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5" r:id="rId3"/>
    <p:sldId id="257" r:id="rId4"/>
    <p:sldId id="274" r:id="rId5"/>
    <p:sldId id="260" r:id="rId6"/>
    <p:sldId id="259" r:id="rId7"/>
    <p:sldId id="276" r:id="rId8"/>
    <p:sldId id="262" r:id="rId9"/>
    <p:sldId id="263" r:id="rId10"/>
    <p:sldId id="266" r:id="rId11"/>
    <p:sldId id="264" r:id="rId12"/>
    <p:sldId id="280" r:id="rId13"/>
    <p:sldId id="277" r:id="rId14"/>
    <p:sldId id="265" r:id="rId15"/>
    <p:sldId id="278" r:id="rId16"/>
    <p:sldId id="279" r:id="rId17"/>
    <p:sldId id="273" r:id="rId18"/>
    <p:sldId id="290" r:id="rId19"/>
    <p:sldId id="291" r:id="rId20"/>
    <p:sldId id="292" r:id="rId21"/>
    <p:sldId id="293" r:id="rId22"/>
    <p:sldId id="286" r:id="rId23"/>
    <p:sldId id="287" r:id="rId24"/>
    <p:sldId id="288" r:id="rId25"/>
    <p:sldId id="289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Krantz" initials="JK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94660"/>
  </p:normalViewPr>
  <p:slideViewPr>
    <p:cSldViewPr>
      <p:cViewPr>
        <p:scale>
          <a:sx n="73" d="100"/>
          <a:sy n="73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sychlab11\My%20Documents\IS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sychlab11\My%20Documents\IS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sychlab11\My%20Documents\IS%20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sychlab11\My%20Documents\IS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30530558680165"/>
          <c:y val="5.6073331742623099E-2"/>
          <c:w val="0.79420884889388843"/>
          <c:h val="0.7030887616320685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stdErr"/>
            <c:noEndCap val="0"/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Sheet1!$A$3:$A$4</c:f>
              <c:strCache>
                <c:ptCount val="2"/>
                <c:pt idx="0">
                  <c:v>Neutral</c:v>
                </c:pt>
                <c:pt idx="1">
                  <c:v>Leading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2.5550000000000002</c:v>
                </c:pt>
                <c:pt idx="1">
                  <c:v>3.5449999999999999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34016"/>
        <c:axId val="103004800"/>
      </c:barChart>
      <c:catAx>
        <c:axId val="102934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rgbClr val="0C1D32"/>
                    </a:solidFill>
                  </a:defRPr>
                </a:pPr>
                <a:r>
                  <a:rPr lang="en-US" sz="2400">
                    <a:solidFill>
                      <a:srgbClr val="0C1D32"/>
                    </a:solidFill>
                  </a:rPr>
                  <a:t>Question Type</a:t>
                </a:r>
              </a:p>
            </c:rich>
          </c:tx>
          <c:overlay val="0"/>
        </c:title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>
                <a:solidFill>
                  <a:srgbClr val="0C1D32"/>
                </a:solidFill>
              </a:defRPr>
            </a:pPr>
            <a:endParaRPr lang="en-US"/>
          </a:p>
        </c:txPr>
        <c:crossAx val="103004800"/>
        <c:crosses val="autoZero"/>
        <c:auto val="1"/>
        <c:lblAlgn val="ctr"/>
        <c:lblOffset val="100"/>
        <c:noMultiLvlLbl val="0"/>
      </c:catAx>
      <c:valAx>
        <c:axId val="103004800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rgbClr val="0C1D32"/>
                    </a:solidFill>
                  </a:defRPr>
                </a:pPr>
                <a:r>
                  <a:rPr lang="en-US" sz="2400">
                    <a:solidFill>
                      <a:srgbClr val="0C1D32"/>
                    </a:solidFill>
                  </a:rPr>
                  <a:t>Damage</a:t>
                </a:r>
                <a:r>
                  <a:rPr lang="en-US" sz="2400" baseline="0">
                    <a:solidFill>
                      <a:srgbClr val="0C1D32"/>
                    </a:solidFill>
                  </a:rPr>
                  <a:t> to the Coffee Mug</a:t>
                </a:r>
                <a:endParaRPr lang="en-US" sz="2400">
                  <a:solidFill>
                    <a:srgbClr val="0C1D32"/>
                  </a:solidFill>
                </a:endParaRP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2000">
                <a:solidFill>
                  <a:srgbClr val="0C1D32"/>
                </a:solidFill>
              </a:defRPr>
            </a:pPr>
            <a:endParaRPr lang="en-US"/>
          </a:p>
        </c:txPr>
        <c:crossAx val="102934016"/>
        <c:crosses val="autoZero"/>
        <c:crossBetween val="between"/>
      </c:valAx>
      <c:spPr>
        <a:effectLst>
          <a:outerShdw blurRad="50800" dist="50800" dir="5400000" algn="ctr" rotWithShape="0">
            <a:schemeClr val="bg1"/>
          </a:outerShdw>
        </a:effectLst>
      </c:spPr>
    </c:plotArea>
    <c:plotVisOnly val="1"/>
    <c:dispBlanksAs val="gap"/>
    <c:showDLblsOverMax val="0"/>
  </c:chart>
  <c:spPr>
    <a:solidFill>
      <a:schemeClr val="tx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4951881014874"/>
          <c:y val="5.1400554097404488E-2"/>
          <c:w val="0.82459492563429571"/>
          <c:h val="0.7278313648293965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stdErr"/>
            <c:noEndCap val="0"/>
            <c:spPr>
              <a:ln>
                <a:solidFill>
                  <a:srgbClr val="0C1D32"/>
                </a:solidFill>
              </a:ln>
            </c:spPr>
          </c:errBars>
          <c:cat>
            <c:strRef>
              <c:f>Sheet1!$A$7:$A$8</c:f>
              <c:strCache>
                <c:ptCount val="2"/>
                <c:pt idx="0">
                  <c:v>Low </c:v>
                </c:pt>
                <c:pt idx="1">
                  <c:v>High</c:v>
                </c:pt>
              </c:strCache>
            </c:strRef>
          </c:cat>
          <c:val>
            <c:numRef>
              <c:f>Sheet1!$B$7:$B$8</c:f>
              <c:numCache>
                <c:formatCode>General</c:formatCode>
                <c:ptCount val="2"/>
                <c:pt idx="0">
                  <c:v>2.4550000000000001</c:v>
                </c:pt>
                <c:pt idx="1">
                  <c:v>3.645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39296"/>
        <c:axId val="133812992"/>
      </c:barChart>
      <c:catAx>
        <c:axId val="112839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800" dirty="0">
                    <a:solidFill>
                      <a:srgbClr val="0C1D32"/>
                    </a:solidFill>
                  </a:rPr>
                  <a:t>Status</a:t>
                </a:r>
              </a:p>
            </c:rich>
          </c:tx>
          <c:overlay val="0"/>
        </c:title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400">
                <a:solidFill>
                  <a:srgbClr val="0C1D32"/>
                </a:solidFill>
              </a:defRPr>
            </a:pPr>
            <a:endParaRPr lang="en-US"/>
          </a:p>
        </c:txPr>
        <c:crossAx val="133812992"/>
        <c:crosses val="autoZero"/>
        <c:auto val="1"/>
        <c:lblAlgn val="ctr"/>
        <c:lblOffset val="100"/>
        <c:noMultiLvlLbl val="0"/>
      </c:catAx>
      <c:valAx>
        <c:axId val="133812992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solidFill>
                      <a:srgbClr val="0C1D32"/>
                    </a:solidFill>
                  </a:defRPr>
                </a:pPr>
                <a:r>
                  <a:rPr lang="en-US" sz="2000">
                    <a:solidFill>
                      <a:srgbClr val="0C1D32"/>
                    </a:solidFill>
                  </a:rPr>
                  <a:t>Damage to the Coffee Mug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>
                <a:solidFill>
                  <a:srgbClr val="0C1D32"/>
                </a:solidFill>
              </a:defRPr>
            </a:pPr>
            <a:endParaRPr lang="en-US"/>
          </a:p>
        </c:txPr>
        <c:crossAx val="112839296"/>
        <c:crosses val="autoZero"/>
        <c:crossBetween val="between"/>
      </c:valAx>
    </c:plotArea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40507436570436"/>
          <c:y val="5.1400554097404488E-2"/>
          <c:w val="0.66134623797025371"/>
          <c:h val="0.76949803149606322"/>
        </c:manualLayout>
      </c:layout>
      <c:barChart>
        <c:barDir val="col"/>
        <c:grouping val="clustered"/>
        <c:varyColors val="0"/>
        <c:ser>
          <c:idx val="0"/>
          <c:order val="0"/>
          <c:tx>
            <c:v>Neutral Question</c:v>
          </c:tx>
          <c:invertIfNegative val="0"/>
          <c:errBars>
            <c:errBarType val="both"/>
            <c:errValType val="stdErr"/>
            <c:noEndCap val="0"/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Sheet1!$A$12:$A$13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Sheet1!$B$12:$B$13</c:f>
              <c:numCache>
                <c:formatCode>General</c:formatCode>
                <c:ptCount val="2"/>
                <c:pt idx="0">
                  <c:v>1.909</c:v>
                </c:pt>
                <c:pt idx="1">
                  <c:v>3.2</c:v>
                </c:pt>
              </c:numCache>
            </c:numRef>
          </c:val>
        </c:ser>
        <c:ser>
          <c:idx val="1"/>
          <c:order val="1"/>
          <c:tx>
            <c:v>Leading Question</c:v>
          </c:tx>
          <c:invertIfNegative val="0"/>
          <c:errBars>
            <c:errBarType val="both"/>
            <c:errValType val="stdErr"/>
            <c:noEndCap val="0"/>
            <c:spPr>
              <a:ln>
                <a:solidFill>
                  <a:schemeClr val="bg1"/>
                </a:solidFill>
              </a:ln>
            </c:spPr>
          </c:errBars>
          <c:cat>
            <c:strRef>
              <c:f>Sheet1!$A$12:$A$13</c:f>
              <c:strCache>
                <c:ptCount val="2"/>
                <c:pt idx="0">
                  <c:v>Low</c:v>
                </c:pt>
                <c:pt idx="1">
                  <c:v>High</c:v>
                </c:pt>
              </c:strCache>
            </c:strRef>
          </c:cat>
          <c:val>
            <c:numRef>
              <c:f>Sheet1!$C$12:$C$13</c:f>
              <c:numCache>
                <c:formatCode>General</c:formatCode>
                <c:ptCount val="2"/>
                <c:pt idx="0">
                  <c:v>3</c:v>
                </c:pt>
                <c:pt idx="1">
                  <c:v>4.0910000000000002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98784"/>
        <c:axId val="21013248"/>
      </c:barChart>
      <c:catAx>
        <c:axId val="2099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solidFill>
                      <a:srgbClr val="0C1D32"/>
                    </a:solidFill>
                  </a:defRPr>
                </a:pPr>
                <a:r>
                  <a:rPr lang="en-US" sz="2400">
                    <a:solidFill>
                      <a:srgbClr val="0C1D32"/>
                    </a:solidFill>
                  </a:rPr>
                  <a:t>Status</a:t>
                </a:r>
              </a:p>
            </c:rich>
          </c:tx>
          <c:overlay val="0"/>
        </c:title>
        <c:majorTickMark val="none"/>
        <c:min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sz="2000">
                <a:solidFill>
                  <a:srgbClr val="0C1D32"/>
                </a:solidFill>
              </a:defRPr>
            </a:pPr>
            <a:endParaRPr lang="en-US"/>
          </a:p>
        </c:txPr>
        <c:crossAx val="21013248"/>
        <c:crosses val="autoZero"/>
        <c:auto val="1"/>
        <c:lblAlgn val="ctr"/>
        <c:lblOffset val="100"/>
        <c:noMultiLvlLbl val="0"/>
      </c:catAx>
      <c:valAx>
        <c:axId val="21013248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>
                    <a:solidFill>
                      <a:srgbClr val="0C1D32"/>
                    </a:solidFill>
                  </a:defRPr>
                </a:pPr>
                <a:r>
                  <a:rPr lang="en-US" sz="2400">
                    <a:solidFill>
                      <a:srgbClr val="0C1D32"/>
                    </a:solidFill>
                  </a:rPr>
                  <a:t>Damage to Coffee Mug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2000">
                <a:solidFill>
                  <a:srgbClr val="0C1D32"/>
                </a:solidFill>
              </a:defRPr>
            </a:pPr>
            <a:endParaRPr lang="en-US"/>
          </a:p>
        </c:txPr>
        <c:crossAx val="209987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C1D32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0C1D32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478624234470691"/>
          <c:y val="0.11998651210265383"/>
          <c:w val="0.24380424321959754"/>
          <c:h val="0.16743438320209986"/>
        </c:manualLayout>
      </c:layout>
      <c:overlay val="0"/>
    </c:legend>
    <c:plotVisOnly val="1"/>
    <c:dispBlanksAs val="gap"/>
    <c:showDLblsOverMax val="0"/>
  </c:chart>
  <c:spPr>
    <a:solidFill>
      <a:prstClr val="white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484951881014874"/>
          <c:y val="5.1400554097404488E-2"/>
          <c:w val="0.82459492563429571"/>
          <c:h val="0.7787572907553226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stdErr"/>
            <c:noEndCap val="0"/>
            <c:spPr>
              <a:ln>
                <a:solidFill>
                  <a:prstClr val="black"/>
                </a:solidFill>
              </a:ln>
            </c:spPr>
          </c:errBars>
          <c:cat>
            <c:strRef>
              <c:f>'C:\Documents and Settings\psychlab11\Local Settings\Temporary Internet Files\Content.IE5\0O4YA00H\[Graphs%20for%20IS[1].xlsx]Sheet1'!$D$15:$D$16</c:f>
              <c:strCache>
                <c:ptCount val="2"/>
                <c:pt idx="0">
                  <c:v>Low </c:v>
                </c:pt>
                <c:pt idx="1">
                  <c:v>High</c:v>
                </c:pt>
              </c:strCache>
            </c:strRef>
          </c:cat>
          <c:val>
            <c:numRef>
              <c:f>'C:\Documents and Settings\psychlab11\Local Settings\Temporary Internet Files\Content.IE5\0O4YA00H\[Graphs%20for%20IS[1].xlsx]Sheet1'!$E$15:$E$16</c:f>
              <c:numCache>
                <c:formatCode>General</c:formatCode>
                <c:ptCount val="2"/>
                <c:pt idx="0">
                  <c:v>2.3689999999999998</c:v>
                </c:pt>
                <c:pt idx="1">
                  <c:v>3.7680000000000002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763008"/>
        <c:axId val="110769280"/>
      </c:barChart>
      <c:catAx>
        <c:axId val="11076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Openness to Experience</a:t>
                </a:r>
              </a:p>
            </c:rich>
          </c:tx>
          <c:layout>
            <c:manualLayout>
              <c:xMode val="edge"/>
              <c:yMode val="edge"/>
              <c:x val="0.38380577427821522"/>
              <c:y val="0.91816127150772819"/>
            </c:manualLayout>
          </c:layout>
          <c:overlay val="0"/>
        </c:title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110769280"/>
        <c:crosses val="autoZero"/>
        <c:auto val="1"/>
        <c:lblAlgn val="ctr"/>
        <c:lblOffset val="100"/>
        <c:noMultiLvlLbl val="0"/>
      </c:catAx>
      <c:valAx>
        <c:axId val="110769280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/>
                  <a:t>Damage to the Coffee Mug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110763008"/>
        <c:crosses val="autoZero"/>
        <c:crossBetween val="between"/>
      </c:valAx>
    </c:plotArea>
    <c:plotVisOnly val="1"/>
    <c:dispBlanksAs val="gap"/>
    <c:showDLblsOverMax val="0"/>
  </c:chart>
  <c:spPr>
    <a:solidFill>
      <a:prstClr val="white"/>
    </a:solidFill>
  </c:spPr>
  <c:txPr>
    <a:bodyPr/>
    <a:lstStyle/>
    <a:p>
      <a:pPr>
        <a:defRPr>
          <a:solidFill>
            <a:srgbClr val="0C1D32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8F5-AE39-4B2F-92CD-651040D9ABBC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86CBF-69CF-4145-9248-5EDE7FD88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86CBF-69CF-4145-9248-5EDE7FD881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9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4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4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3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6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7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1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9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2E5095"/>
            </a:gs>
            <a:gs pos="0">
              <a:schemeClr val="bg2">
                <a:tint val="80000"/>
                <a:satMod val="300000"/>
              </a:schemeClr>
            </a:gs>
            <a:gs pos="99000">
              <a:srgbClr val="0C1D3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967B-FA3C-4FD9-9DA2-1615CE233FC2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477B-44BB-499A-8643-4944D12A7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43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Influence of Experimenter Status on Suggestibility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Lindsay Marsh</a:t>
            </a:r>
          </a:p>
          <a:p>
            <a:r>
              <a:rPr lang="en-US" sz="2800" dirty="0" smtClean="0"/>
              <a:t>Eric Sharp</a:t>
            </a:r>
          </a:p>
          <a:p>
            <a:r>
              <a:rPr lang="en-US" sz="2800" dirty="0" smtClean="0"/>
              <a:t>Hanover College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Creating Groups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had separate sign up sheets for each experimenter</a:t>
            </a:r>
          </a:p>
          <a:p>
            <a:r>
              <a:rPr lang="en-US" dirty="0" smtClean="0"/>
              <a:t>Randomly assigned to question type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5639"/>
              </p:ext>
            </p:extLst>
          </p:nvPr>
        </p:nvGraphicFramePr>
        <p:xfrm>
          <a:off x="990600" y="3657600"/>
          <a:ext cx="7315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Student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Experimenter</a:t>
                      </a: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Neutral Questions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11 participants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Student</a:t>
                      </a:r>
                      <a:r>
                        <a:rPr lang="en-US" sz="2400" b="0" baseline="0" dirty="0" smtClean="0">
                          <a:solidFill>
                            <a:srgbClr val="FFFF00"/>
                          </a:solidFill>
                        </a:rPr>
                        <a:t> Experimenter</a:t>
                      </a:r>
                      <a:endParaRPr lang="en-US" sz="2400" b="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rgbClr val="FFFF00"/>
                          </a:solidFill>
                        </a:rPr>
                        <a:t>Leading Questions 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14 participants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Professor Experimenter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Neutral Questions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 participants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Professor </a:t>
                      </a:r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Experimenter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FFFF00"/>
                          </a:solidFill>
                        </a:rPr>
                        <a:t>Leading Questions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11 participants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Video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stage an event that can be reported later, we created a 60 second video clip.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7" descr="Scen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410200" cy="402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en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410200" cy="40178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video, a coffee mug gets accidently knocked off of the desk.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Retrieval Phase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Experimenter read open-ended questions</a:t>
            </a:r>
          </a:p>
          <a:p>
            <a:pPr lvl="1"/>
            <a:r>
              <a:rPr lang="en-US" dirty="0" smtClean="0"/>
              <a:t>Leading vs. Neutral</a:t>
            </a:r>
          </a:p>
          <a:p>
            <a:pPr lvl="1"/>
            <a:r>
              <a:rPr lang="en-US" dirty="0" smtClean="0"/>
              <a:t>Question repeated twice</a:t>
            </a:r>
          </a:p>
          <a:p>
            <a:r>
              <a:rPr lang="en-US" dirty="0" smtClean="0"/>
              <a:t>Participants wrote down responses</a:t>
            </a:r>
          </a:p>
          <a:p>
            <a:r>
              <a:rPr lang="en-US" dirty="0" smtClean="0"/>
              <a:t>Simulated deposition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Retrieval Phase 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questions</a:t>
            </a:r>
          </a:p>
          <a:p>
            <a:pPr lvl="1"/>
            <a:r>
              <a:rPr lang="en-US" dirty="0" smtClean="0"/>
              <a:t>Neutral</a:t>
            </a:r>
            <a:r>
              <a:rPr lang="en-US" i="1" dirty="0" smtClean="0"/>
              <a:t> </a:t>
            </a:r>
            <a:r>
              <a:rPr lang="en-US" dirty="0" smtClean="0"/>
              <a:t>questions</a:t>
            </a:r>
          </a:p>
          <a:p>
            <a:pPr lvl="2"/>
            <a:r>
              <a:rPr lang="en-US" sz="2800" dirty="0" smtClean="0"/>
              <a:t>How did the man react when the coffee mug </a:t>
            </a:r>
            <a:r>
              <a:rPr lang="en-US" sz="2800" i="1" dirty="0" smtClean="0"/>
              <a:t>landed on</a:t>
            </a:r>
            <a:r>
              <a:rPr lang="en-US" sz="2800" dirty="0" smtClean="0"/>
              <a:t> the floor?</a:t>
            </a:r>
          </a:p>
          <a:p>
            <a:pPr lvl="1"/>
            <a:r>
              <a:rPr lang="en-US" dirty="0" smtClean="0"/>
              <a:t>Leading questions</a:t>
            </a:r>
          </a:p>
          <a:p>
            <a:pPr lvl="2"/>
            <a:r>
              <a:rPr lang="en-US" sz="2800" dirty="0" smtClean="0"/>
              <a:t>How did the man react when the coffee mug </a:t>
            </a:r>
            <a:r>
              <a:rPr lang="en-US" sz="2800" i="1" dirty="0" smtClean="0"/>
              <a:t>smashed</a:t>
            </a:r>
            <a:r>
              <a:rPr lang="en-US" sz="2800" dirty="0" smtClean="0"/>
              <a:t> onto the floor?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Intervening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task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watched two episodes of the Nickelodeon cartoon </a:t>
            </a:r>
            <a:r>
              <a:rPr lang="en-US" i="1" dirty="0" smtClean="0"/>
              <a:t>Doug</a:t>
            </a:r>
            <a:endParaRPr lang="en-US" dirty="0" smtClean="0"/>
          </a:p>
          <a:p>
            <a:pPr lvl="1"/>
            <a:r>
              <a:rPr lang="en-US" dirty="0" smtClean="0"/>
              <a:t>Lasted approximately 23 minutes</a:t>
            </a:r>
          </a:p>
          <a:p>
            <a:r>
              <a:rPr lang="en-US" dirty="0" smtClean="0"/>
              <a:t>Simulated time between deposition and trial</a:t>
            </a:r>
          </a:p>
          <a:p>
            <a:r>
              <a:rPr lang="en-US" dirty="0" smtClean="0"/>
              <a:t>Mentally engage in something other than video clip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Retrieval Phase II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asked to fill out recall worksheet</a:t>
            </a:r>
          </a:p>
          <a:p>
            <a:pPr lvl="1"/>
            <a:r>
              <a:rPr lang="en-US" dirty="0" smtClean="0"/>
              <a:t>Open-ended neutral questions answered on an 8-point Likert scale</a:t>
            </a:r>
          </a:p>
          <a:p>
            <a:pPr lvl="1"/>
            <a:r>
              <a:rPr lang="en-US" dirty="0" smtClean="0"/>
              <a:t>“How would you assess the state of the coffee mug at the end of the video clip?”</a:t>
            </a:r>
          </a:p>
          <a:p>
            <a:r>
              <a:rPr lang="en-US" dirty="0" smtClean="0"/>
              <a:t>Simulated trial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Scales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Big Five personality assessment (focus on Agreeableness and Neuroticism)</a:t>
            </a:r>
          </a:p>
          <a:p>
            <a:pPr lvl="1"/>
            <a:r>
              <a:rPr lang="en-US" dirty="0" smtClean="0"/>
              <a:t>Openness to Experience</a:t>
            </a:r>
          </a:p>
          <a:p>
            <a:pPr lvl="1"/>
            <a:r>
              <a:rPr lang="en-US" dirty="0" smtClean="0"/>
              <a:t>Conscientiousness</a:t>
            </a:r>
          </a:p>
          <a:p>
            <a:pPr lvl="1"/>
            <a:r>
              <a:rPr lang="en-US" dirty="0" smtClean="0"/>
              <a:t>Extraversion</a:t>
            </a:r>
          </a:p>
          <a:p>
            <a:pPr lvl="1"/>
            <a:r>
              <a:rPr lang="en-US" dirty="0" smtClean="0"/>
              <a:t>Agreeableness</a:t>
            </a:r>
          </a:p>
          <a:p>
            <a:pPr lvl="1"/>
            <a:r>
              <a:rPr lang="en-US" dirty="0" smtClean="0"/>
              <a:t>Neuroticism</a:t>
            </a:r>
          </a:p>
          <a:p>
            <a:r>
              <a:rPr lang="en-US" dirty="0" smtClean="0"/>
              <a:t>Demographic Questionnaire</a:t>
            </a:r>
          </a:p>
          <a:p>
            <a:r>
              <a:rPr lang="en-US" dirty="0" smtClean="0"/>
              <a:t>Debriefing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2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Marginally Significant Main Effect for Question Type, </a:t>
            </a:r>
            <a:r>
              <a:rPr lang="en-US" sz="2800" i="1" dirty="0" smtClean="0"/>
              <a:t>F</a:t>
            </a:r>
            <a:r>
              <a:rPr lang="en-US" sz="2800" dirty="0" smtClean="0"/>
              <a:t>(1, 45) = 3.01, </a:t>
            </a:r>
            <a:r>
              <a:rPr lang="en-US" sz="2800" i="1" dirty="0" smtClean="0"/>
              <a:t>p</a:t>
            </a:r>
            <a:r>
              <a:rPr lang="en-US" sz="2800" dirty="0" smtClean="0"/>
              <a:t> = 0.09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1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Significant Main Effect for Status, </a:t>
            </a:r>
            <a:br>
              <a:rPr lang="en-US" sz="2800" dirty="0" smtClean="0"/>
            </a:br>
            <a:r>
              <a:rPr lang="en-US" sz="2800" i="1" dirty="0" smtClean="0"/>
              <a:t>F</a:t>
            </a:r>
            <a:r>
              <a:rPr lang="en-US" sz="2800" dirty="0" smtClean="0"/>
              <a:t>(1,45) = 4.34, </a:t>
            </a:r>
            <a:r>
              <a:rPr lang="en-US" sz="2800" i="1" dirty="0" smtClean="0"/>
              <a:t>p</a:t>
            </a:r>
            <a:r>
              <a:rPr lang="en-US" sz="2800" dirty="0" smtClean="0"/>
              <a:t> = 0.04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381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Eyewitness Testimonies  in Court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U.S. court system, eyewitness testimonies are often regarded as reliable evidence</a:t>
            </a:r>
          </a:p>
          <a:p>
            <a:r>
              <a:rPr lang="en-US" dirty="0" smtClean="0"/>
              <a:t>Deposition phase, followed by trial phase</a:t>
            </a:r>
          </a:p>
          <a:p>
            <a:r>
              <a:rPr lang="en-US" dirty="0" smtClean="0"/>
              <a:t>Lawyers for both sides are present at both phases</a:t>
            </a:r>
          </a:p>
          <a:p>
            <a:r>
              <a:rPr lang="en-US" dirty="0" smtClean="0"/>
              <a:t>Jury is only present for trial phase</a:t>
            </a:r>
          </a:p>
          <a:p>
            <a:r>
              <a:rPr lang="en-US" dirty="0" smtClean="0"/>
              <a:t>Leading questions during the deposition phase can manipulate testimonies given in trial phase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x 2 between-subjects ANOVA</a:t>
            </a:r>
            <a:br>
              <a:rPr lang="en-US" sz="2800" dirty="0" smtClean="0"/>
            </a:br>
            <a:r>
              <a:rPr lang="en-US" sz="2800" dirty="0" smtClean="0"/>
              <a:t>No significant interaction.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Significant Main Effect for Openness to Experience, </a:t>
            </a:r>
            <a:r>
              <a:rPr lang="en-US" sz="2800" i="1" dirty="0" smtClean="0"/>
              <a:t>F</a:t>
            </a:r>
            <a:r>
              <a:rPr lang="en-US" sz="2800" dirty="0" smtClean="0"/>
              <a:t>(1,45) = 5.99, </a:t>
            </a:r>
            <a:r>
              <a:rPr lang="en-US" sz="2800" i="1" dirty="0" smtClean="0"/>
              <a:t>p</a:t>
            </a:r>
            <a:r>
              <a:rPr lang="en-US" sz="2800" dirty="0" smtClean="0"/>
              <a:t> = 0.02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533400"/>
          <a:ext cx="8153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Discussion: Question Type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a main effect for question type</a:t>
            </a:r>
          </a:p>
          <a:p>
            <a:pPr lvl="1"/>
            <a:r>
              <a:rPr lang="en-US" dirty="0" smtClean="0"/>
              <a:t> Leading question condition produced more perceived damage for mug than neutral question condition</a:t>
            </a:r>
          </a:p>
          <a:p>
            <a:r>
              <a:rPr lang="en-US" dirty="0" smtClean="0"/>
              <a:t>Consistent with Loftus and Palmer (1974) car crash study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Discussion: Status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a main effect for status</a:t>
            </a:r>
          </a:p>
          <a:p>
            <a:pPr lvl="1"/>
            <a:r>
              <a:rPr lang="en-US" dirty="0" smtClean="0"/>
              <a:t>High status condition produced more perceived damage for mug than low status condition</a:t>
            </a:r>
          </a:p>
          <a:p>
            <a:r>
              <a:rPr lang="en-US" dirty="0" smtClean="0"/>
              <a:t>Why main effect, but no interaction?</a:t>
            </a:r>
          </a:p>
          <a:p>
            <a:pPr lvl="1"/>
            <a:r>
              <a:rPr lang="en-US" dirty="0" smtClean="0"/>
              <a:t>Higher status could imply greater perceived severity of event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Discussion: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Openness to Experience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found a main effect for Openness to Experience</a:t>
            </a:r>
          </a:p>
          <a:p>
            <a:pPr lvl="1"/>
            <a:r>
              <a:rPr lang="en-US" dirty="0" smtClean="0"/>
              <a:t>Higher scores of Openness to Experience produced higher perceived damage to mug</a:t>
            </a:r>
          </a:p>
          <a:p>
            <a:r>
              <a:rPr lang="en-US" dirty="0" smtClean="0"/>
              <a:t>Why main effect, but no interaction?</a:t>
            </a:r>
          </a:p>
          <a:p>
            <a:pPr lvl="1"/>
            <a:r>
              <a:rPr lang="en-US" dirty="0" smtClean="0"/>
              <a:t>On our assessment, Openness to Experience encompasses imaginative qualities</a:t>
            </a:r>
          </a:p>
          <a:p>
            <a:pPr lvl="1"/>
            <a:r>
              <a:rPr lang="en-US" dirty="0" smtClean="0"/>
              <a:t>Higher imaginative traits may produce more embellished/damaged memory of mug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Personality Variables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Openness to Experience</a:t>
                      </a:r>
                      <a:endParaRPr lang="en-US" sz="1800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Conscien-tiousness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Extraversion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Agreeable-</a:t>
                      </a:r>
                      <a:r>
                        <a:rPr lang="en-US" dirty="0" err="1" smtClean="0"/>
                        <a:t>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Neuroticism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Imaginative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Organized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Talkative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Sympathetic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Intelligent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Thorough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Assertive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Anxious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Original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Efficient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Soft-hearted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Nervous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Insightful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Worrying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Clever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Practical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Outgoing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Self-pitying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Discussion: Implications of Findings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Small changes in question type (‘smashed’ vs. ‘landed’) can elicit false memories</a:t>
            </a:r>
          </a:p>
          <a:p>
            <a:r>
              <a:rPr lang="en-US" dirty="0" smtClean="0"/>
              <a:t>Status facilitates higher levels of suggestibility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Clothing/appearance</a:t>
            </a:r>
          </a:p>
          <a:p>
            <a:pPr lvl="1"/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Perceived intelligence/authority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Limitations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Time between retrieval phase 1 &amp; 2</a:t>
            </a:r>
          </a:p>
          <a:p>
            <a:r>
              <a:rPr lang="en-US" dirty="0" smtClean="0"/>
              <a:t>Possible variables within status: 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Eyes that pierce through your soul</a:t>
            </a:r>
          </a:p>
          <a:p>
            <a:r>
              <a:rPr lang="en-US" dirty="0" smtClean="0"/>
              <a:t>Small, homogeneous sample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Future Research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influence of time</a:t>
            </a:r>
          </a:p>
          <a:p>
            <a:pPr lvl="1"/>
            <a:r>
              <a:rPr lang="en-US" dirty="0" smtClean="0"/>
              <a:t>Our study used a delay period of about 25 minutes</a:t>
            </a:r>
          </a:p>
          <a:p>
            <a:pPr lvl="1"/>
            <a:r>
              <a:rPr lang="en-US" dirty="0" smtClean="0"/>
              <a:t>Other studies of this type have used delay periods ranging from days to weeks </a:t>
            </a:r>
          </a:p>
          <a:p>
            <a:r>
              <a:rPr lang="en-US" dirty="0" smtClean="0"/>
              <a:t>Explore variables of status as related to suggestibility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Suggestibility?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Testimonies can be altered because of suggestibility</a:t>
            </a:r>
          </a:p>
          <a:p>
            <a:r>
              <a:rPr lang="en-US" dirty="0" smtClean="0"/>
              <a:t>Suggestibility is being influenced by or accepting the statements of others</a:t>
            </a:r>
          </a:p>
          <a:p>
            <a:r>
              <a:rPr lang="en-US" dirty="0" smtClean="0"/>
              <a:t>One way to measure suggestibility is by the presence of false memories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False Memories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 memories occur when people recall something that was not presented to them</a:t>
            </a:r>
          </a:p>
          <a:p>
            <a:r>
              <a:rPr lang="en-US" dirty="0" smtClean="0"/>
              <a:t>Manipulation of wording in questioning can elicit false memories</a:t>
            </a:r>
          </a:p>
          <a:p>
            <a:r>
              <a:rPr lang="en-US" dirty="0" smtClean="0"/>
              <a:t>Car crash study (Loftus &amp; Palmer, 1974)</a:t>
            </a:r>
          </a:p>
          <a:p>
            <a:pPr lvl="1"/>
            <a:r>
              <a:rPr lang="en-US" dirty="0" smtClean="0"/>
              <a:t> About how fast were the cars going when they _____ each other?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Relationship between Experimenter Status and Suggestibility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children are questioned by other children, their suggestibility decreases (</a:t>
            </a:r>
            <a:r>
              <a:rPr lang="en-US" dirty="0" err="1" smtClean="0"/>
              <a:t>Ceci</a:t>
            </a:r>
            <a:r>
              <a:rPr lang="en-US" dirty="0" smtClean="0"/>
              <a:t>, </a:t>
            </a:r>
            <a:r>
              <a:rPr lang="en-US" dirty="0" err="1" smtClean="0"/>
              <a:t>Toglia</a:t>
            </a:r>
            <a:r>
              <a:rPr lang="en-US" dirty="0" smtClean="0"/>
              <a:t>, &amp; Ross, 1987)</a:t>
            </a:r>
          </a:p>
          <a:p>
            <a:r>
              <a:rPr lang="en-US" dirty="0" smtClean="0"/>
              <a:t>Perceived authority influencing recall of memories (Paddock &amp; </a:t>
            </a:r>
            <a:r>
              <a:rPr lang="en-US" dirty="0" err="1" smtClean="0"/>
              <a:t>Terranova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Expert vs. Non-expert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Suggestibility and Personality Variables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More compliant individuals are vulnerable to leading questions (Richardson &amp; Kelly, 2004)</a:t>
            </a:r>
          </a:p>
          <a:p>
            <a:r>
              <a:rPr lang="en-US" dirty="0" smtClean="0"/>
              <a:t> Emotional children were more suggestible (</a:t>
            </a:r>
            <a:r>
              <a:rPr lang="en-US" dirty="0" err="1" smtClean="0"/>
              <a:t>Chae</a:t>
            </a:r>
            <a:r>
              <a:rPr lang="en-US" dirty="0" smtClean="0"/>
              <a:t> &amp; </a:t>
            </a:r>
            <a:r>
              <a:rPr lang="en-US" dirty="0" err="1" smtClean="0"/>
              <a:t>Ceci</a:t>
            </a:r>
            <a:r>
              <a:rPr lang="en-US" dirty="0" smtClean="0"/>
              <a:t>, 2005)</a:t>
            </a:r>
          </a:p>
          <a:p>
            <a:r>
              <a:rPr lang="en-US" dirty="0" smtClean="0"/>
              <a:t>Big Five Factors of Personality- Agreeableness and Neuroticism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Suggestibility in Eyewitness Testimonies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can occur from deposition phase to trial phase in eyewitness testimonies</a:t>
            </a:r>
          </a:p>
          <a:p>
            <a:r>
              <a:rPr lang="en-US" dirty="0" smtClean="0"/>
              <a:t>These changes are influenced by:</a:t>
            </a:r>
          </a:p>
          <a:p>
            <a:pPr lvl="1"/>
            <a:r>
              <a:rPr lang="en-US" dirty="0" smtClean="0"/>
              <a:t>Leading questions vs. neutral questions</a:t>
            </a:r>
          </a:p>
          <a:p>
            <a:pPr lvl="1"/>
            <a:r>
              <a:rPr lang="en-US" dirty="0" smtClean="0"/>
              <a:t>Status of interviewer</a:t>
            </a:r>
          </a:p>
          <a:p>
            <a:pPr lvl="1"/>
            <a:r>
              <a:rPr lang="en-US" dirty="0" smtClean="0"/>
              <a:t>Personality traits of interviewee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Our Hypotheses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Participants are more suggestible when asked leading questions by the experimenter that has high status</a:t>
            </a:r>
          </a:p>
          <a:p>
            <a:r>
              <a:rPr lang="en-US" dirty="0" smtClean="0"/>
              <a:t>Participants with high scores of Agreeableness and Neuroticism have overall higher suggestibility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Method: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Participants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participants (</a:t>
            </a:r>
            <a:r>
              <a:rPr lang="en-US" i="1" dirty="0" smtClean="0"/>
              <a:t>N </a:t>
            </a:r>
            <a:r>
              <a:rPr lang="en-US" dirty="0" smtClean="0"/>
              <a:t>= 42) were undergraduate students at Hanover College</a:t>
            </a:r>
          </a:p>
          <a:p>
            <a:r>
              <a:rPr lang="en-US" dirty="0" smtClean="0"/>
              <a:t>71.4% female (n = 30), 28.6% male (n = 12)</a:t>
            </a:r>
          </a:p>
          <a:p>
            <a:r>
              <a:rPr lang="en-US" dirty="0" smtClean="0"/>
              <a:t>Average age was 19.6 years old, the ages ranged from 18 to 22 years old</a:t>
            </a:r>
          </a:p>
          <a:p>
            <a:r>
              <a:rPr lang="en-US" dirty="0" smtClean="0"/>
              <a:t>90.5% were Caucasian (n = 38), 2 African American, 1 Asian, and 1 multi-racial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</TotalTime>
  <Words>924</Words>
  <Application>Microsoft Office PowerPoint</Application>
  <PresentationFormat>On-screen Show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Influence of Experimenter Status on Suggestibility</vt:lpstr>
      <vt:lpstr>Eyewitness Testimonies  in Court</vt:lpstr>
      <vt:lpstr>What is Suggestibility?</vt:lpstr>
      <vt:lpstr>False Memories</vt:lpstr>
      <vt:lpstr>Relationship between Experimenter Status and Suggestibility</vt:lpstr>
      <vt:lpstr>Suggestibility and Personality Variables</vt:lpstr>
      <vt:lpstr>Suggestibility in Eyewitness Testimonies</vt:lpstr>
      <vt:lpstr>Our Hypotheses</vt:lpstr>
      <vt:lpstr>Method: Participants</vt:lpstr>
      <vt:lpstr>Method: Creating Groups</vt:lpstr>
      <vt:lpstr>Method: Video</vt:lpstr>
      <vt:lpstr>Method: Video</vt:lpstr>
      <vt:lpstr>Method: Retrieval Phase I</vt:lpstr>
      <vt:lpstr>Method: Retrieval Phase I</vt:lpstr>
      <vt:lpstr>Intervening task</vt:lpstr>
      <vt:lpstr>Retrieval Phase II</vt:lpstr>
      <vt:lpstr>Method: Scales</vt:lpstr>
      <vt:lpstr>Marginally Significant Main Effect for Question Type, F(1, 45) = 3.01, p = 0.09</vt:lpstr>
      <vt:lpstr>Significant Main Effect for Status,  F(1,45) = 4.34, p = 0.04</vt:lpstr>
      <vt:lpstr>2 x 2 between-subjects ANOVA No significant interaction.</vt:lpstr>
      <vt:lpstr>Significant Main Effect for Openness to Experience, F(1,45) = 5.99, p = 0.02</vt:lpstr>
      <vt:lpstr>Discussion: Question Type</vt:lpstr>
      <vt:lpstr>Discussion: Status</vt:lpstr>
      <vt:lpstr>Discussion:  Openness to Experience</vt:lpstr>
      <vt:lpstr>Personality Variables</vt:lpstr>
      <vt:lpstr>Discussion: Implications of Findings</vt:lpstr>
      <vt:lpstr>Limitations</vt:lpstr>
      <vt:lpstr>Future 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Influence of Experimenter Status on Suggestibility</dc:title>
  <dc:creator>Owner</dc:creator>
  <cp:lastModifiedBy>John Krantz</cp:lastModifiedBy>
  <cp:revision>89</cp:revision>
  <dcterms:created xsi:type="dcterms:W3CDTF">2010-11-07T14:53:29Z</dcterms:created>
  <dcterms:modified xsi:type="dcterms:W3CDTF">2011-08-15T21:56:21Z</dcterms:modified>
</cp:coreProperties>
</file>