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72" r:id="rId4"/>
    <p:sldId id="264" r:id="rId5"/>
    <p:sldId id="270" r:id="rId6"/>
    <p:sldId id="273" r:id="rId7"/>
    <p:sldId id="265" r:id="rId8"/>
    <p:sldId id="277" r:id="rId9"/>
    <p:sldId id="274" r:id="rId10"/>
    <p:sldId id="267" r:id="rId11"/>
    <p:sldId id="279" r:id="rId12"/>
    <p:sldId id="269" r:id="rId13"/>
    <p:sldId id="276" r:id="rId14"/>
    <p:sldId id="280" r:id="rId15"/>
    <p:sldId id="275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Ideal Date</c:v>
                </c:pt>
                <c:pt idx="1">
                  <c:v>Mortality Salient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3.4499999999999997</c:v>
                </c:pt>
                <c:pt idx="1">
                  <c:v>3.4699999999999998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Ideal Date</c:v>
                </c:pt>
                <c:pt idx="1">
                  <c:v>Mortality Salient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2.5099999999999998</c:v>
                </c:pt>
                <c:pt idx="1">
                  <c:v>2.8299999999999987</c:v>
                </c:pt>
              </c:numCache>
            </c:numRef>
          </c:val>
        </c:ser>
        <c:axId val="71154304"/>
        <c:axId val="71156096"/>
      </c:barChart>
      <c:catAx>
        <c:axId val="71154304"/>
        <c:scaling>
          <c:orientation val="minMax"/>
        </c:scaling>
        <c:axPos val="b"/>
        <c:majorTickMark val="none"/>
        <c:tickLblPos val="nextTo"/>
        <c:crossAx val="71156096"/>
        <c:crosses val="autoZero"/>
        <c:auto val="1"/>
        <c:lblAlgn val="ctr"/>
        <c:lblOffset val="100"/>
      </c:catAx>
      <c:valAx>
        <c:axId val="71156096"/>
        <c:scaling>
          <c:orientation val="minMax"/>
          <c:max val="5"/>
          <c:min val="0"/>
        </c:scaling>
        <c:axPos val="l"/>
        <c:numFmt formatCode="General" sourceLinked="1"/>
        <c:majorTickMark val="none"/>
        <c:tickLblPos val="nextTo"/>
        <c:crossAx val="71154304"/>
        <c:crosses val="autoZero"/>
        <c:crossBetween val="between"/>
        <c:majorUnit val="1"/>
        <c:minorUnit val="0.1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Ideal Date</c:v>
                </c:pt>
                <c:pt idx="1">
                  <c:v>Mortality Salient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3.61</c:v>
                </c:pt>
                <c:pt idx="1">
                  <c:v>3.09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Ideal Date</c:v>
                </c:pt>
                <c:pt idx="1">
                  <c:v>Mortality Salient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2.58</c:v>
                </c:pt>
                <c:pt idx="1">
                  <c:v>2.84</c:v>
                </c:pt>
              </c:numCache>
            </c:numRef>
          </c:val>
        </c:ser>
        <c:axId val="75544064"/>
        <c:axId val="75545600"/>
      </c:barChart>
      <c:catAx>
        <c:axId val="75544064"/>
        <c:scaling>
          <c:orientation val="minMax"/>
        </c:scaling>
        <c:axPos val="b"/>
        <c:majorTickMark val="none"/>
        <c:tickLblPos val="nextTo"/>
        <c:crossAx val="75545600"/>
        <c:crosses val="autoZero"/>
        <c:auto val="1"/>
        <c:lblAlgn val="ctr"/>
        <c:lblOffset val="100"/>
      </c:catAx>
      <c:valAx>
        <c:axId val="75545600"/>
        <c:scaling>
          <c:orientation val="minMax"/>
          <c:max val="5"/>
          <c:min val="0"/>
        </c:scaling>
        <c:axPos val="l"/>
        <c:numFmt formatCode="General" sourceLinked="1"/>
        <c:majorTickMark val="none"/>
        <c:tickLblPos val="nextTo"/>
        <c:crossAx val="75544064"/>
        <c:crosses val="autoZero"/>
        <c:crossBetween val="between"/>
        <c:majorUnit val="1"/>
        <c:minorUnit val="0.1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B51A5-819D-436F-97E5-DC774DD3782A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68173-F09E-42DB-839A-982A5DEAA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Steph</a:t>
            </a:r>
            <a:r>
              <a:rPr lang="en-US" dirty="0" smtClean="0"/>
              <a:t>- We</a:t>
            </a:r>
            <a:r>
              <a:rPr lang="en-US" baseline="0" dirty="0" smtClean="0"/>
              <a:t> both have experienced loss and wanted to know how mortality salience affects women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Steph</a:t>
            </a:r>
            <a:r>
              <a:rPr lang="en-US" dirty="0" smtClean="0"/>
              <a:t>- No sign interaction between conditions</a:t>
            </a:r>
            <a:r>
              <a:rPr lang="en-US" baseline="0" dirty="0" smtClean="0"/>
              <a:t> for either male or female.  Significant difference of benevolent sexism between genders, </a:t>
            </a:r>
            <a:r>
              <a:rPr lang="en-US" i="0" baseline="0" dirty="0" smtClean="0"/>
              <a:t>p= .003.  Males</a:t>
            </a:r>
            <a:r>
              <a:rPr lang="en-US" baseline="0" dirty="0" smtClean="0"/>
              <a:t> seem to have more benevolent sexism towards females than females, but neither gender changed between conditions.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Meredith-</a:t>
            </a:r>
            <a:r>
              <a:rPr lang="en-US" baseline="0" dirty="0" smtClean="0"/>
              <a:t> </a:t>
            </a:r>
            <a:r>
              <a:rPr lang="en-US" dirty="0" smtClean="0"/>
              <a:t>Close</a:t>
            </a:r>
            <a:r>
              <a:rPr lang="en-US" baseline="0" dirty="0" smtClean="0"/>
              <a:t> to sign interaction between conditions, particularly with the males.  Significant difference between genders, p= .035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Males ID 3.61, M 3.09</a:t>
            </a:r>
          </a:p>
          <a:p>
            <a:r>
              <a:rPr lang="en-US" baseline="0" dirty="0" smtClean="0"/>
              <a:t>Females ID 2.58, M 2.84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Meredith-</a:t>
            </a:r>
          </a:p>
          <a:p>
            <a:r>
              <a:rPr lang="en-US" dirty="0" smtClean="0"/>
              <a:t>Mortality Salient 3 out of 21 mention gender (all positive)</a:t>
            </a:r>
          </a:p>
          <a:p>
            <a:r>
              <a:rPr lang="en-US" dirty="0" smtClean="0"/>
              <a:t>Ideal Date 10 out of 20 mention gender roles (4 neg., 6 pos.)</a:t>
            </a:r>
          </a:p>
          <a:p>
            <a:r>
              <a:rPr lang="en-US" dirty="0" smtClean="0"/>
              <a:t>	All negative were by males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Steph</a:t>
            </a:r>
            <a:r>
              <a:rPr lang="en-US" dirty="0" smtClean="0"/>
              <a:t>-</a:t>
            </a:r>
          </a:p>
          <a:p>
            <a:r>
              <a:rPr lang="en-US" dirty="0" smtClean="0"/>
              <a:t>Adding religion</a:t>
            </a:r>
            <a:r>
              <a:rPr lang="en-US" baseline="0" dirty="0" smtClean="0"/>
              <a:t> into demographics</a:t>
            </a:r>
          </a:p>
          <a:p>
            <a:r>
              <a:rPr lang="en-US" baseline="0" dirty="0" smtClean="0"/>
              <a:t>Other control conditions such as pain</a:t>
            </a:r>
          </a:p>
          <a:p>
            <a:r>
              <a:rPr lang="en-US" baseline="0" dirty="0" smtClean="0"/>
              <a:t>Looking at an older population versus the college age population</a:t>
            </a:r>
          </a:p>
          <a:p>
            <a:r>
              <a:rPr lang="en-US" baseline="0" dirty="0" smtClean="0"/>
              <a:t>Mechanism for measuring how engaged people were in their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Meredith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Meredith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Meredith- Own death,</a:t>
            </a:r>
            <a:r>
              <a:rPr lang="en-US" baseline="0" dirty="0" smtClean="0"/>
              <a:t> other’s death, or </a:t>
            </a:r>
            <a:r>
              <a:rPr lang="en-US" baseline="0" dirty="0" err="1" smtClean="0"/>
              <a:t>tv</a:t>
            </a:r>
            <a:r>
              <a:rPr lang="en-US" baseline="0" dirty="0" smtClean="0"/>
              <a:t>.  Essays Pro-American and Anti-American.  Evaluated essays (how much agreed, how valid) and authors (intelligence, </a:t>
            </a:r>
            <a:r>
              <a:rPr lang="en-US" baseline="0" dirty="0" err="1" smtClean="0"/>
              <a:t>knowledgeability</a:t>
            </a:r>
            <a:r>
              <a:rPr lang="en-US" baseline="0" dirty="0" smtClean="0"/>
              <a:t>, and liking of author).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Steph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Steph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Steph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Meredith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Meredith – women seek</a:t>
            </a:r>
            <a:r>
              <a:rPr lang="en-US" baseline="0" dirty="0" smtClean="0"/>
              <a:t> to gain power by getting control over 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Steph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8173-F09E-42DB-839A-982A5DEAAB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E6DFDE-FF6F-4283-919F-47F70A7D470D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6DDA1D-6128-483D-B33F-2FC93D3FA53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472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The Effect of Mortality Salience on Attitudes Toward Women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2400" dirty="0" smtClean="0"/>
              <a:t>Meredith Cotton </a:t>
            </a:r>
          </a:p>
          <a:p>
            <a:r>
              <a:rPr lang="en-US" sz="2400" dirty="0" smtClean="0"/>
              <a:t>Stephanie Goss</a:t>
            </a:r>
          </a:p>
          <a:p>
            <a:endParaRPr lang="en-US" sz="2400" dirty="0" smtClean="0"/>
          </a:p>
          <a:p>
            <a:r>
              <a:rPr lang="en-US" sz="2400" dirty="0" smtClean="0"/>
              <a:t>Hanover College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914400"/>
            <a:ext cx="7772400" cy="969264"/>
          </a:xfrm>
        </p:spPr>
        <p:txBody>
          <a:bodyPr/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+mn-lt"/>
              </a:rPr>
              <a:t>Benevolent Sexism</a:t>
            </a:r>
            <a:endParaRPr lang="en-US" sz="54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990600" y="2133600"/>
          <a:ext cx="6705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6324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ANOVA, </a:t>
            </a:r>
            <a:r>
              <a:rPr lang="en-US" i="1" dirty="0" smtClean="0"/>
              <a:t>p= </a:t>
            </a:r>
            <a:r>
              <a:rPr lang="en-US" dirty="0" smtClean="0"/>
              <a:t>.548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914400"/>
            <a:ext cx="7772400" cy="969264"/>
          </a:xfrm>
        </p:spPr>
        <p:txBody>
          <a:bodyPr/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+mn-lt"/>
              </a:rPr>
              <a:t>Hostile Sexism</a:t>
            </a:r>
            <a:endParaRPr lang="en-US" sz="54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990600" y="2133600"/>
          <a:ext cx="6705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6324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ANOVA, </a:t>
            </a:r>
            <a:r>
              <a:rPr lang="en-US" i="1" dirty="0" smtClean="0"/>
              <a:t>p= </a:t>
            </a:r>
            <a:r>
              <a:rPr lang="en-US" dirty="0" smtClean="0"/>
              <a:t>.194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609600"/>
            <a:ext cx="7772400" cy="11430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Why is Hypothesis Not Supported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286000"/>
            <a:ext cx="7924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 Ideal </a:t>
            </a:r>
            <a:r>
              <a:rPr lang="en-US" sz="2600" smtClean="0"/>
              <a:t>date evoked </a:t>
            </a:r>
            <a:r>
              <a:rPr lang="en-US" sz="2600" dirty="0" smtClean="0"/>
              <a:t>thinking about gender roles</a:t>
            </a:r>
            <a:endParaRPr lang="en-US" sz="2400" dirty="0" smtClean="0"/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Visual aid might be better than writing prompts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Preconceived thoughts about death (positive)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Age of participants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609600"/>
            <a:ext cx="7772400" cy="11430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Future Direction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286000"/>
            <a:ext cx="7924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 Religion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Other control conditions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Ages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Mechanism of measuring engagement of writing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609600"/>
            <a:ext cx="7772400" cy="11430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2860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 Males show greater sexism versus females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Previous studies actually looking at other factors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Attitudes toward women different than acceptance of women in stereotypic and non-stereotypic behavior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685800"/>
            <a:ext cx="7772400" cy="5791200"/>
          </a:xfrm>
        </p:spPr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Questions?</a:t>
            </a:r>
          </a:p>
          <a:p>
            <a:pPr algn="ctr"/>
            <a:r>
              <a:rPr lang="en-US" sz="4400" dirty="0" smtClean="0"/>
              <a:t>Comments?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0"/>
            <a:ext cx="7772400" cy="1752600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7000" dirty="0" smtClean="0"/>
              <a:t>References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Glick,  P. &amp; Fiske, S.T., (2001). An ambivalent alliance: Hostile and benevolent 	sexism as complementary justifications for gender inequality. </a:t>
            </a:r>
            <a:r>
              <a:rPr lang="en-US" i="1" dirty="0" smtClean="0"/>
              <a:t>American 	Psychologist, 56 </a:t>
            </a:r>
            <a:r>
              <a:rPr lang="en-US" dirty="0" smtClean="0"/>
              <a:t>(2), 109-118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Greenberg, J., </a:t>
            </a:r>
            <a:r>
              <a:rPr lang="en-US" dirty="0" err="1" smtClean="0"/>
              <a:t>Pyszcynski</a:t>
            </a:r>
            <a:r>
              <a:rPr lang="en-US" dirty="0" smtClean="0"/>
              <a:t>, T., Solomon, S., Simon, L., &amp; </a:t>
            </a:r>
            <a:r>
              <a:rPr lang="en-US" dirty="0" err="1" smtClean="0"/>
              <a:t>Breus</a:t>
            </a:r>
            <a:r>
              <a:rPr lang="en-US" dirty="0" smtClean="0"/>
              <a:t>, M. (1994). The 	role of consciousness and the accessibility of death-related thought 	in mortality salience effects. </a:t>
            </a:r>
            <a:r>
              <a:rPr lang="en-US" i="1" dirty="0" smtClean="0"/>
              <a:t>Journal of Personality and Social 	Psychology, 67</a:t>
            </a:r>
            <a:r>
              <a:rPr lang="en-US" dirty="0" smtClean="0"/>
              <a:t>, 627-637.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Schimel</a:t>
            </a:r>
            <a:r>
              <a:rPr lang="en-US" dirty="0" smtClean="0"/>
              <a:t>, J. et al. (1999). Stereotypes and terror management: Evidence that 	mortality salience enhances stereotypic thinking and preference. 	</a:t>
            </a:r>
            <a:r>
              <a:rPr lang="en-US" i="1" dirty="0" smtClean="0"/>
              <a:t>Journal 	of Personality and Social Psychology (77)</a:t>
            </a:r>
            <a:r>
              <a:rPr lang="en-US" dirty="0" smtClean="0"/>
              <a:t>5, 905-926.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69264"/>
          </a:xfrm>
        </p:spPr>
        <p:txBody>
          <a:bodyPr/>
          <a:lstStyle/>
          <a:p>
            <a:pPr algn="ctr"/>
            <a:r>
              <a:rPr lang="en-US" sz="4800" b="0" dirty="0" smtClean="0">
                <a:solidFill>
                  <a:schemeClr val="tx1"/>
                </a:solidFill>
                <a:latin typeface="+mn-lt"/>
              </a:rPr>
              <a:t>Terror Management Theory</a:t>
            </a:r>
            <a:endParaRPr lang="en-US" sz="4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362200"/>
            <a:ext cx="7772400" cy="4114800"/>
          </a:xfrm>
        </p:spPr>
        <p:txBody>
          <a:bodyPr>
            <a:normAutofit/>
          </a:bodyPr>
          <a:lstStyle/>
          <a:p>
            <a:pPr lvl="3">
              <a:buClr>
                <a:schemeClr val="tx1"/>
              </a:buClr>
            </a:pPr>
            <a:endParaRPr lang="en-US" sz="1800" dirty="0" smtClean="0"/>
          </a:p>
          <a:p>
            <a:pPr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People are terrified of the idea that they will die</a:t>
            </a:r>
          </a:p>
          <a:p>
            <a:pPr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Protect themselves from thought of their own death through having cultural worldviews and living up to these standards</a:t>
            </a:r>
          </a:p>
          <a:p>
            <a:pPr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Cultural worldviews can entail nationalism, traditional thinking, religion, etc.  </a:t>
            </a:r>
          </a:p>
          <a:p>
            <a:pPr marL="639763" lvl="1" indent="-639763">
              <a:buClr>
                <a:schemeClr val="tx1"/>
              </a:buClr>
            </a:pPr>
            <a:endParaRPr lang="en-US" sz="2200" dirty="0" smtClean="0"/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00600" y="5943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 </a:t>
            </a:r>
            <a:r>
              <a:rPr lang="en-US" dirty="0" err="1" smtClean="0"/>
              <a:t>Schimel</a:t>
            </a:r>
            <a:r>
              <a:rPr lang="en-US" dirty="0" smtClean="0"/>
              <a:t>, et al. (1999)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219200"/>
            <a:ext cx="8610600" cy="969264"/>
          </a:xfrm>
        </p:spPr>
        <p:txBody>
          <a:bodyPr/>
          <a:lstStyle/>
          <a:p>
            <a:pPr algn="ctr"/>
            <a:r>
              <a:rPr lang="en-US" sz="4800" b="0" dirty="0" smtClean="0">
                <a:solidFill>
                  <a:schemeClr val="tx1"/>
                </a:solidFill>
                <a:latin typeface="+mn-lt"/>
              </a:rPr>
              <a:t>Mortality Salience on  Cultural World Views</a:t>
            </a:r>
            <a:endParaRPr lang="en-US" sz="4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600" dirty="0" smtClean="0"/>
              <a:t>Greenberg et al. (1994):</a:t>
            </a:r>
          </a:p>
          <a:p>
            <a:pPr>
              <a:buClr>
                <a:schemeClr val="tx1"/>
              </a:buClr>
            </a:pPr>
            <a:endParaRPr lang="en-US" sz="2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600" dirty="0" smtClean="0"/>
              <a:t>2 Mortality Salient conditions, and 1 neutral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600" dirty="0" smtClean="0"/>
              <a:t>Evaluated essays and authors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600" dirty="0" smtClean="0"/>
              <a:t>Own death preferred Pro-American author more than other conditions preferred Pro-American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600" dirty="0" smtClean="0"/>
              <a:t>Own death agreed with arguments of Pro-American essay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endParaRPr lang="en-US" sz="22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772400" cy="969264"/>
          </a:xfrm>
        </p:spPr>
        <p:txBody>
          <a:bodyPr/>
          <a:lstStyle/>
          <a:p>
            <a:pPr algn="ctr"/>
            <a:r>
              <a:rPr lang="en-US" sz="4800" b="0" dirty="0" smtClean="0">
                <a:solidFill>
                  <a:schemeClr val="tx1"/>
                </a:solidFill>
                <a:latin typeface="+mn-lt"/>
              </a:rPr>
              <a:t>Mortality Salience on Gender Stereotypes</a:t>
            </a:r>
            <a:endParaRPr lang="en-US" sz="4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2362200"/>
            <a:ext cx="8915400" cy="4267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400" dirty="0" err="1" smtClean="0"/>
              <a:t>Schimel</a:t>
            </a:r>
            <a:r>
              <a:rPr lang="en-US" sz="2400" dirty="0" smtClean="0"/>
              <a:t> et al. (1999):</a:t>
            </a:r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500" dirty="0" smtClean="0"/>
              <a:t>Packets pertaining to personality characteristics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500" dirty="0" smtClean="0"/>
              <a:t>Mortality salience vs. dental pain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500" dirty="0" smtClean="0"/>
              <a:t>Stereotype consistent and inconsistent behaviors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500" dirty="0" smtClean="0"/>
              <a:t>Mortality salient  </a:t>
            </a:r>
            <a:r>
              <a:rPr lang="en-US" sz="2500" dirty="0" smtClean="0">
                <a:sym typeface="Wingdings" pitchFamily="2" charset="2"/>
              </a:rPr>
              <a:t> explained stereotype inconsistent behaviors</a:t>
            </a:r>
            <a:endParaRPr lang="en-US" sz="25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endParaRPr lang="en-US" sz="22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772400" cy="969264"/>
          </a:xfrm>
        </p:spPr>
        <p:txBody>
          <a:bodyPr/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+mn-lt"/>
              </a:rPr>
              <a:t>How is this study different?</a:t>
            </a:r>
            <a:endParaRPr lang="en-US" sz="5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362200"/>
            <a:ext cx="7772400" cy="41148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Thoughts about one’s own death increases traditional thinking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 Looking at sexist thinking about women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endParaRPr lang="en-US" sz="22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772400" cy="969264"/>
          </a:xfrm>
        </p:spPr>
        <p:txBody>
          <a:bodyPr/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+mn-lt"/>
              </a:rPr>
              <a:t>Hypothesis</a:t>
            </a:r>
            <a:endParaRPr lang="en-US" sz="5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362200"/>
            <a:ext cx="7772400" cy="41148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800" dirty="0" smtClean="0"/>
              <a:t>We expect that participants primed with mortality salience will display more </a:t>
            </a:r>
            <a:r>
              <a:rPr lang="en-US" sz="2800" dirty="0" smtClean="0"/>
              <a:t>benevolent sexist </a:t>
            </a:r>
            <a:r>
              <a:rPr lang="en-US" sz="2800" dirty="0" smtClean="0"/>
              <a:t>thinking towards women than those participants who are not primed with mortality salience.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772400" cy="969264"/>
          </a:xfrm>
        </p:spPr>
        <p:txBody>
          <a:bodyPr/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+mn-lt"/>
              </a:rPr>
              <a:t>Method</a:t>
            </a:r>
            <a:endParaRPr lang="en-US" sz="5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2362200"/>
            <a:ext cx="8915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400" dirty="0" smtClean="0"/>
              <a:t>Participants: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Approx. 41 Hanover College students (51% female)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Age 18 – 22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95% Caucasian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>
              <a:buClr>
                <a:schemeClr val="tx1"/>
              </a:buClr>
            </a:pPr>
            <a:r>
              <a:rPr lang="en-US" sz="2400" dirty="0" smtClean="0"/>
              <a:t>Materials: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Writing prompts (Body Process vs. Ideal Date)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Ambivalent Sexism Inventory (Glick &amp; Fiske, 2001)</a:t>
            </a:r>
          </a:p>
          <a:p>
            <a:pPr marL="639763" lvl="1" indent="-639763">
              <a:buClr>
                <a:schemeClr val="tx1"/>
              </a:buClr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endParaRPr lang="en-US" sz="22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772400" cy="969264"/>
          </a:xfrm>
        </p:spPr>
        <p:txBody>
          <a:bodyPr/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+mn-lt"/>
              </a:rPr>
              <a:t>Ambivalent Sexism Inventory</a:t>
            </a:r>
            <a:endParaRPr lang="en-US" sz="5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2362200"/>
            <a:ext cx="8915400" cy="449580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smtClean="0"/>
              <a:t>22 statements</a:t>
            </a:r>
            <a:r>
              <a:rPr lang="en-US" sz="2400" dirty="0" smtClean="0"/>
              <a:t>, </a:t>
            </a:r>
            <a:r>
              <a:rPr lang="en-US" sz="2400" dirty="0" err="1" smtClean="0"/>
              <a:t>Likert</a:t>
            </a:r>
            <a:r>
              <a:rPr lang="en-US" sz="2400" dirty="0" smtClean="0"/>
              <a:t> Scale 1-6</a:t>
            </a:r>
          </a:p>
          <a:p>
            <a:pPr lvl="1">
              <a:buClr>
                <a:schemeClr val="tx1"/>
              </a:buClr>
            </a:pPr>
            <a:endParaRPr lang="en-US" sz="24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Benevolent Sexism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A good woman should be set on a pedestal by her man</a:t>
            </a:r>
          </a:p>
          <a:p>
            <a:pPr lvl="3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dirty="0" smtClean="0"/>
              <a:t>α= .827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Hostile Sexism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Women seek to gain power by getting control over men</a:t>
            </a:r>
            <a:endParaRPr lang="en-US" sz="2200" dirty="0" smtClean="0"/>
          </a:p>
          <a:p>
            <a:pPr lvl="3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dirty="0" smtClean="0"/>
              <a:t>α= .906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772400" cy="969264"/>
          </a:xfrm>
        </p:spPr>
        <p:txBody>
          <a:bodyPr/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+mn-lt"/>
              </a:rPr>
              <a:t>Method</a:t>
            </a:r>
            <a:endParaRPr lang="en-US" sz="5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362200"/>
            <a:ext cx="8156448" cy="4191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/>
              <a:t>Procedure: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Informed Consent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Writing Prompt (8 min.)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Ambivalent Sexism Inventory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Demographics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Debriefing</a:t>
            </a:r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endParaRPr lang="en-US" sz="22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2">
      <a:dk1>
        <a:srgbClr val="000000"/>
      </a:dk1>
      <a:lt1>
        <a:sysClr val="window" lastClr="FFFFFF"/>
      </a:lt1>
      <a:dk2>
        <a:srgbClr val="000000"/>
      </a:dk2>
      <a:lt2>
        <a:srgbClr val="30243C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443355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2">
    <a:dk1>
      <a:srgbClr val="000000"/>
    </a:dk1>
    <a:lt1>
      <a:sysClr val="window" lastClr="FFFFFF"/>
    </a:lt1>
    <a:dk2>
      <a:srgbClr val="000000"/>
    </a:dk2>
    <a:lt2>
      <a:srgbClr val="30243C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443355"/>
    </a:accent6>
    <a:hlink>
      <a:srgbClr val="6B9F25"/>
    </a:hlink>
    <a:folHlink>
      <a:srgbClr val="B26B02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644</Words>
  <Application>Microsoft Office PowerPoint</Application>
  <PresentationFormat>On-screen Show (4:3)</PresentationFormat>
  <Paragraphs>146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Terror Management Theory</vt:lpstr>
      <vt:lpstr>Mortality Salience on  Cultural World Views</vt:lpstr>
      <vt:lpstr>Mortality Salience on Gender Stereotypes</vt:lpstr>
      <vt:lpstr>How is this study different?</vt:lpstr>
      <vt:lpstr>Hypothesis</vt:lpstr>
      <vt:lpstr>Method</vt:lpstr>
      <vt:lpstr>Ambivalent Sexism Inventory</vt:lpstr>
      <vt:lpstr>Method</vt:lpstr>
      <vt:lpstr>Benevolent Sexism</vt:lpstr>
      <vt:lpstr>Hostile Sexism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psychlab02</dc:creator>
  <cp:lastModifiedBy>PsychLab05</cp:lastModifiedBy>
  <cp:revision>71</cp:revision>
  <dcterms:created xsi:type="dcterms:W3CDTF">2009-11-11T22:55:36Z</dcterms:created>
  <dcterms:modified xsi:type="dcterms:W3CDTF">2010-04-21T15:46:17Z</dcterms:modified>
</cp:coreProperties>
</file>