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69" r:id="rId3"/>
    <p:sldId id="266" r:id="rId4"/>
    <p:sldId id="257" r:id="rId5"/>
    <p:sldId id="259" r:id="rId6"/>
    <p:sldId id="270" r:id="rId7"/>
    <p:sldId id="262" r:id="rId8"/>
    <p:sldId id="267" r:id="rId9"/>
    <p:sldId id="263" r:id="rId10"/>
    <p:sldId id="264" r:id="rId11"/>
    <p:sldId id="265" r:id="rId12"/>
    <p:sldId id="275" r:id="rId13"/>
    <p:sldId id="276" r:id="rId14"/>
    <p:sldId id="271" r:id="rId15"/>
    <p:sldId id="272" r:id="rId16"/>
    <p:sldId id="273" r:id="rId17"/>
    <p:sldId id="277" r:id="rId18"/>
    <p:sldId id="274" r:id="rId19"/>
    <p:sldId id="278" r:id="rId20"/>
    <p:sldId id="279" r:id="rId21"/>
    <p:sldId id="26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082"/>
    <a:srgbClr val="BA0000"/>
    <a:srgbClr val="5201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751" autoAdjust="0"/>
  </p:normalViewPr>
  <p:slideViewPr>
    <p:cSldViewPr>
      <p:cViewPr varScale="1">
        <p:scale>
          <a:sx n="62" d="100"/>
          <a:sy n="62" d="100"/>
        </p:scale>
        <p:origin x="-7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sz="2000"/>
            </a:pPr>
            <a:r>
              <a:rPr lang="en-US" sz="2000" dirty="0" smtClean="0"/>
              <a:t>Communion</a:t>
            </a:r>
            <a:r>
              <a:rPr lang="en-US" sz="2000" baseline="0" dirty="0" smtClean="0"/>
              <a:t> </a:t>
            </a:r>
            <a:r>
              <a:rPr lang="en-US" sz="2000" baseline="0" dirty="0"/>
              <a:t>IAT</a:t>
            </a:r>
            <a:endParaRPr lang="en-US" sz="2000" dirty="0"/>
          </a:p>
        </c:rich>
      </c:tx>
    </c:title>
    <c:plotArea>
      <c:layout/>
      <c:barChart>
        <c:barDir val="bar"/>
        <c:grouping val="clustered"/>
        <c:ser>
          <c:idx val="0"/>
          <c:order val="0"/>
          <c:dPt>
            <c:idx val="0"/>
            <c:spPr>
              <a:solidFill>
                <a:srgbClr val="FF0000"/>
              </a:solidFill>
            </c:spPr>
          </c:dPt>
          <c:dPt>
            <c:idx val="1"/>
            <c:spPr>
              <a:solidFill>
                <a:srgbClr val="0070C0"/>
              </a:solidFill>
            </c:spPr>
          </c:dPt>
          <c:dLbls>
            <c:txPr>
              <a:bodyPr/>
              <a:lstStyle/>
              <a:p>
                <a:pPr>
                  <a:defRPr sz="1400">
                    <a:solidFill>
                      <a:schemeClr val="bg1"/>
                    </a:solidFill>
                  </a:defRPr>
                </a:pPr>
                <a:endParaRPr lang="en-US"/>
              </a:p>
            </c:txPr>
            <c:dLblPos val="inEnd"/>
            <c:showVal val="1"/>
          </c:dLbls>
          <c:cat>
            <c:strRef>
              <c:f>Sheet1!$C$13:$D$13</c:f>
              <c:strCache>
                <c:ptCount val="2"/>
                <c:pt idx="0">
                  <c:v>Female</c:v>
                </c:pt>
                <c:pt idx="1">
                  <c:v>Male</c:v>
                </c:pt>
              </c:strCache>
            </c:strRef>
          </c:cat>
          <c:val>
            <c:numRef>
              <c:f>Sheet1!$C$14:$D$14</c:f>
              <c:numCache>
                <c:formatCode>General</c:formatCode>
                <c:ptCount val="2"/>
                <c:pt idx="0">
                  <c:v>46.064500000000002</c:v>
                </c:pt>
                <c:pt idx="1">
                  <c:v>-27.6875</c:v>
                </c:pt>
              </c:numCache>
            </c:numRef>
          </c:val>
        </c:ser>
        <c:gapWidth val="75"/>
        <c:overlap val="40"/>
        <c:axId val="39484416"/>
        <c:axId val="39508992"/>
      </c:barChart>
      <c:catAx>
        <c:axId val="39484416"/>
        <c:scaling>
          <c:orientation val="minMax"/>
        </c:scaling>
        <c:delete val="1"/>
        <c:axPos val="l"/>
        <c:majorTickMark val="none"/>
        <c:tickLblPos val="nextTo"/>
        <c:crossAx val="39508992"/>
        <c:crosses val="autoZero"/>
        <c:auto val="1"/>
        <c:lblAlgn val="ctr"/>
        <c:lblOffset val="100"/>
      </c:catAx>
      <c:valAx>
        <c:axId val="39508992"/>
        <c:scaling>
          <c:orientation val="minMax"/>
          <c:max val="50"/>
          <c:min val="-50"/>
        </c:scaling>
        <c:axPos val="b"/>
        <c:majorGridlines/>
        <c:title>
          <c:tx>
            <c:rich>
              <a:bodyPr/>
              <a:lstStyle/>
              <a:p>
                <a:pPr>
                  <a:defRPr sz="1400"/>
                </a:pPr>
                <a:r>
                  <a:rPr lang="en-US" sz="1400" dirty="0"/>
                  <a:t>Low </a:t>
                </a:r>
                <a:r>
                  <a:rPr lang="en-US" sz="1400" dirty="0" smtClean="0"/>
                  <a:t>communion </a:t>
                </a:r>
                <a:r>
                  <a:rPr lang="en-US" sz="1400" dirty="0"/>
                  <a:t>		</a:t>
                </a:r>
                <a:r>
                  <a:rPr lang="en-US" sz="1400" baseline="0" dirty="0"/>
                  <a:t>      </a:t>
                </a:r>
                <a:r>
                  <a:rPr lang="en-US" sz="1400" baseline="0" dirty="0" smtClean="0"/>
                  <a:t>	</a:t>
                </a:r>
                <a:r>
                  <a:rPr lang="en-US" sz="1400" dirty="0" smtClean="0"/>
                  <a:t>High</a:t>
                </a:r>
                <a:r>
                  <a:rPr lang="en-US" sz="1400" baseline="0" dirty="0" smtClean="0"/>
                  <a:t> communion</a:t>
                </a:r>
                <a:endParaRPr lang="en-US" sz="1400" dirty="0"/>
              </a:p>
            </c:rich>
          </c:tx>
          <c:layout>
            <c:manualLayout>
              <c:xMode val="edge"/>
              <c:yMode val="edge"/>
              <c:x val="5.4082078055460489E-2"/>
              <c:y val="0.90954457081753659"/>
            </c:manualLayout>
          </c:layout>
        </c:title>
        <c:numFmt formatCode="General" sourceLinked="1"/>
        <c:majorTickMark val="none"/>
        <c:tickLblPos val="nextTo"/>
        <c:crossAx val="39484416"/>
        <c:crosses val="autoZero"/>
        <c:crossBetween val="between"/>
        <c:majorUnit val="10"/>
      </c:valAx>
    </c:plotArea>
    <c:legend>
      <c:legendPos val="r"/>
      <c:txPr>
        <a:bodyPr/>
        <a:lstStyle/>
        <a:p>
          <a:pPr>
            <a:defRPr sz="1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dirty="0"/>
              <a:t>Agency IAT</a:t>
            </a:r>
          </a:p>
        </c:rich>
      </c:tx>
    </c:title>
    <c:plotArea>
      <c:layout/>
      <c:barChart>
        <c:barDir val="bar"/>
        <c:grouping val="clustered"/>
        <c:ser>
          <c:idx val="0"/>
          <c:order val="0"/>
          <c:spPr>
            <a:solidFill>
              <a:srgbClr val="FF0000"/>
            </a:solidFill>
          </c:spPr>
          <c:dPt>
            <c:idx val="1"/>
            <c:spPr>
              <a:solidFill>
                <a:srgbClr val="0070C0"/>
              </a:solidFill>
            </c:spPr>
          </c:dPt>
          <c:dLbls>
            <c:dLbl>
              <c:idx val="0"/>
              <c:layout>
                <c:manualLayout>
                  <c:x val="0.05"/>
                  <c:y val="-3.3333333333333361E-3"/>
                </c:manualLayout>
              </c:layout>
              <c:spPr/>
              <c:txPr>
                <a:bodyPr/>
                <a:lstStyle/>
                <a:p>
                  <a:pPr>
                    <a:defRPr sz="1400">
                      <a:solidFill>
                        <a:schemeClr val="tx1"/>
                      </a:solidFill>
                    </a:defRPr>
                  </a:pPr>
                  <a:endParaRPr lang="en-US"/>
                </a:p>
              </c:txPr>
              <c:dLblPos val="inEnd"/>
              <c:showVal val="1"/>
            </c:dLbl>
            <c:txPr>
              <a:bodyPr/>
              <a:lstStyle/>
              <a:p>
                <a:pPr>
                  <a:defRPr sz="1400">
                    <a:solidFill>
                      <a:schemeClr val="bg1"/>
                    </a:solidFill>
                  </a:defRPr>
                </a:pPr>
                <a:endParaRPr lang="en-US"/>
              </a:p>
            </c:txPr>
            <c:dLblPos val="inEnd"/>
            <c:showVal val="1"/>
          </c:dLbls>
          <c:cat>
            <c:strRef>
              <c:f>Sheet1!$C$17:$D$17</c:f>
              <c:strCache>
                <c:ptCount val="2"/>
                <c:pt idx="0">
                  <c:v>Female</c:v>
                </c:pt>
                <c:pt idx="1">
                  <c:v>Male</c:v>
                </c:pt>
              </c:strCache>
            </c:strRef>
          </c:cat>
          <c:val>
            <c:numRef>
              <c:f>Sheet1!$C$18:$D$18</c:f>
              <c:numCache>
                <c:formatCode>General</c:formatCode>
                <c:ptCount val="2"/>
                <c:pt idx="0">
                  <c:v>15.9679</c:v>
                </c:pt>
                <c:pt idx="1">
                  <c:v>-132.21519999999998</c:v>
                </c:pt>
              </c:numCache>
            </c:numRef>
          </c:val>
        </c:ser>
        <c:gapWidth val="75"/>
        <c:overlap val="40"/>
        <c:axId val="39735680"/>
        <c:axId val="39737216"/>
      </c:barChart>
      <c:catAx>
        <c:axId val="39735680"/>
        <c:scaling>
          <c:orientation val="minMax"/>
        </c:scaling>
        <c:delete val="1"/>
        <c:axPos val="l"/>
        <c:majorTickMark val="none"/>
        <c:tickLblPos val="nextTo"/>
        <c:crossAx val="39737216"/>
        <c:crosses val="autoZero"/>
        <c:auto val="1"/>
        <c:lblAlgn val="ctr"/>
        <c:lblOffset val="100"/>
      </c:catAx>
      <c:valAx>
        <c:axId val="39737216"/>
        <c:scaling>
          <c:orientation val="minMax"/>
          <c:max val="150"/>
        </c:scaling>
        <c:axPos val="b"/>
        <c:majorGridlines/>
        <c:title>
          <c:tx>
            <c:rich>
              <a:bodyPr/>
              <a:lstStyle/>
              <a:p>
                <a:pPr>
                  <a:defRPr sz="1400"/>
                </a:pPr>
                <a:r>
                  <a:rPr lang="en-US" sz="1400" dirty="0"/>
                  <a:t>Low agency			High</a:t>
                </a:r>
                <a:r>
                  <a:rPr lang="en-US" sz="1400" baseline="0" dirty="0"/>
                  <a:t> Agency</a:t>
                </a:r>
                <a:endParaRPr lang="en-US" sz="1400" dirty="0"/>
              </a:p>
            </c:rich>
          </c:tx>
        </c:title>
        <c:numFmt formatCode="General" sourceLinked="1"/>
        <c:majorTickMark val="none"/>
        <c:tickLblPos val="nextTo"/>
        <c:crossAx val="39735680"/>
        <c:crosses val="autoZero"/>
        <c:crossBetween val="between"/>
      </c:valAx>
    </c:plotArea>
    <c:legend>
      <c:legendPos val="r"/>
      <c:txPr>
        <a:bodyPr/>
        <a:lstStyle/>
        <a:p>
          <a:pPr>
            <a:defRPr sz="14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a:t>Femininity</a:t>
            </a:r>
            <a:r>
              <a:rPr lang="en-US" sz="2000" baseline="0"/>
              <a:t> IAT</a:t>
            </a:r>
            <a:endParaRPr lang="en-US" sz="2000"/>
          </a:p>
        </c:rich>
      </c:tx>
    </c:title>
    <c:plotArea>
      <c:layout/>
      <c:barChart>
        <c:barDir val="bar"/>
        <c:grouping val="clustered"/>
        <c:ser>
          <c:idx val="0"/>
          <c:order val="0"/>
          <c:dPt>
            <c:idx val="0"/>
            <c:spPr>
              <a:solidFill>
                <a:srgbClr val="FF0000"/>
              </a:solidFill>
            </c:spPr>
          </c:dPt>
          <c:dPt>
            <c:idx val="1"/>
            <c:spPr>
              <a:solidFill>
                <a:srgbClr val="0070C0"/>
              </a:solidFill>
            </c:spPr>
          </c:dPt>
          <c:dLbls>
            <c:dLbl>
              <c:idx val="0"/>
              <c:tx>
                <c:rich>
                  <a:bodyPr/>
                  <a:lstStyle/>
                  <a:p>
                    <a:r>
                      <a:rPr lang="en-US" sz="1400"/>
                      <a:t>-</a:t>
                    </a:r>
                    <a:r>
                      <a:rPr lang="en-US" sz="1400" smtClean="0"/>
                      <a:t>25.26</a:t>
                    </a:r>
                    <a:endParaRPr lang="en-US" sz="1400"/>
                  </a:p>
                </c:rich>
              </c:tx>
              <c:dLblPos val="inEnd"/>
              <c:showVal val="1"/>
            </c:dLbl>
            <c:dLbl>
              <c:idx val="1"/>
              <c:tx>
                <c:rich>
                  <a:bodyPr/>
                  <a:lstStyle/>
                  <a:p>
                    <a:r>
                      <a:rPr lang="en-US" sz="1400"/>
                      <a:t>-</a:t>
                    </a:r>
                    <a:r>
                      <a:rPr lang="en-US" sz="1400" smtClean="0"/>
                      <a:t>123.17</a:t>
                    </a:r>
                    <a:endParaRPr lang="en-US" sz="1400"/>
                  </a:p>
                </c:rich>
              </c:tx>
              <c:dLblPos val="inEnd"/>
              <c:showVal val="1"/>
            </c:dLbl>
            <c:txPr>
              <a:bodyPr/>
              <a:lstStyle/>
              <a:p>
                <a:pPr>
                  <a:defRPr sz="1400">
                    <a:solidFill>
                      <a:schemeClr val="bg1"/>
                    </a:solidFill>
                  </a:defRPr>
                </a:pPr>
                <a:endParaRPr lang="en-US"/>
              </a:p>
            </c:txPr>
            <c:dLblPos val="inEnd"/>
            <c:showVal val="1"/>
          </c:dLbls>
          <c:cat>
            <c:strRef>
              <c:f>Sheet1!$C$21:$D$21</c:f>
              <c:strCache>
                <c:ptCount val="2"/>
                <c:pt idx="0">
                  <c:v>Female</c:v>
                </c:pt>
                <c:pt idx="1">
                  <c:v>Male</c:v>
                </c:pt>
              </c:strCache>
            </c:strRef>
          </c:cat>
          <c:val>
            <c:numRef>
              <c:f>Sheet1!$C$22:$D$22</c:f>
              <c:numCache>
                <c:formatCode>General</c:formatCode>
                <c:ptCount val="2"/>
                <c:pt idx="0">
                  <c:v>-25.2547</c:v>
                </c:pt>
                <c:pt idx="1">
                  <c:v>-123.17289999999991</c:v>
                </c:pt>
              </c:numCache>
            </c:numRef>
          </c:val>
        </c:ser>
        <c:gapWidth val="75"/>
        <c:overlap val="40"/>
        <c:axId val="39388288"/>
        <c:axId val="39389824"/>
      </c:barChart>
      <c:catAx>
        <c:axId val="39388288"/>
        <c:scaling>
          <c:orientation val="minMax"/>
        </c:scaling>
        <c:delete val="1"/>
        <c:axPos val="l"/>
        <c:majorTickMark val="none"/>
        <c:tickLblPos val="nextTo"/>
        <c:crossAx val="39389824"/>
        <c:crosses val="autoZero"/>
        <c:auto val="1"/>
        <c:lblAlgn val="ctr"/>
        <c:lblOffset val="100"/>
      </c:catAx>
      <c:valAx>
        <c:axId val="39389824"/>
        <c:scaling>
          <c:orientation val="minMax"/>
        </c:scaling>
        <c:axPos val="b"/>
        <c:majorGridlines/>
        <c:title>
          <c:tx>
            <c:rich>
              <a:bodyPr/>
              <a:lstStyle/>
              <a:p>
                <a:pPr>
                  <a:defRPr sz="1400"/>
                </a:pPr>
                <a:r>
                  <a:rPr lang="en-US" sz="1400"/>
                  <a:t>Low femininity</a:t>
                </a:r>
              </a:p>
            </c:rich>
          </c:tx>
        </c:title>
        <c:numFmt formatCode="General" sourceLinked="1"/>
        <c:majorTickMark val="none"/>
        <c:tickLblPos val="nextTo"/>
        <c:crossAx val="39388288"/>
        <c:crosses val="autoZero"/>
        <c:crossBetween val="between"/>
      </c:valAx>
    </c:plotArea>
    <c:legend>
      <c:legendPos val="r"/>
      <c:txPr>
        <a:bodyPr/>
        <a:lstStyle/>
        <a:p>
          <a:pPr>
            <a:defRPr sz="1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9E4E0D2-B260-49E5-8E7D-A83757B1F59B}" type="datetimeFigureOut">
              <a:rPr lang="en-US"/>
              <a:pPr>
                <a:defRPr/>
              </a:pPr>
              <a:t>4/16/2009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AF623D-8D98-416B-957C-BC15A96080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KARIN</a:t>
            </a:r>
          </a:p>
          <a:p>
            <a:pPr eaLnBrk="1" hangingPunct="1">
              <a:spcBef>
                <a:spcPct val="0"/>
              </a:spcBef>
            </a:pPr>
            <a:r>
              <a:rPr lang="en-US" smtClean="0"/>
              <a:t>	Participants were first presented with a survey, which served as a measure of the people-things occupational preference, borrowing items from the occupation questionnaire developed by Prediger (1982) and Lippa (1991, 1998). Examples of people-oriented occupations include teacher, social worker, and minister. Examples of thing-oriented occupations include mechanic, carpenter and farmer. This will allow us to compare participants’ implicit gender schema with their occupational preference, which (as we mentioned previously) has proven to be one of the most significant differences between women and men.</a:t>
            </a:r>
          </a:p>
          <a:p>
            <a:pPr eaLnBrk="1" hangingPunct="1">
              <a:spcBef>
                <a:spcPct val="0"/>
              </a:spcBef>
            </a:pPr>
            <a:r>
              <a:rPr lang="en-US" smtClean="0"/>
              <a:t>	For our implicit measures, we used an IAT for Communion which asked participants to sort items as caring/not caring and self/not self, and an IAT for Agency which asked participants to sort items as powerful/not powerful and self/not self. We used the synonyms “caring” and “powerful” to make the IATs easier for participants to understand and respond quickly. Caring words included “kind, loving, nurturing”. Not caring words included “aloof, indifferent, reserved”. Powerful words included “authoritative, commanding, forceful”. Not powerful words included “compliant, passive, yielding”. </a:t>
            </a:r>
          </a:p>
          <a:p>
            <a:pPr eaLnBrk="1" hangingPunct="1">
              <a:spcBef>
                <a:spcPct val="0"/>
              </a:spcBef>
            </a:pPr>
            <a:r>
              <a:rPr lang="en-US" smtClean="0"/>
              <a:t>A third IAT, developed to replicate Greenwald &amp; Farnham’s original study, asked participants to categorize words as either masculine or feminine.</a:t>
            </a:r>
          </a:p>
          <a:p>
            <a:pPr eaLnBrk="1" hangingPunct="1">
              <a:spcBef>
                <a:spcPct val="0"/>
              </a:spcBef>
            </a:pPr>
            <a:r>
              <a:rPr lang="en-US" smtClean="0"/>
              <a:t>For all three IATs, self words were “I, me, my, mine, self”, and not-self words were “they, them, their, theirs, other”.</a:t>
            </a:r>
          </a:p>
          <a:p>
            <a:pPr eaLnBrk="1" hangingPunct="1">
              <a:spcBef>
                <a:spcPct val="0"/>
              </a:spcBef>
            </a:pPr>
            <a:r>
              <a:rPr lang="en-US" smtClean="0"/>
              <a:t>	</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B9A970-67F5-45D5-9C85-EF0AD1E6159B}"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JACOB</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48DF10-CA82-4379-9593-4D7889C73A4F}"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 significant correlations.</a:t>
            </a:r>
          </a:p>
          <a:p>
            <a:pPr eaLnBrk="1" hangingPunct="1">
              <a:spcBef>
                <a:spcPct val="0"/>
              </a:spcBef>
            </a:pPr>
            <a:r>
              <a:rPr lang="en-US" smtClean="0"/>
              <a:t>Femininity &amp; people actually had a negative correlation.</a:t>
            </a:r>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C7744B-352A-43F6-817D-00EE5C8160E8}"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Trend in the right direction but insignificant at p=.721</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BF0EB2-97C9-481E-BAE4-0A4C37AC3D73}"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Significant difference at p=.029, but trend in the wrong direction.</a:t>
            </a: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EA4228-27AC-4A47-A082-0C80543061EC}"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Men AND women were low in femininity.</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FB801A-83F1-45C4-A8F1-AE4AA0B88B0E}"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marL="742950" lvl="1" indent="-285750" eaLnBrk="1" hangingPunct="1"/>
            <a:r>
              <a:rPr lang="en-US" smtClean="0"/>
              <a:t>Only average RT for each block was reported, not individual reaction times for each stimulus (word)</a:t>
            </a:r>
          </a:p>
          <a:p>
            <a:pPr marL="742950" lvl="1" indent="-285750" eaLnBrk="1" hangingPunct="1"/>
            <a:r>
              <a:rPr lang="en-US" smtClean="0"/>
              <a:t>IAT software not extremely advanced</a:t>
            </a:r>
          </a:p>
          <a:p>
            <a:pPr marL="1143000" lvl="2" eaLnBrk="1" hangingPunct="1"/>
            <a:r>
              <a:rPr lang="en-US" smtClean="0"/>
              <a:t>Unable to analyze variables in the most accurate and up-to-date way according to Greenwald</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JACOB</a:t>
            </a:r>
          </a:p>
          <a:p>
            <a:pPr eaLnBrk="1" hangingPunct="1">
              <a:spcBef>
                <a:spcPct val="0"/>
              </a:spcBef>
            </a:pPr>
            <a:endParaRPr lang="en-US" smtClean="0"/>
          </a:p>
          <a:p>
            <a:pPr eaLnBrk="1" hangingPunct="1">
              <a:spcBef>
                <a:spcPct val="0"/>
              </a:spcBef>
            </a:pPr>
            <a:r>
              <a:rPr lang="en-US" smtClean="0"/>
              <a:t>When one meets a new person, likely one of the first things he or she will notice about the person is their gender. This is not surprising, since distinctions between genders permeate practically every aspect of every human society. People use gender as a category to define anything from inanimate objects to their conception of their self. Though individual expectations and attitudes toward each gender vary across cultures, the primary distinction remains.</a:t>
            </a:r>
          </a:p>
          <a:p>
            <a:pPr eaLnBrk="1" hangingPunct="1">
              <a:spcBef>
                <a:spcPct val="0"/>
              </a:spcBef>
            </a:pPr>
            <a:r>
              <a:rPr lang="en-US" smtClean="0"/>
              <a:t>Gender schema theory helps explain the process by which people internalize conceptions of gender as a means of organizing, processing, and interpreting information about their world or their selves. In essence, a person is gender schematic to the degree that "their self-concepts and behaviors are organized on the basis of gender" (Bem, 1981; 89).</a:t>
            </a:r>
          </a:p>
          <a:p>
            <a:pPr eaLnBrk="1" hangingPunct="1">
              <a:spcBef>
                <a:spcPct val="0"/>
              </a:spcBef>
            </a:pPr>
            <a:r>
              <a:rPr lang="en-US" smtClean="0"/>
              <a:t>Gender schemata are based on cultural constructs of femininity and masculinity. For the purposes of this study, femininity is defined as having qualities or attributes which are usually associated with females, while masculinity is defined as having qualities or attributes which are usually associated with males.</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4D0B2C-E1AC-43E8-B2C5-B0E6AD150519}"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KARIN—say we will come back to people-things later</a:t>
            </a:r>
          </a:p>
          <a:p>
            <a:pPr eaLnBrk="1" hangingPunct="1">
              <a:spcBef>
                <a:spcPct val="0"/>
              </a:spcBef>
            </a:pPr>
            <a:r>
              <a:rPr lang="en-US" smtClean="0"/>
              <a:t>	There has been literal volumes of research done to determine the differences between women and men. A polarization is present in much of this research; some of it seems to emphasize differences between women and men, while some of it seems to minimize these differences. Regardless of one's perspective on gender, enough research exists that it would be impossible not to acknowledge some of these reported differences.</a:t>
            </a:r>
          </a:p>
          <a:p>
            <a:pPr eaLnBrk="1" hangingPunct="1">
              <a:spcBef>
                <a:spcPct val="0"/>
              </a:spcBef>
            </a:pPr>
            <a:r>
              <a:rPr lang="en-US" smtClean="0"/>
              <a:t>	In a review article, Richard Lippa lists some of the most pronounced differences between women and men, including incidence and prevalence of many behavior problems, several childhood behaviors, sexual orientation, sex drive, social dominance orientation, and tendency of social-emotional behaviors or task-oriented behaviors.</a:t>
            </a:r>
          </a:p>
          <a:p>
            <a:pPr eaLnBrk="1" hangingPunct="1">
              <a:spcBef>
                <a:spcPct val="0"/>
              </a:spcBef>
            </a:pPr>
            <a:r>
              <a:rPr lang="en-US" smtClean="0"/>
              <a:t>	Occupational preference has proved to be one of the most pronounced differences between women and men. When testing participants' preferences for a list of 131 occupations that were categorized as people-oriented or thing-oriented, Lippa found that the relationship between gender and the preference for people or thing oriented occupations was highly significant.</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B72C64-54CC-4C81-A3D7-60B9476914D0}"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lvl="1" eaLnBrk="1" hangingPunct="1">
              <a:spcBef>
                <a:spcPct val="0"/>
              </a:spcBef>
            </a:pPr>
            <a:r>
              <a:rPr lang="en-US" smtClean="0"/>
              <a:t>JACOB—importance of neutral traits; why not using BSRI</a:t>
            </a:r>
          </a:p>
          <a:p>
            <a:pPr lvl="1" eaLnBrk="1" hangingPunct="1">
              <a:spcBef>
                <a:spcPct val="0"/>
              </a:spcBef>
            </a:pPr>
            <a:r>
              <a:rPr lang="en-US" smtClean="0"/>
              <a:t>	Explicit measurements are surveys or questionnaires; they rely on a participant's conscious, "explicit" attitudes and beliefs about a particular topic. Gender schema is typically assessed with an explicit measurement.</a:t>
            </a:r>
          </a:p>
          <a:p>
            <a:pPr lvl="1" eaLnBrk="1" hangingPunct="1">
              <a:spcBef>
                <a:spcPct val="0"/>
              </a:spcBef>
            </a:pPr>
            <a:r>
              <a:rPr lang="en-US" smtClean="0"/>
              <a:t>	Although explicit measurements are the most common form of psychological assessment, they do have limitations. Since explicit measurements rely on participants’ self-reports, they may not always detect accurate responses. A problem occurs in instances when a survey's contents are of a controversial nature; the participant may become concerned with the way other people perceive her or him. The participant could potentially alter their responses as a result of a heightened awareness of her or his beliefs. Also, explicit measurements detect only those beliefs and attitudes of which people are aware. In other words, if a participant is not consciously aware of his or her belief, an explicit measurement cannot assess it.</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B9B17-8EBE-424B-A44B-EEF40A2A8108}"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en-US" dirty="0" smtClean="0"/>
              <a:t>KARIN</a:t>
            </a:r>
          </a:p>
          <a:p>
            <a:pPr eaLnBrk="1" fontAlgn="auto" hangingPunct="1">
              <a:spcBef>
                <a:spcPts val="0"/>
              </a:spcBef>
              <a:spcAft>
                <a:spcPts val="0"/>
              </a:spcAft>
              <a:defRPr/>
            </a:pPr>
            <a:r>
              <a:rPr lang="en-US" dirty="0" smtClean="0"/>
              <a:t>	As opposed to an explicit measurement, an implicit measurement detects </a:t>
            </a:r>
            <a:r>
              <a:rPr lang="en-US" dirty="0" err="1" smtClean="0"/>
              <a:t>nonconscious</a:t>
            </a:r>
            <a:r>
              <a:rPr lang="en-US" dirty="0" smtClean="0"/>
              <a:t>, "implicit" attitudes and beliefs, by assessing a participant's </a:t>
            </a:r>
            <a:r>
              <a:rPr lang="en-US" dirty="0" err="1" smtClean="0"/>
              <a:t>nonconscious</a:t>
            </a:r>
            <a:r>
              <a:rPr lang="en-US" dirty="0" smtClean="0"/>
              <a:t> associations.  The most commonly used implicit measurement is the Implicit Associations Test (IAT), developed by Greenwald. The IAT examines a person's automatic associations between two factors.</a:t>
            </a:r>
          </a:p>
          <a:p>
            <a:pPr eaLnBrk="1" fontAlgn="auto" hangingPunct="1">
              <a:spcBef>
                <a:spcPts val="0"/>
              </a:spcBef>
              <a:spcAft>
                <a:spcPts val="0"/>
              </a:spcAft>
              <a:defRPr/>
            </a:pPr>
            <a:r>
              <a:rPr lang="en-US" dirty="0" smtClean="0"/>
              <a:t>	Participants are presented with two categories (one on the left and one on the right of their computer screen), into which they are asked to sort either pictures or words. For example, if the categories were good and bad, participants would sort words such as </a:t>
            </a:r>
            <a:r>
              <a:rPr lang="en-US" i="1" dirty="0" smtClean="0"/>
              <a:t>happy</a:t>
            </a:r>
            <a:r>
              <a:rPr lang="en-US" dirty="0" smtClean="0"/>
              <a:t>, </a:t>
            </a:r>
            <a:r>
              <a:rPr lang="en-US" i="1" dirty="0" smtClean="0"/>
              <a:t>love</a:t>
            </a:r>
            <a:r>
              <a:rPr lang="en-US" dirty="0" smtClean="0"/>
              <a:t>, </a:t>
            </a:r>
            <a:r>
              <a:rPr lang="en-US" i="1" dirty="0" smtClean="0"/>
              <a:t>wonderful</a:t>
            </a:r>
            <a:r>
              <a:rPr lang="en-US" dirty="0" smtClean="0"/>
              <a:t>  to the left side of the screen, and words such as </a:t>
            </a:r>
            <a:r>
              <a:rPr lang="en-US" i="1" dirty="0" smtClean="0"/>
              <a:t>terrible</a:t>
            </a:r>
            <a:r>
              <a:rPr lang="en-US" dirty="0" smtClean="0"/>
              <a:t>, </a:t>
            </a:r>
            <a:r>
              <a:rPr lang="en-US" i="1" dirty="0" smtClean="0"/>
              <a:t>awful, agony</a:t>
            </a:r>
            <a:r>
              <a:rPr lang="en-US" dirty="0" smtClean="0"/>
              <a:t> into the right side of the screen. Next, the participant is presented with a second set of categories into which they are again asked to sort either pictures or words. A second category set, for example, could be cats and dogs, into which participants would sort words such as </a:t>
            </a:r>
            <a:r>
              <a:rPr lang="en-US" i="1" dirty="0" smtClean="0"/>
              <a:t>meow</a:t>
            </a:r>
            <a:r>
              <a:rPr lang="en-US" dirty="0" smtClean="0"/>
              <a:t>, </a:t>
            </a:r>
            <a:r>
              <a:rPr lang="en-US" i="1" dirty="0" smtClean="0"/>
              <a:t>feline</a:t>
            </a:r>
            <a:r>
              <a:rPr lang="en-US" dirty="0" smtClean="0"/>
              <a:t>, </a:t>
            </a:r>
            <a:r>
              <a:rPr lang="en-US" i="1" dirty="0" smtClean="0"/>
              <a:t>kitten</a:t>
            </a:r>
            <a:r>
              <a:rPr lang="en-US" dirty="0" smtClean="0"/>
              <a:t>  or </a:t>
            </a:r>
            <a:r>
              <a:rPr lang="en-US" i="1" dirty="0" smtClean="0"/>
              <a:t>bark</a:t>
            </a:r>
            <a:r>
              <a:rPr lang="en-US" dirty="0" smtClean="0"/>
              <a:t>, </a:t>
            </a:r>
            <a:r>
              <a:rPr lang="en-US" i="1" dirty="0" smtClean="0"/>
              <a:t>canine</a:t>
            </a:r>
            <a:r>
              <a:rPr lang="en-US" dirty="0" smtClean="0"/>
              <a:t>, </a:t>
            </a:r>
            <a:r>
              <a:rPr lang="en-US" i="1" dirty="0" smtClean="0"/>
              <a:t>puppy</a:t>
            </a:r>
            <a:r>
              <a:rPr lang="en-US" dirty="0" smtClean="0"/>
              <a:t>. After the participant has done these tasks, she or he is asked to sort both categories at once; both category sets are paired and presented, and participants sort each word into either the left or right pair of categories, depending on which it fits. To use the previous example, a participant would be asked to sort "cat" and “good” items to the left side of the screen, and "dog" and “bad” items to the right. A participant would sort words such as “meow” or “happy” into the left side, and words such as “bark” and “terrible” into the right side. Finally, the participant would then be asked to sort "dog" and “good” items versus the "cat“ and “bad” items. So, the good/bad categories would remain on the same sides of the screen, but the dog/cat categories would be reversed.</a:t>
            </a:r>
          </a:p>
          <a:p>
            <a:pPr eaLnBrk="1" fontAlgn="auto" hangingPunct="1">
              <a:spcBef>
                <a:spcPts val="0"/>
              </a:spcBef>
              <a:spcAft>
                <a:spcPts val="0"/>
              </a:spcAft>
              <a:defRPr/>
            </a:pPr>
            <a:r>
              <a:rPr lang="en-US" dirty="0" smtClean="0"/>
              <a:t>	Reaction time is the most important part of the IAT, because a shorter response latency indicates a tendency to draw associations between the paired categories. A longer response latency indicates less tendency to associate the two things. In the example we’ve been using, a faster reaction time in sorting the "good" and "cat" categories at the same time than in sorting the “good” and “dog” categories at the same time might indicate a participant's preference for cats over dogs.</a:t>
            </a:r>
          </a:p>
          <a:p>
            <a:pPr eaLnBrk="1" fontAlgn="auto" hangingPunct="1">
              <a:spcBef>
                <a:spcPts val="0"/>
              </a:spcBef>
              <a:spcAft>
                <a:spcPts val="0"/>
              </a:spcAft>
              <a:defRPr/>
            </a:pPr>
            <a:r>
              <a:rPr lang="en-US" dirty="0" smtClean="0"/>
              <a:t>	Implicit measurements are important because it could be the case that a person who claims to like dogs and cats equally would actually have an implicit preference for one or the other. So, if the IAT can detect responses of which participants are not even aware, exactly what part of our experience is the IAT testing? </a:t>
            </a:r>
          </a:p>
          <a:p>
            <a:pPr eaLnBrk="1" fontAlgn="auto" hangingPunct="1">
              <a:spcBef>
                <a:spcPts val="0"/>
              </a:spcBef>
              <a:spcAft>
                <a:spcPts val="0"/>
              </a:spcAft>
              <a:defRPr/>
            </a:pPr>
            <a:r>
              <a:rPr lang="en-US" dirty="0" smtClean="0"/>
              <a:t>	Greenwald, McGhee, and Schwartz explain the concept using an analogy of the card game Bridge.  At first, one might be asked to push the left button if a spade or club is presented and the right button if a heart or diamond is presented.  These should be easy to associate because of the characteristics that each pair of suits share: color. But when color is no longer a shared characteristic between the cards and one is asked to push the left button for clubs and diamonds and the right button for hearts and spades, it is much easier to become confused and categorize incorrectly, or with greater response latencies.  However, Bridge players would be able to relatively easily categorize the cards correctly because in the game Bridge, hearts and spades are the highest ranking suits.  This analogy illustrates that the ease of implicit categorizing depends on the individual's schemata, or the mental structures he or she uses to efficiently organize and process information.</a:t>
            </a:r>
          </a:p>
          <a:p>
            <a:pPr eaLnBrk="1" fontAlgn="auto" hangingPunct="1">
              <a:spcBef>
                <a:spcPts val="0"/>
              </a:spcBef>
              <a:spcAft>
                <a:spcPts val="0"/>
              </a:spcAft>
              <a:defRPr/>
            </a:pPr>
            <a:r>
              <a:rPr lang="en-US" dirty="0" smtClean="0"/>
              <a:t>	So, how does this relate to studying gender schemas? Studies have shown that IATs can be used to measure self-concept items, such as self-esteem and gender schema.</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7B7B9C-9B6F-4AF6-A3DD-E9DA56CC68A0}"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JACOB</a:t>
            </a:r>
          </a:p>
          <a:p>
            <a:pPr eaLnBrk="1" hangingPunct="1">
              <a:spcBef>
                <a:spcPct val="0"/>
              </a:spcBef>
            </a:pPr>
            <a:r>
              <a:rPr lang="en-US" smtClean="0"/>
              <a:t>	In a study by Greenwald and Farnham, participants were given an IAT designed to measure their implicit associations between feminine and masculine gender-typed words and their sense of self or not-self. In essence, Greenwald and Farnham used an IAT to measure participants’ gender schematicity; quick associations between self- and feminine-typed words would indicate that a participant identifies with the feminine gender, while quick associations between self- and masculine-typed words would indicate that a participant identifies with the masculine gender. Their results were verified by known-groups validation; they found that females had a stronger association with femininity and males with masculinity with a large effect size.</a:t>
            </a:r>
          </a:p>
          <a:p>
            <a:pPr eaLnBrk="1" hangingPunct="1">
              <a:spcBef>
                <a:spcPct val="0"/>
              </a:spcBef>
            </a:pPr>
            <a:r>
              <a:rPr lang="en-US" smtClean="0"/>
              <a:t>	Greenwald and Farnham’s research was an important step toward a more comprehensive understanding of gender schema, but there is an inherent flaw in the design of their study. Their measurement of gender represents a one-dimensional approach to measuring gender (a single bipolar continuum with femininity at one end and masculinity at the other). This model is inconsistent with much of the research supporting the theory of gender schemata. A two-dimensional measurement would be more consistent with gender schema theory, and also more consistent with the explicit measurements which are currently being used to study gender (two unipolar measures for femininity and masculinity, separately). This study seeks to implement this two-dimensional model.</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AB6AA4-C9C8-4DDE-8D1E-EED47B23C45D}"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JACOB—why communion and agency not fem masc?</a:t>
            </a:r>
          </a:p>
          <a:p>
            <a:pPr eaLnBrk="1" hangingPunct="1">
              <a:spcBef>
                <a:spcPct val="0"/>
              </a:spcBef>
            </a:pPr>
            <a:r>
              <a:rPr lang="en-US" smtClean="0"/>
              <a:t>KARIN</a:t>
            </a:r>
          </a:p>
          <a:p>
            <a:pPr eaLnBrk="1" hangingPunct="1">
              <a:spcBef>
                <a:spcPct val="0"/>
              </a:spcBef>
            </a:pPr>
            <a:r>
              <a:rPr lang="en-US" smtClean="0"/>
              <a:t>	In order to provide a two-dimensional measure of gender, this study will rely on traits which represent communion and agency, which serve as a foundation for examining femininity and masculinity. Communion traits are essentially typically feminine traits (such as love, social interest, tenderness, trust, and popularity), whereas agency traits are typically masculine traits (such as power, superiority, autonomy, status, and dominance).</a:t>
            </a:r>
          </a:p>
          <a:p>
            <a:pPr eaLnBrk="1" hangingPunct="1">
              <a:spcBef>
                <a:spcPct val="0"/>
              </a:spcBef>
            </a:pPr>
            <a:r>
              <a:rPr lang="en-US" smtClean="0"/>
              <a:t>	In concordance with gender schema theory, this is preferable to a one-dimensional measurement which forces a participant to be either feminine or masculine; with a two-dimensional measurement of communion and agency, participants can potentially be highly communal, highly agentic, high in both communion and agency, or low in both communion and agency.</a:t>
            </a:r>
          </a:p>
          <a:p>
            <a:pPr eaLnBrk="1" hangingPunct="1">
              <a:spcBef>
                <a:spcPct val="0"/>
              </a:spcBef>
            </a:pPr>
            <a:r>
              <a:rPr lang="en-US" smtClean="0"/>
              <a:t>	In order to translate this into an implicit measurement, this study will use two IATs: one determining the implicit association between a participant’s self and communion and the second determining a participant’s implicit association between self and agency. In employing a two-dimensional implicit measure of communion and agency, this study does not seek to replace explicit measures of gender, but to contribute unique information about the automatic, implicit aspect of gender schemata.</a:t>
            </a:r>
          </a:p>
          <a:p>
            <a:pPr eaLnBrk="1" hangingPunct="1">
              <a:spcBef>
                <a:spcPct val="0"/>
              </a:spcBef>
            </a:pPr>
            <a:r>
              <a:rPr lang="en-US" smtClean="0"/>
              <a:t>	We will compare our two IAT model to a replica of the single IAT used by Greenwald and Farnham.</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D97AEC-B49B-41F0-A2ED-E8527DE0036E}"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KARIN</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C51BF8-BAD7-4D7E-8A30-FD024B347D30}"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JACOB</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6CD612-EFE3-4AC5-9AB1-42D51EED38C1}"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23ADBC0-02DC-4B33-8097-3B4F3B3902FC}" type="datetimeFigureOut">
              <a:rPr lang="en-US"/>
              <a:pPr>
                <a:defRPr/>
              </a:pPr>
              <a:t>4/16/2009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B7413E2-CED1-4DFD-BD97-9D313B3850F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DD06D5-53E7-41C3-AAC9-DB06973083DB}" type="datetimeFigureOut">
              <a:rPr lang="en-US"/>
              <a:pPr>
                <a:defRPr/>
              </a:pPr>
              <a:t>4/16/2009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10E722-F98E-494D-B322-705734B8CE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C843E39-FCC4-49B9-9C3E-4061F47DBE20}"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662B0B21-1726-4736-B755-9531EFB02469}" type="datetimeFigureOut">
              <a:rPr lang="en-US"/>
              <a:pPr>
                <a:defRPr/>
              </a:pPr>
              <a:t>4/16/2009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47D94-5914-41EB-A7AA-5407B6381DA6}" type="datetimeFigureOut">
              <a:rPr lang="en-US"/>
              <a:pPr>
                <a:defRPr/>
              </a:pPr>
              <a:t>4/16/2009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FF197EE1-E25E-43C2-BDF6-7A4131CF964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BA843291-CA88-4FF7-93AC-5C4218D1C596}" type="datetimeFigureOut">
              <a:rPr lang="en-US"/>
              <a:pPr>
                <a:defRPr/>
              </a:pPr>
              <a:t>4/16/2009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8FE6B08-E5D5-4D24-9A5F-B855E22F066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C4AD8B9D-4A59-4C0E-873D-6454C3E92683}" type="datetimeFigureOut">
              <a:rPr lang="en-US"/>
              <a:pPr>
                <a:defRPr/>
              </a:pPr>
              <a:t>4/16/2009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B52C8E0-924C-4265-9BE5-D86ED95B05C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0F24D770-013E-4C0E-AD0F-52D059F8AD5B}" type="datetimeFigureOut">
              <a:rPr lang="en-US"/>
              <a:pPr>
                <a:defRPr/>
              </a:pPr>
              <a:t>4/16/2009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ABD687E9-C565-49BF-9830-11086543755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59DB599-5486-4627-A513-488997B363CD}" type="datetimeFigureOut">
              <a:rPr lang="en-US"/>
              <a:pPr>
                <a:defRPr/>
              </a:pPr>
              <a:t>4/16/2009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ADBBDA2-FD13-43FD-972A-C865E6290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9890591E-8F45-4A9D-9858-B1744406B2AD}" type="datetimeFigureOut">
              <a:rPr lang="en-US"/>
              <a:pPr>
                <a:defRPr/>
              </a:pPr>
              <a:t>4/16/2009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344DB7B3-FFFE-4CF8-BCC9-6BEFB663F4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79769131-0D5A-479F-A125-B87D1E8C48B0}"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185BA8FD-41AB-4B3A-875E-2251090AF6AE}" type="datetimeFigureOut">
              <a:rPr lang="en-US"/>
              <a:pPr>
                <a:defRPr/>
              </a:pPr>
              <a:t>4/16/2009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C1BFF64B-67A0-4740-B7D1-03B568F471FB}"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0B62137-FCBE-4E9E-8452-DDDCABF11FCE}" type="datetimeFigureOut">
              <a:rPr lang="en-US"/>
              <a:pPr>
                <a:defRPr/>
              </a:pPr>
              <a:t>4/16/2009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371DF489-0C06-4C06-A249-98B03C95227C}" type="datetimeFigureOut">
              <a:rPr lang="en-US"/>
              <a:pPr>
                <a:defRPr/>
              </a:pPr>
              <a:t>4/16/2009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3CCAEAF1-5E0F-4EB3-BA60-43F27540ED33}"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3300" kern="1200">
          <a:solidFill>
            <a:srgbClr val="88A44D"/>
          </a:solidFill>
          <a:latin typeface="+mj-lt"/>
          <a:ea typeface="+mj-ea"/>
          <a:cs typeface="+mj-cs"/>
        </a:defRPr>
      </a:lvl1pPr>
      <a:lvl2pPr algn="ctr" rtl="0" eaLnBrk="0" fontAlgn="base" hangingPunct="0">
        <a:spcBef>
          <a:spcPct val="0"/>
        </a:spcBef>
        <a:spcAft>
          <a:spcPct val="0"/>
        </a:spcAft>
        <a:defRPr sz="3300">
          <a:solidFill>
            <a:srgbClr val="88A44D"/>
          </a:solidFill>
          <a:latin typeface="Georgia" pitchFamily="18" charset="0"/>
        </a:defRPr>
      </a:lvl2pPr>
      <a:lvl3pPr algn="ctr" rtl="0" eaLnBrk="0" fontAlgn="base" hangingPunct="0">
        <a:spcBef>
          <a:spcPct val="0"/>
        </a:spcBef>
        <a:spcAft>
          <a:spcPct val="0"/>
        </a:spcAft>
        <a:defRPr sz="3300">
          <a:solidFill>
            <a:srgbClr val="88A44D"/>
          </a:solidFill>
          <a:latin typeface="Georgia" pitchFamily="18" charset="0"/>
        </a:defRPr>
      </a:lvl3pPr>
      <a:lvl4pPr algn="ctr" rtl="0" eaLnBrk="0" fontAlgn="base" hangingPunct="0">
        <a:spcBef>
          <a:spcPct val="0"/>
        </a:spcBef>
        <a:spcAft>
          <a:spcPct val="0"/>
        </a:spcAft>
        <a:defRPr sz="3300">
          <a:solidFill>
            <a:srgbClr val="88A44D"/>
          </a:solidFill>
          <a:latin typeface="Georgia" pitchFamily="18" charset="0"/>
        </a:defRPr>
      </a:lvl4pPr>
      <a:lvl5pPr algn="ctr" rtl="0" eaLnBrk="0" fontAlgn="base" hangingPunct="0">
        <a:spcBef>
          <a:spcPct val="0"/>
        </a:spcBef>
        <a:spcAft>
          <a:spcPct val="0"/>
        </a:spcAft>
        <a:defRPr sz="3300">
          <a:solidFill>
            <a:srgbClr val="88A44D"/>
          </a:solidFill>
          <a:latin typeface="Georgia" pitchFamily="18" charset="0"/>
        </a:defRPr>
      </a:lvl5pPr>
      <a:lvl6pPr marL="457200" algn="ctr" rtl="0" fontAlgn="base">
        <a:spcBef>
          <a:spcPct val="0"/>
        </a:spcBef>
        <a:spcAft>
          <a:spcPct val="0"/>
        </a:spcAft>
        <a:defRPr sz="3300">
          <a:solidFill>
            <a:srgbClr val="88A44D"/>
          </a:solidFill>
          <a:latin typeface="Georgia" pitchFamily="18" charset="0"/>
        </a:defRPr>
      </a:lvl6pPr>
      <a:lvl7pPr marL="914400" algn="ctr" rtl="0" fontAlgn="base">
        <a:spcBef>
          <a:spcPct val="0"/>
        </a:spcBef>
        <a:spcAft>
          <a:spcPct val="0"/>
        </a:spcAft>
        <a:defRPr sz="3300">
          <a:solidFill>
            <a:srgbClr val="88A44D"/>
          </a:solidFill>
          <a:latin typeface="Georgia" pitchFamily="18" charset="0"/>
        </a:defRPr>
      </a:lvl7pPr>
      <a:lvl8pPr marL="1371600" algn="ctr" rtl="0" fontAlgn="base">
        <a:spcBef>
          <a:spcPct val="0"/>
        </a:spcBef>
        <a:spcAft>
          <a:spcPct val="0"/>
        </a:spcAft>
        <a:defRPr sz="3300">
          <a:solidFill>
            <a:srgbClr val="88A44D"/>
          </a:solidFill>
          <a:latin typeface="Georgia" pitchFamily="18" charset="0"/>
        </a:defRPr>
      </a:lvl8pPr>
      <a:lvl9pPr marL="1828800" algn="ctr" rtl="0" fontAlgn="base">
        <a:spcBef>
          <a:spcPct val="0"/>
        </a:spcBef>
        <a:spcAft>
          <a:spcPct val="0"/>
        </a:spcAft>
        <a:defRPr sz="3300">
          <a:solidFill>
            <a:srgbClr val="88A44D"/>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4BACC6"/>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1752600"/>
          </a:xfrm>
        </p:spPr>
        <p:txBody>
          <a:bodyPr>
            <a:normAutofit/>
          </a:bodyPr>
          <a:lstStyle/>
          <a:p>
            <a:pPr eaLnBrk="1" fontAlgn="auto" hangingPunct="1">
              <a:spcAft>
                <a:spcPts val="0"/>
              </a:spcAft>
              <a:buFont typeface="Wingdings 2"/>
              <a:buNone/>
              <a:defRPr/>
            </a:pPr>
            <a:r>
              <a:rPr lang="en-US" dirty="0" smtClean="0"/>
              <a:t>Jacob Cooper and Karin Schubert</a:t>
            </a:r>
          </a:p>
          <a:p>
            <a:pPr eaLnBrk="1" fontAlgn="auto" hangingPunct="1">
              <a:spcAft>
                <a:spcPts val="0"/>
              </a:spcAft>
              <a:buFont typeface="Wingdings 2"/>
              <a:buNone/>
              <a:defRPr/>
            </a:pPr>
            <a:r>
              <a:rPr lang="en-US" dirty="0" smtClean="0"/>
              <a:t>Hanover College</a:t>
            </a:r>
          </a:p>
          <a:p>
            <a:pPr eaLnBrk="1" fontAlgn="auto" hangingPunct="1">
              <a:spcAft>
                <a:spcPts val="0"/>
              </a:spcAft>
              <a:buFont typeface="Wingdings 2"/>
              <a:buNone/>
              <a:defRPr/>
            </a:pPr>
            <a:r>
              <a:rPr lang="en-US" dirty="0" smtClean="0"/>
              <a:t>2009</a:t>
            </a:r>
            <a:endParaRPr lang="en-US" dirty="0"/>
          </a:p>
        </p:txBody>
      </p:sp>
      <p:sp>
        <p:nvSpPr>
          <p:cNvPr id="14338" name="Title 1"/>
          <p:cNvSpPr>
            <a:spLocks noGrp="1"/>
          </p:cNvSpPr>
          <p:nvPr>
            <p:ph type="ctrTitle"/>
          </p:nvPr>
        </p:nvSpPr>
        <p:spPr/>
        <p:txBody>
          <a:bodyPr/>
          <a:lstStyle/>
          <a:p>
            <a:pPr eaLnBrk="1" hangingPunct="1"/>
            <a:r>
              <a:rPr lang="en-US" smtClean="0"/>
              <a:t>The Relationship Between Implicit and Explicit Gender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solidFill>
                  <a:srgbClr val="88A44D"/>
                </a:solidFill>
              </a:rPr>
              <a:t>Method cont.</a:t>
            </a:r>
          </a:p>
        </p:txBody>
      </p:sp>
      <p:sp>
        <p:nvSpPr>
          <p:cNvPr id="3" name="Content Placeholder 2"/>
          <p:cNvSpPr>
            <a:spLocks noGrp="1"/>
          </p:cNvSpPr>
          <p:nvPr>
            <p:ph sz="quarter" idx="1"/>
          </p:nvPr>
        </p:nvSpPr>
        <p:spPr>
          <a:xfrm>
            <a:off x="301625" y="1527175"/>
            <a:ext cx="8504238" cy="3273425"/>
          </a:xfrm>
        </p:spPr>
        <p:txBody>
          <a:bodyPr>
            <a:normAutofit/>
          </a:bodyPr>
          <a:lstStyle/>
          <a:p>
            <a:pPr marL="274320" indent="-274320" eaLnBrk="1" fontAlgn="auto" hangingPunct="1">
              <a:spcAft>
                <a:spcPts val="0"/>
              </a:spcAft>
              <a:buFont typeface="Wingdings 2"/>
              <a:buChar char=""/>
              <a:defRPr/>
            </a:pPr>
            <a:r>
              <a:rPr lang="en-US" dirty="0" smtClean="0"/>
              <a:t>Materials</a:t>
            </a:r>
          </a:p>
          <a:p>
            <a:pPr marL="548640" lvl="1" indent="-274320" eaLnBrk="1" fontAlgn="auto" hangingPunct="1">
              <a:spcAft>
                <a:spcPts val="0"/>
              </a:spcAft>
              <a:buFont typeface="Wingdings"/>
              <a:buChar char=""/>
              <a:defRPr/>
            </a:pPr>
            <a:endParaRPr lang="en-US" sz="1050" dirty="0" smtClean="0"/>
          </a:p>
          <a:p>
            <a:pPr marL="548640" lvl="1" indent="-274320" eaLnBrk="1" fontAlgn="auto" hangingPunct="1">
              <a:spcAft>
                <a:spcPts val="0"/>
              </a:spcAft>
              <a:buFont typeface="Wingdings"/>
              <a:buChar char=""/>
              <a:defRPr/>
            </a:pPr>
            <a:r>
              <a:rPr lang="en-US" dirty="0" smtClean="0"/>
              <a:t>Occupational Preference Survey</a:t>
            </a:r>
          </a:p>
          <a:p>
            <a:pPr marL="822960" lvl="2" eaLnBrk="1" fontAlgn="auto" hangingPunct="1">
              <a:spcAft>
                <a:spcPts val="0"/>
              </a:spcAft>
              <a:buClr>
                <a:schemeClr val="accent3"/>
              </a:buClr>
              <a:buFont typeface="Wingdings 2"/>
              <a:buChar char=""/>
              <a:defRPr/>
            </a:pPr>
            <a:r>
              <a:rPr lang="en-US" dirty="0" err="1" smtClean="0"/>
              <a:t>Prediger</a:t>
            </a:r>
            <a:r>
              <a:rPr lang="en-US" dirty="0" smtClean="0"/>
              <a:t> (1982), </a:t>
            </a:r>
            <a:r>
              <a:rPr lang="en-US" dirty="0" err="1" smtClean="0"/>
              <a:t>Lippa</a:t>
            </a:r>
            <a:r>
              <a:rPr lang="en-US" dirty="0" smtClean="0"/>
              <a:t> (1991, 1998)</a:t>
            </a:r>
          </a:p>
          <a:p>
            <a:pPr marL="822960" lvl="2" eaLnBrk="1" fontAlgn="auto" hangingPunct="1">
              <a:spcAft>
                <a:spcPts val="0"/>
              </a:spcAft>
              <a:buClr>
                <a:schemeClr val="accent3"/>
              </a:buClr>
              <a:buFont typeface="Wingdings 2"/>
              <a:buChar char=""/>
              <a:defRPr/>
            </a:pPr>
            <a:r>
              <a:rPr lang="en-US" dirty="0" smtClean="0"/>
              <a:t>People-oriented occupations: teacher, social worker, minister</a:t>
            </a:r>
          </a:p>
          <a:p>
            <a:pPr marL="822960" lvl="2" eaLnBrk="1" fontAlgn="auto" hangingPunct="1">
              <a:spcAft>
                <a:spcPts val="0"/>
              </a:spcAft>
              <a:buClr>
                <a:schemeClr val="accent3"/>
              </a:buClr>
              <a:buFont typeface="Wingdings 2"/>
              <a:buChar char=""/>
              <a:defRPr/>
            </a:pPr>
            <a:r>
              <a:rPr lang="en-US" dirty="0" smtClean="0"/>
              <a:t>Thing-oriented occupations: mechanic, carpenter, farmer</a:t>
            </a:r>
          </a:p>
          <a:p>
            <a:pPr marL="548640" lvl="1" indent="-274320" eaLnBrk="1" fontAlgn="auto" hangingPunct="1">
              <a:spcAft>
                <a:spcPts val="0"/>
              </a:spcAft>
              <a:buFont typeface="Wingdings"/>
              <a:buChar char=""/>
              <a:defRPr/>
            </a:pPr>
            <a:endParaRPr lang="en-US" dirty="0" smtClean="0"/>
          </a:p>
          <a:p>
            <a:pPr marL="548640" lvl="1" indent="-274320" eaLnBrk="1" fontAlgn="auto" hangingPunct="1">
              <a:spcAft>
                <a:spcPts val="0"/>
              </a:spcAft>
              <a:buFont typeface="Wingdings"/>
              <a:buChar char=""/>
              <a:defRPr/>
            </a:pPr>
            <a:r>
              <a:rPr lang="en-US" dirty="0" smtClean="0"/>
              <a:t>Implicit Gender Measures</a:t>
            </a:r>
          </a:p>
        </p:txBody>
      </p:sp>
      <p:sp>
        <p:nvSpPr>
          <p:cNvPr id="4" name="TextBox 3"/>
          <p:cNvSpPr txBox="1"/>
          <p:nvPr/>
        </p:nvSpPr>
        <p:spPr>
          <a:xfrm>
            <a:off x="838200" y="4648200"/>
            <a:ext cx="7924800" cy="1538883"/>
          </a:xfrm>
          <a:prstGeom prst="rect">
            <a:avLst/>
          </a:prstGeom>
          <a:noFill/>
        </p:spPr>
        <p:txBody>
          <a:bodyPr numCol="3">
            <a:spAutoFit/>
          </a:bodyPr>
          <a:lstStyle/>
          <a:p>
            <a:pPr fontAlgn="auto">
              <a:spcBef>
                <a:spcPts val="0"/>
              </a:spcBef>
              <a:spcAft>
                <a:spcPts val="0"/>
              </a:spcAft>
              <a:defRPr/>
            </a:pPr>
            <a:r>
              <a:rPr lang="en-US" sz="2200" dirty="0">
                <a:latin typeface="+mn-lt"/>
                <a:cs typeface="+mn-cs"/>
              </a:rPr>
              <a:t>Communion IAT</a:t>
            </a:r>
          </a:p>
          <a:p>
            <a:pPr fontAlgn="auto">
              <a:spcBef>
                <a:spcPts val="0"/>
              </a:spcBef>
              <a:spcAft>
                <a:spcPts val="0"/>
              </a:spcAft>
              <a:buFont typeface="Arial" pitchFamily="34" charset="0"/>
              <a:buChar char="•"/>
              <a:defRPr/>
            </a:pPr>
            <a:r>
              <a:rPr lang="en-US" dirty="0">
                <a:latin typeface="+mn-lt"/>
                <a:cs typeface="+mn-cs"/>
              </a:rPr>
              <a:t>Caring</a:t>
            </a:r>
          </a:p>
          <a:p>
            <a:pPr fontAlgn="auto">
              <a:spcBef>
                <a:spcPts val="0"/>
              </a:spcBef>
              <a:spcAft>
                <a:spcPts val="0"/>
              </a:spcAft>
              <a:buFont typeface="Arial" pitchFamily="34" charset="0"/>
              <a:buChar char="•"/>
              <a:defRPr/>
            </a:pPr>
            <a:r>
              <a:rPr lang="en-US" dirty="0">
                <a:latin typeface="+mn-lt"/>
                <a:cs typeface="+mn-cs"/>
              </a:rPr>
              <a:t>Not Caring</a:t>
            </a:r>
          </a:p>
          <a:p>
            <a:pPr fontAlgn="auto">
              <a:spcBef>
                <a:spcPts val="0"/>
              </a:spcBef>
              <a:spcAft>
                <a:spcPts val="0"/>
              </a:spcAft>
              <a:buFont typeface="Arial" pitchFamily="34" charset="0"/>
              <a:buChar char="•"/>
              <a:defRPr/>
            </a:pPr>
            <a:r>
              <a:rPr lang="en-US" dirty="0">
                <a:latin typeface="+mn-lt"/>
                <a:cs typeface="+mn-cs"/>
              </a:rPr>
              <a:t>Self</a:t>
            </a:r>
          </a:p>
          <a:p>
            <a:pPr fontAlgn="auto">
              <a:spcBef>
                <a:spcPts val="0"/>
              </a:spcBef>
              <a:spcAft>
                <a:spcPts val="0"/>
              </a:spcAft>
              <a:buFont typeface="Arial" pitchFamily="34" charset="0"/>
              <a:buChar char="•"/>
              <a:defRPr/>
            </a:pPr>
            <a:r>
              <a:rPr lang="en-US" dirty="0">
                <a:latin typeface="+mn-lt"/>
                <a:cs typeface="+mn-cs"/>
              </a:rPr>
              <a:t>Not self</a:t>
            </a:r>
          </a:p>
          <a:p>
            <a:pPr fontAlgn="auto">
              <a:spcBef>
                <a:spcPts val="0"/>
              </a:spcBef>
              <a:spcAft>
                <a:spcPts val="0"/>
              </a:spcAft>
              <a:defRPr/>
            </a:pPr>
            <a:r>
              <a:rPr lang="en-US" sz="2200" dirty="0">
                <a:latin typeface="+mn-lt"/>
                <a:cs typeface="+mn-cs"/>
              </a:rPr>
              <a:t>Agency IAT</a:t>
            </a:r>
          </a:p>
          <a:p>
            <a:pPr fontAlgn="auto">
              <a:spcBef>
                <a:spcPts val="0"/>
              </a:spcBef>
              <a:spcAft>
                <a:spcPts val="0"/>
              </a:spcAft>
              <a:buFont typeface="Arial" pitchFamily="34" charset="0"/>
              <a:buChar char="•"/>
              <a:defRPr/>
            </a:pPr>
            <a:r>
              <a:rPr lang="en-US" dirty="0">
                <a:latin typeface="+mn-lt"/>
                <a:cs typeface="+mn-cs"/>
              </a:rPr>
              <a:t>Powerful</a:t>
            </a:r>
          </a:p>
          <a:p>
            <a:pPr fontAlgn="auto">
              <a:spcBef>
                <a:spcPts val="0"/>
              </a:spcBef>
              <a:spcAft>
                <a:spcPts val="0"/>
              </a:spcAft>
              <a:buFont typeface="Arial" pitchFamily="34" charset="0"/>
              <a:buChar char="•"/>
              <a:defRPr/>
            </a:pPr>
            <a:r>
              <a:rPr lang="en-US" dirty="0">
                <a:latin typeface="+mn-lt"/>
                <a:cs typeface="+mn-cs"/>
              </a:rPr>
              <a:t>Not Powerful</a:t>
            </a:r>
          </a:p>
          <a:p>
            <a:pPr fontAlgn="auto">
              <a:spcBef>
                <a:spcPts val="0"/>
              </a:spcBef>
              <a:spcAft>
                <a:spcPts val="0"/>
              </a:spcAft>
              <a:buFont typeface="Arial" pitchFamily="34" charset="0"/>
              <a:buChar char="•"/>
              <a:defRPr/>
            </a:pPr>
            <a:r>
              <a:rPr lang="en-US" dirty="0">
                <a:latin typeface="+mn-lt"/>
                <a:cs typeface="+mn-cs"/>
              </a:rPr>
              <a:t>Self</a:t>
            </a:r>
          </a:p>
          <a:p>
            <a:pPr fontAlgn="auto">
              <a:spcBef>
                <a:spcPts val="0"/>
              </a:spcBef>
              <a:spcAft>
                <a:spcPts val="0"/>
              </a:spcAft>
              <a:buFont typeface="Arial" pitchFamily="34" charset="0"/>
              <a:buChar char="•"/>
              <a:defRPr/>
            </a:pPr>
            <a:r>
              <a:rPr lang="en-US" dirty="0">
                <a:latin typeface="+mn-lt"/>
                <a:cs typeface="+mn-cs"/>
              </a:rPr>
              <a:t>Not self</a:t>
            </a:r>
          </a:p>
          <a:p>
            <a:pPr fontAlgn="auto">
              <a:spcBef>
                <a:spcPts val="0"/>
              </a:spcBef>
              <a:spcAft>
                <a:spcPts val="0"/>
              </a:spcAft>
              <a:defRPr/>
            </a:pPr>
            <a:r>
              <a:rPr lang="en-US" sz="2200" dirty="0">
                <a:latin typeface="+mn-lt"/>
                <a:cs typeface="+mn-cs"/>
              </a:rPr>
              <a:t>Femininity </a:t>
            </a:r>
            <a:r>
              <a:rPr lang="en-US" sz="2200" dirty="0">
                <a:latin typeface="+mn-lt"/>
                <a:cs typeface="+mn-cs"/>
              </a:rPr>
              <a:t>IAT</a:t>
            </a:r>
          </a:p>
          <a:p>
            <a:pPr fontAlgn="auto">
              <a:spcBef>
                <a:spcPts val="0"/>
              </a:spcBef>
              <a:spcAft>
                <a:spcPts val="0"/>
              </a:spcAft>
              <a:buFont typeface="Arial" pitchFamily="34" charset="0"/>
              <a:buChar char="•"/>
              <a:defRPr/>
            </a:pPr>
            <a:r>
              <a:rPr lang="en-US" dirty="0">
                <a:latin typeface="+mn-lt"/>
                <a:cs typeface="+mn-cs"/>
              </a:rPr>
              <a:t>Masculine</a:t>
            </a:r>
          </a:p>
          <a:p>
            <a:pPr fontAlgn="auto">
              <a:spcBef>
                <a:spcPts val="0"/>
              </a:spcBef>
              <a:spcAft>
                <a:spcPts val="0"/>
              </a:spcAft>
              <a:buFont typeface="Arial" pitchFamily="34" charset="0"/>
              <a:buChar char="•"/>
              <a:defRPr/>
            </a:pPr>
            <a:r>
              <a:rPr lang="en-US" dirty="0">
                <a:latin typeface="+mn-lt"/>
                <a:cs typeface="+mn-cs"/>
              </a:rPr>
              <a:t>Feminine</a:t>
            </a:r>
          </a:p>
          <a:p>
            <a:pPr fontAlgn="auto">
              <a:spcBef>
                <a:spcPts val="0"/>
              </a:spcBef>
              <a:spcAft>
                <a:spcPts val="0"/>
              </a:spcAft>
              <a:buFont typeface="Arial" pitchFamily="34" charset="0"/>
              <a:buChar char="•"/>
              <a:defRPr/>
            </a:pPr>
            <a:r>
              <a:rPr lang="en-US" dirty="0">
                <a:latin typeface="+mn-lt"/>
                <a:cs typeface="+mn-cs"/>
              </a:rPr>
              <a:t>Self</a:t>
            </a:r>
          </a:p>
          <a:p>
            <a:pPr fontAlgn="auto">
              <a:spcBef>
                <a:spcPts val="0"/>
              </a:spcBef>
              <a:spcAft>
                <a:spcPts val="0"/>
              </a:spcAft>
              <a:buFont typeface="Arial" pitchFamily="34" charset="0"/>
              <a:buChar char="•"/>
              <a:defRPr/>
            </a:pPr>
            <a:r>
              <a:rPr lang="en-US" dirty="0">
                <a:latin typeface="+mn-lt"/>
                <a:cs typeface="+mn-cs"/>
              </a:rPr>
              <a:t>Not self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solidFill>
                  <a:srgbClr val="88A44D"/>
                </a:solidFill>
              </a:rPr>
              <a:t>Method cont.</a:t>
            </a:r>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smtClean="0"/>
              <a:t>Procedure</a:t>
            </a:r>
          </a:p>
          <a:p>
            <a:pPr lvl="8">
              <a:defRPr/>
            </a:pPr>
            <a:endParaRPr lang="en-US" dirty="0" smtClean="0"/>
          </a:p>
          <a:p>
            <a:pPr marL="548640" lvl="1" indent="-274320" eaLnBrk="1" fontAlgn="auto" hangingPunct="1">
              <a:spcAft>
                <a:spcPts val="0"/>
              </a:spcAft>
              <a:buFont typeface="Wingdings"/>
              <a:buChar char=""/>
              <a:defRPr/>
            </a:pPr>
            <a:r>
              <a:rPr lang="en-US" dirty="0" smtClean="0"/>
              <a:t>Psychology computer lab</a:t>
            </a:r>
          </a:p>
          <a:p>
            <a:pPr lvl="8">
              <a:defRPr/>
            </a:pPr>
            <a:endParaRPr lang="en-US" dirty="0" smtClean="0"/>
          </a:p>
          <a:p>
            <a:pPr marL="548640" lvl="1" indent="-274320" eaLnBrk="1" fontAlgn="auto" hangingPunct="1">
              <a:spcAft>
                <a:spcPts val="0"/>
              </a:spcAft>
              <a:buFont typeface="Wingdings"/>
              <a:buChar char=""/>
              <a:defRPr/>
            </a:pPr>
            <a:r>
              <a:rPr lang="en-US" dirty="0" smtClean="0"/>
              <a:t>One computer per participant, maximum of 10 participants</a:t>
            </a:r>
          </a:p>
          <a:p>
            <a:pPr lvl="8">
              <a:defRPr/>
            </a:pPr>
            <a:endParaRPr lang="en-US" dirty="0" smtClean="0"/>
          </a:p>
          <a:p>
            <a:pPr marL="548640" lvl="1" indent="-274320" eaLnBrk="1" fontAlgn="auto" hangingPunct="1">
              <a:spcAft>
                <a:spcPts val="0"/>
              </a:spcAft>
              <a:buFont typeface="Wingdings"/>
              <a:buChar char=""/>
              <a:defRPr/>
            </a:pPr>
            <a:r>
              <a:rPr lang="en-US" dirty="0" smtClean="0"/>
              <a:t>Informed consent</a:t>
            </a:r>
          </a:p>
          <a:p>
            <a:pPr marL="548640" lvl="1" indent="-274320" eaLnBrk="1" fontAlgn="auto" hangingPunct="1">
              <a:spcAft>
                <a:spcPts val="0"/>
              </a:spcAft>
              <a:buFont typeface="Wingdings"/>
              <a:buChar char=""/>
              <a:defRPr/>
            </a:pPr>
            <a:endParaRPr lang="en-US" sz="1500" dirty="0" smtClean="0"/>
          </a:p>
          <a:p>
            <a:pPr marL="548640" lvl="1" indent="-274320" eaLnBrk="1" fontAlgn="auto" hangingPunct="1">
              <a:spcAft>
                <a:spcPts val="0"/>
              </a:spcAft>
              <a:buFont typeface="Wingdings"/>
              <a:buChar char=""/>
              <a:defRPr/>
            </a:pPr>
            <a:r>
              <a:rPr lang="en-US" dirty="0" smtClean="0"/>
              <a:t>Demographics</a:t>
            </a:r>
          </a:p>
          <a:p>
            <a:pPr lvl="8">
              <a:defRPr/>
            </a:pPr>
            <a:endParaRPr lang="en-US" dirty="0" smtClean="0"/>
          </a:p>
          <a:p>
            <a:pPr marL="548640" lvl="1" indent="-274320" eaLnBrk="1" fontAlgn="auto" hangingPunct="1">
              <a:spcAft>
                <a:spcPts val="0"/>
              </a:spcAft>
              <a:buFont typeface="Wingdings"/>
              <a:buChar char=""/>
              <a:defRPr/>
            </a:pPr>
            <a:r>
              <a:rPr lang="en-US" dirty="0" smtClean="0"/>
              <a:t>Occupational Preference Survey</a:t>
            </a:r>
          </a:p>
          <a:p>
            <a:pPr lvl="8">
              <a:defRPr/>
            </a:pPr>
            <a:endParaRPr lang="en-US" dirty="0" smtClean="0"/>
          </a:p>
          <a:p>
            <a:pPr marL="548640" lvl="1" indent="-274320" eaLnBrk="1" fontAlgn="auto" hangingPunct="1">
              <a:spcAft>
                <a:spcPts val="0"/>
              </a:spcAft>
              <a:buFont typeface="Wingdings"/>
              <a:buChar char=""/>
              <a:defRPr/>
            </a:pPr>
            <a:r>
              <a:rPr lang="en-US" dirty="0" smtClean="0"/>
              <a:t>Three IATs in counterbalanced order</a:t>
            </a:r>
          </a:p>
          <a:p>
            <a:pPr lvl="8">
              <a:buFontTx/>
              <a:buNone/>
              <a:defRPr/>
            </a:pPr>
            <a:endParaRPr lang="en-US" dirty="0" smtClean="0"/>
          </a:p>
          <a:p>
            <a:pPr marL="548640" lvl="1" indent="-274320" eaLnBrk="1" fontAlgn="auto" hangingPunct="1">
              <a:spcAft>
                <a:spcPts val="0"/>
              </a:spcAft>
              <a:buFont typeface="Wingdings"/>
              <a:buChar char=""/>
              <a:defRPr/>
            </a:pPr>
            <a:r>
              <a:rPr lang="en-US" dirty="0" smtClean="0"/>
              <a:t>Debriefing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solidFill>
                  <a:srgbClr val="88A44D"/>
                </a:solidFill>
              </a:rPr>
              <a:t>Results</a:t>
            </a:r>
          </a:p>
        </p:txBody>
      </p:sp>
      <p:sp>
        <p:nvSpPr>
          <p:cNvPr id="36866" name="Content Placeholder 2"/>
          <p:cNvSpPr>
            <a:spLocks noGrp="1"/>
          </p:cNvSpPr>
          <p:nvPr>
            <p:ph sz="quarter" idx="1"/>
          </p:nvPr>
        </p:nvSpPr>
        <p:spPr>
          <a:xfrm>
            <a:off x="301625" y="1527175"/>
            <a:ext cx="8504238" cy="4572000"/>
          </a:xfrm>
        </p:spPr>
        <p:txBody>
          <a:bodyPr/>
          <a:lstStyle/>
          <a:p>
            <a:pPr eaLnBrk="1" hangingPunct="1"/>
            <a:r>
              <a:rPr lang="en-US" smtClean="0"/>
              <a:t>Calculating variables</a:t>
            </a:r>
          </a:p>
          <a:p>
            <a:pPr lvl="1" eaLnBrk="1" hangingPunct="1"/>
            <a:r>
              <a:rPr lang="en-US" smtClean="0"/>
              <a:t>Two critical trials</a:t>
            </a:r>
          </a:p>
          <a:p>
            <a:pPr lvl="2" eaLnBrk="1" hangingPunct="1"/>
            <a:r>
              <a:rPr lang="en-US" smtClean="0"/>
              <a:t>1. Self &amp; high communion word (“kind”)</a:t>
            </a:r>
          </a:p>
          <a:p>
            <a:pPr lvl="2" eaLnBrk="1" hangingPunct="1"/>
            <a:r>
              <a:rPr lang="en-US" smtClean="0"/>
              <a:t>2. Self &amp; low communion word (“aloof”)</a:t>
            </a:r>
          </a:p>
          <a:p>
            <a:pPr lvl="2" eaLnBrk="1" hangingPunct="1"/>
            <a:endParaRPr lang="en-US" smtClean="0"/>
          </a:p>
          <a:p>
            <a:pPr lvl="1" eaLnBrk="1" hangingPunct="1"/>
            <a:r>
              <a:rPr lang="en-US" smtClean="0"/>
              <a:t>A person high in communion would have a faster reaction time (RT) for pairing self &amp; kind and a slower RT for pairing self &amp; aloof</a:t>
            </a:r>
          </a:p>
          <a:p>
            <a:pPr lvl="1" eaLnBrk="1" hangingPunct="1"/>
            <a:endParaRPr lang="en-US" smtClean="0"/>
          </a:p>
          <a:p>
            <a:pPr lvl="1" eaLnBrk="1" hangingPunct="1"/>
            <a:r>
              <a:rPr lang="en-US" smtClean="0"/>
              <a:t>Communion score is calculated by:</a:t>
            </a:r>
          </a:p>
          <a:p>
            <a:pPr lvl="2" eaLnBrk="1" hangingPunct="1"/>
            <a:r>
              <a:rPr lang="en-US" smtClean="0"/>
              <a:t>(average RT for self &amp; aloof) – (average RT for self &amp; kind)</a:t>
            </a:r>
          </a:p>
          <a:p>
            <a:pPr lvl="1"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solidFill>
                  <a:srgbClr val="88A44D"/>
                </a:solidFill>
              </a:rPr>
              <a:t>Results cont.</a:t>
            </a:r>
          </a:p>
        </p:txBody>
      </p:sp>
      <p:sp>
        <p:nvSpPr>
          <p:cNvPr id="38914" name="Content Placeholder 2"/>
          <p:cNvSpPr>
            <a:spLocks noGrp="1"/>
          </p:cNvSpPr>
          <p:nvPr>
            <p:ph sz="quarter" idx="1"/>
          </p:nvPr>
        </p:nvSpPr>
        <p:spPr>
          <a:xfrm>
            <a:off x="301625" y="1527175"/>
            <a:ext cx="8504238" cy="4572000"/>
          </a:xfrm>
        </p:spPr>
        <p:txBody>
          <a:bodyPr/>
          <a:lstStyle/>
          <a:p>
            <a:pPr eaLnBrk="1" hangingPunct="1"/>
            <a:r>
              <a:rPr lang="en-US" smtClean="0"/>
              <a:t>Three expected correlations</a:t>
            </a:r>
          </a:p>
          <a:p>
            <a:pPr eaLnBrk="1" hangingPunct="1"/>
            <a:endParaRPr lang="en-US" sz="1200" smtClean="0"/>
          </a:p>
          <a:p>
            <a:pPr lvl="1" eaLnBrk="1" hangingPunct="1"/>
            <a:r>
              <a:rPr lang="en-US" smtClean="0"/>
              <a:t>Communion &amp; people occupations</a:t>
            </a:r>
          </a:p>
          <a:p>
            <a:pPr lvl="2" eaLnBrk="1" hangingPunct="1"/>
            <a:r>
              <a:rPr lang="en-US" i="1" smtClean="0"/>
              <a:t>r</a:t>
            </a:r>
            <a:r>
              <a:rPr lang="en-US" smtClean="0"/>
              <a:t>(51) = .065, </a:t>
            </a:r>
            <a:r>
              <a:rPr lang="en-US" i="1" smtClean="0"/>
              <a:t>p </a:t>
            </a:r>
            <a:r>
              <a:rPr lang="en-US" smtClean="0"/>
              <a:t>= .658</a:t>
            </a:r>
          </a:p>
          <a:p>
            <a:pPr lvl="2" eaLnBrk="1" hangingPunct="1"/>
            <a:endParaRPr lang="en-US" smtClean="0"/>
          </a:p>
          <a:p>
            <a:pPr lvl="1" eaLnBrk="1" hangingPunct="1"/>
            <a:r>
              <a:rPr lang="en-US" smtClean="0"/>
              <a:t>Agency &amp; things occupations</a:t>
            </a:r>
          </a:p>
          <a:p>
            <a:pPr lvl="2" eaLnBrk="1" hangingPunct="1"/>
            <a:r>
              <a:rPr lang="en-US" i="1" smtClean="0"/>
              <a:t>r</a:t>
            </a:r>
            <a:r>
              <a:rPr lang="en-US" smtClean="0"/>
              <a:t>(51) = .177, </a:t>
            </a:r>
            <a:r>
              <a:rPr lang="en-US" i="1" smtClean="0"/>
              <a:t>p </a:t>
            </a:r>
            <a:r>
              <a:rPr lang="en-US" smtClean="0"/>
              <a:t>= .218</a:t>
            </a:r>
          </a:p>
          <a:p>
            <a:pPr lvl="2" eaLnBrk="1" hangingPunct="1"/>
            <a:endParaRPr lang="en-US" smtClean="0"/>
          </a:p>
          <a:p>
            <a:pPr lvl="1" eaLnBrk="1" hangingPunct="1"/>
            <a:r>
              <a:rPr lang="en-US" smtClean="0"/>
              <a:t>Femininity &amp; people occupations</a:t>
            </a:r>
          </a:p>
          <a:p>
            <a:pPr lvl="2" eaLnBrk="1" hangingPunct="1"/>
            <a:r>
              <a:rPr lang="en-US" i="1" smtClean="0"/>
              <a:t>r</a:t>
            </a:r>
            <a:r>
              <a:rPr lang="en-US" smtClean="0"/>
              <a:t>(51) = -.163, </a:t>
            </a:r>
            <a:r>
              <a:rPr lang="en-US" i="1" smtClean="0"/>
              <a:t>p </a:t>
            </a:r>
            <a:r>
              <a:rPr lang="en-US" smtClean="0"/>
              <a:t>= .259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solidFill>
                  <a:srgbClr val="88A44D"/>
                </a:solidFill>
              </a:rPr>
              <a:t>Results cont.</a:t>
            </a:r>
          </a:p>
        </p:txBody>
      </p:sp>
      <p:graphicFrame>
        <p:nvGraphicFramePr>
          <p:cNvPr id="4" name="Chart 3"/>
          <p:cNvGraphicFramePr/>
          <p:nvPr/>
        </p:nvGraphicFramePr>
        <p:xfrm>
          <a:off x="1143000" y="1600200"/>
          <a:ext cx="7010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8915" name="TextBox 5"/>
          <p:cNvSpPr txBox="1">
            <a:spLocks noChangeArrowheads="1"/>
          </p:cNvSpPr>
          <p:nvPr/>
        </p:nvSpPr>
        <p:spPr bwMode="auto">
          <a:xfrm>
            <a:off x="2590800" y="5715000"/>
            <a:ext cx="4038600" cy="457200"/>
          </a:xfrm>
          <a:prstGeom prst="rect">
            <a:avLst/>
          </a:prstGeom>
          <a:noFill/>
          <a:ln w="9525">
            <a:noFill/>
            <a:miter lim="800000"/>
            <a:headEnd/>
            <a:tailEnd/>
          </a:ln>
        </p:spPr>
        <p:txBody>
          <a:bodyPr>
            <a:spAutoFit/>
          </a:bodyPr>
          <a:lstStyle/>
          <a:p>
            <a:pPr algn="ctr">
              <a:defRPr/>
            </a:pPr>
            <a:r>
              <a:rPr lang="en-US" sz="2400" i="1" dirty="0">
                <a:latin typeface="+mj-lt"/>
              </a:rPr>
              <a:t>t</a:t>
            </a:r>
            <a:r>
              <a:rPr lang="en-US" sz="2400" dirty="0">
                <a:latin typeface="+mj-lt"/>
              </a:rPr>
              <a:t>(47) = .359,</a:t>
            </a:r>
            <a:r>
              <a:rPr lang="en-US" sz="2400" i="1" dirty="0">
                <a:latin typeface="+mj-lt"/>
              </a:rPr>
              <a:t> p</a:t>
            </a:r>
            <a:r>
              <a:rPr lang="en-US" sz="2400" dirty="0">
                <a:latin typeface="+mj-lt"/>
              </a:rPr>
              <a:t> = .721</a:t>
            </a:r>
            <a:endParaRPr lang="en-US" sz="24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solidFill>
                  <a:srgbClr val="88A44D"/>
                </a:solidFill>
              </a:rPr>
              <a:t>Results cont.</a:t>
            </a:r>
          </a:p>
        </p:txBody>
      </p:sp>
      <p:graphicFrame>
        <p:nvGraphicFramePr>
          <p:cNvPr id="4" name="Chart 3"/>
          <p:cNvGraphicFramePr/>
          <p:nvPr/>
        </p:nvGraphicFramePr>
        <p:xfrm>
          <a:off x="1143000" y="1600200"/>
          <a:ext cx="6934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0963" name="TextBox 4"/>
          <p:cNvSpPr txBox="1">
            <a:spLocks noChangeArrowheads="1"/>
          </p:cNvSpPr>
          <p:nvPr/>
        </p:nvSpPr>
        <p:spPr bwMode="auto">
          <a:xfrm>
            <a:off x="2895600" y="5715000"/>
            <a:ext cx="3657600" cy="457200"/>
          </a:xfrm>
          <a:prstGeom prst="rect">
            <a:avLst/>
          </a:prstGeom>
          <a:noFill/>
          <a:ln w="9525">
            <a:noFill/>
            <a:miter lim="800000"/>
            <a:headEnd/>
            <a:tailEnd/>
          </a:ln>
        </p:spPr>
        <p:txBody>
          <a:bodyPr>
            <a:spAutoFit/>
          </a:bodyPr>
          <a:lstStyle/>
          <a:p>
            <a:pPr algn="ctr">
              <a:defRPr/>
            </a:pPr>
            <a:r>
              <a:rPr lang="en-US" sz="2400" i="1" dirty="0">
                <a:latin typeface="+mj-lt"/>
              </a:rPr>
              <a:t>t</a:t>
            </a:r>
            <a:r>
              <a:rPr lang="en-US" sz="2400" dirty="0">
                <a:latin typeface="+mj-lt"/>
              </a:rPr>
              <a:t>(48) = 2.258,</a:t>
            </a:r>
            <a:r>
              <a:rPr lang="en-US" sz="2400" i="1" dirty="0">
                <a:latin typeface="+mj-lt"/>
              </a:rPr>
              <a:t> p</a:t>
            </a:r>
            <a:r>
              <a:rPr lang="en-US" sz="2400" dirty="0">
                <a:latin typeface="+mj-lt"/>
              </a:rPr>
              <a:t> = .029</a:t>
            </a:r>
            <a:endParaRPr lang="en-US"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solidFill>
                  <a:srgbClr val="88A44D"/>
                </a:solidFill>
              </a:rPr>
              <a:t>Results cont.</a:t>
            </a:r>
          </a:p>
        </p:txBody>
      </p:sp>
      <p:graphicFrame>
        <p:nvGraphicFramePr>
          <p:cNvPr id="4" name="Chart 3"/>
          <p:cNvGraphicFramePr/>
          <p:nvPr/>
        </p:nvGraphicFramePr>
        <p:xfrm>
          <a:off x="990600" y="1524000"/>
          <a:ext cx="7239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3011" name="TextBox 4"/>
          <p:cNvSpPr txBox="1">
            <a:spLocks noChangeArrowheads="1"/>
          </p:cNvSpPr>
          <p:nvPr/>
        </p:nvSpPr>
        <p:spPr bwMode="auto">
          <a:xfrm>
            <a:off x="2743200" y="5715000"/>
            <a:ext cx="3886200" cy="457200"/>
          </a:xfrm>
          <a:prstGeom prst="rect">
            <a:avLst/>
          </a:prstGeom>
          <a:noFill/>
          <a:ln w="9525">
            <a:noFill/>
            <a:miter lim="800000"/>
            <a:headEnd/>
            <a:tailEnd/>
          </a:ln>
        </p:spPr>
        <p:txBody>
          <a:bodyPr>
            <a:spAutoFit/>
          </a:bodyPr>
          <a:lstStyle/>
          <a:p>
            <a:pPr algn="ctr">
              <a:defRPr/>
            </a:pPr>
            <a:r>
              <a:rPr lang="en-US" sz="2400" i="1" dirty="0">
                <a:latin typeface="+mj-lt"/>
              </a:rPr>
              <a:t>t</a:t>
            </a:r>
            <a:r>
              <a:rPr lang="en-US" sz="2400" dirty="0">
                <a:latin typeface="+mj-lt"/>
              </a:rPr>
              <a:t>(48) = 1.154,</a:t>
            </a:r>
            <a:r>
              <a:rPr lang="en-US" sz="2400" i="1" dirty="0">
                <a:latin typeface="+mj-lt"/>
              </a:rPr>
              <a:t> p</a:t>
            </a:r>
            <a:r>
              <a:rPr lang="en-US" sz="2400" dirty="0">
                <a:latin typeface="+mj-lt"/>
              </a:rPr>
              <a:t> = .254</a:t>
            </a:r>
            <a:endParaRPr lang="en-US" sz="24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solidFill>
                  <a:srgbClr val="88A44D"/>
                </a:solidFill>
              </a:rPr>
              <a:t>Results cont.</a:t>
            </a:r>
          </a:p>
        </p:txBody>
      </p:sp>
      <p:sp>
        <p:nvSpPr>
          <p:cNvPr id="47106" name="Content Placeholder 2"/>
          <p:cNvSpPr>
            <a:spLocks noGrp="1"/>
          </p:cNvSpPr>
          <p:nvPr>
            <p:ph sz="quarter" idx="1"/>
          </p:nvPr>
        </p:nvSpPr>
        <p:spPr>
          <a:xfrm>
            <a:off x="304800" y="5257800"/>
            <a:ext cx="8504238" cy="993775"/>
          </a:xfrm>
        </p:spPr>
        <p:txBody>
          <a:bodyPr/>
          <a:lstStyle/>
          <a:p>
            <a:pPr eaLnBrk="1" hangingPunct="1"/>
            <a:r>
              <a:rPr lang="en-US" smtClean="0"/>
              <a:t>There was a significant correlation between people and things at </a:t>
            </a:r>
            <a:r>
              <a:rPr lang="en-US" i="1" smtClean="0"/>
              <a:t>r</a:t>
            </a:r>
            <a:r>
              <a:rPr lang="en-US" smtClean="0"/>
              <a:t>(51) = .317 at </a:t>
            </a:r>
            <a:r>
              <a:rPr lang="en-US" i="1" smtClean="0"/>
              <a:t>p </a:t>
            </a:r>
            <a:r>
              <a:rPr lang="en-US" smtClean="0"/>
              <a:t>= .025</a:t>
            </a:r>
          </a:p>
        </p:txBody>
      </p:sp>
      <p:pic>
        <p:nvPicPr>
          <p:cNvPr id="47107" name="Picture 6"/>
          <p:cNvPicPr>
            <a:picLocks noChangeAspect="1" noChangeArrowheads="1"/>
          </p:cNvPicPr>
          <p:nvPr/>
        </p:nvPicPr>
        <p:blipFill>
          <a:blip r:embed="rId3"/>
          <a:srcRect/>
          <a:stretch>
            <a:fillRect/>
          </a:stretch>
        </p:blipFill>
        <p:spPr bwMode="auto">
          <a:xfrm>
            <a:off x="304800" y="1447800"/>
            <a:ext cx="4038600" cy="3733800"/>
          </a:xfrm>
          <a:prstGeom prst="rect">
            <a:avLst/>
          </a:prstGeom>
          <a:noFill/>
          <a:ln w="9525">
            <a:noFill/>
            <a:miter lim="800000"/>
            <a:headEnd/>
            <a:tailEnd/>
          </a:ln>
        </p:spPr>
      </p:pic>
      <p:pic>
        <p:nvPicPr>
          <p:cNvPr id="47108" name="Picture 8"/>
          <p:cNvPicPr>
            <a:picLocks noChangeAspect="1" noChangeArrowheads="1"/>
          </p:cNvPicPr>
          <p:nvPr/>
        </p:nvPicPr>
        <p:blipFill>
          <a:blip r:embed="rId4"/>
          <a:srcRect/>
          <a:stretch>
            <a:fillRect/>
          </a:stretch>
        </p:blipFill>
        <p:spPr bwMode="auto">
          <a:xfrm>
            <a:off x="4876800" y="1447800"/>
            <a:ext cx="40386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solidFill>
                  <a:srgbClr val="88A44D"/>
                </a:solidFill>
              </a:rPr>
              <a:t>Discussion</a:t>
            </a:r>
          </a:p>
        </p:txBody>
      </p:sp>
      <p:sp>
        <p:nvSpPr>
          <p:cNvPr id="49154" name="Content Placeholder 2"/>
          <p:cNvSpPr>
            <a:spLocks noGrp="1"/>
          </p:cNvSpPr>
          <p:nvPr>
            <p:ph sz="quarter" idx="1"/>
          </p:nvPr>
        </p:nvSpPr>
        <p:spPr>
          <a:xfrm>
            <a:off x="301625" y="1527175"/>
            <a:ext cx="8504238" cy="4572000"/>
          </a:xfrm>
        </p:spPr>
        <p:txBody>
          <a:bodyPr/>
          <a:lstStyle/>
          <a:p>
            <a:pPr eaLnBrk="1" hangingPunct="1"/>
            <a:r>
              <a:rPr lang="en-US" smtClean="0"/>
              <a:t>Results contradict previous research</a:t>
            </a:r>
          </a:p>
          <a:p>
            <a:pPr eaLnBrk="1" hangingPunct="1"/>
            <a:endParaRPr lang="en-US" smtClean="0"/>
          </a:p>
          <a:p>
            <a:pPr eaLnBrk="1" hangingPunct="1"/>
            <a:r>
              <a:rPr lang="en-US" smtClean="0"/>
              <a:t>Possible reasons for odd data</a:t>
            </a:r>
          </a:p>
          <a:p>
            <a:pPr lvl="1" eaLnBrk="1" hangingPunct="1"/>
            <a:endParaRPr lang="en-US" sz="1400" smtClean="0"/>
          </a:p>
          <a:p>
            <a:pPr lvl="1" eaLnBrk="1" hangingPunct="1"/>
            <a:r>
              <a:rPr lang="en-US" sz="2400" smtClean="0"/>
              <a:t>Participants with poor accuracy?</a:t>
            </a:r>
          </a:p>
          <a:p>
            <a:pPr marL="1143000" lvl="2" eaLnBrk="1" hangingPunct="1"/>
            <a:r>
              <a:rPr lang="en-US" smtClean="0"/>
              <a:t>Average accuracies of less than 80% were excluded in analyses.</a:t>
            </a:r>
          </a:p>
          <a:p>
            <a:pPr lvl="1" eaLnBrk="1" hangingPunct="1"/>
            <a:endParaRPr lang="en-US" sz="2400" smtClean="0"/>
          </a:p>
          <a:p>
            <a:pPr lvl="1" eaLnBrk="1" hangingPunct="1"/>
            <a:r>
              <a:rPr lang="en-US" sz="2400" smtClean="0"/>
              <a:t>Abnormal sample of men?</a:t>
            </a:r>
          </a:p>
          <a:p>
            <a:pPr lvl="1" eaLnBrk="1" hangingPunct="1"/>
            <a:endParaRPr lang="en-US" sz="2400" smtClean="0"/>
          </a:p>
          <a:p>
            <a:pPr lvl="1" eaLnBrk="1" hangingPunct="1"/>
            <a:r>
              <a:rPr lang="en-US" sz="2400" smtClean="0"/>
              <a:t>Abnormal sample of women?</a:t>
            </a:r>
          </a:p>
          <a:p>
            <a:pPr lvl="1" eaLnBrk="1" hangingPunct="1"/>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solidFill>
                  <a:srgbClr val="88A44D"/>
                </a:solidFill>
              </a:rPr>
              <a:t>Limitations</a:t>
            </a:r>
          </a:p>
        </p:txBody>
      </p:sp>
      <p:sp>
        <p:nvSpPr>
          <p:cNvPr id="51202" name="Content Placeholder 2"/>
          <p:cNvSpPr>
            <a:spLocks noGrp="1"/>
          </p:cNvSpPr>
          <p:nvPr>
            <p:ph sz="quarter" idx="1"/>
          </p:nvPr>
        </p:nvSpPr>
        <p:spPr>
          <a:xfrm>
            <a:off x="304800" y="2286000"/>
            <a:ext cx="8504238" cy="4572000"/>
          </a:xfrm>
        </p:spPr>
        <p:txBody>
          <a:bodyPr/>
          <a:lstStyle/>
          <a:p>
            <a:pPr eaLnBrk="1" hangingPunct="1"/>
            <a:r>
              <a:rPr lang="en-US" smtClean="0"/>
              <a:t>Only 12 male participants</a:t>
            </a:r>
          </a:p>
          <a:p>
            <a:pPr eaLnBrk="1" hangingPunct="1"/>
            <a:endParaRPr lang="en-US" smtClean="0"/>
          </a:p>
          <a:p>
            <a:pPr eaLnBrk="1" hangingPunct="1"/>
            <a:r>
              <a:rPr lang="en-US" smtClean="0"/>
              <a:t>Floor effect for thing-oriented occupations</a:t>
            </a:r>
          </a:p>
          <a:p>
            <a:pPr marL="742950" lvl="1" indent="-285750" eaLnBrk="1" hangingPunct="1"/>
            <a:r>
              <a:rPr lang="en-US" smtClean="0"/>
              <a:t>Thing-oriented occupations require less education</a:t>
            </a:r>
          </a:p>
          <a:p>
            <a:pPr eaLnBrk="1" hangingPunct="1"/>
            <a:endParaRPr lang="en-US" sz="2800" smtClean="0"/>
          </a:p>
          <a:p>
            <a:pPr eaLnBrk="1" hangingPunct="1"/>
            <a:r>
              <a:rPr lang="en-US" sz="2800" smtClean="0"/>
              <a:t>Instrument limitations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solidFill>
                  <a:srgbClr val="88A44D"/>
                </a:solidFill>
              </a:rPr>
              <a:t>Introduction</a:t>
            </a:r>
          </a:p>
        </p:txBody>
      </p:sp>
      <p:sp>
        <p:nvSpPr>
          <p:cNvPr id="16386" name="Content Placeholder 2"/>
          <p:cNvSpPr>
            <a:spLocks noGrp="1"/>
          </p:cNvSpPr>
          <p:nvPr>
            <p:ph sz="quarter" idx="1"/>
          </p:nvPr>
        </p:nvSpPr>
        <p:spPr>
          <a:xfrm>
            <a:off x="301625" y="1527175"/>
            <a:ext cx="8504238" cy="4572000"/>
          </a:xfrm>
        </p:spPr>
        <p:txBody>
          <a:bodyPr/>
          <a:lstStyle/>
          <a:p>
            <a:pPr eaLnBrk="1" hangingPunct="1"/>
            <a:r>
              <a:rPr lang="en-US" smtClean="0"/>
              <a:t>Gender Schema Theory (Bem, 1981): People internalize conceptions of gender as a means of organizing, processing, and interpreting information about their world or their selves.</a:t>
            </a:r>
          </a:p>
          <a:p>
            <a:pPr eaLnBrk="1" hangingPunct="1"/>
            <a:endParaRPr lang="en-US" smtClean="0"/>
          </a:p>
          <a:p>
            <a:pPr lvl="1" eaLnBrk="1" hangingPunct="1"/>
            <a:r>
              <a:rPr lang="en-US" sz="2300" smtClean="0"/>
              <a:t>Feminine: having qualities or attributes which are usually associated with females in this culture</a:t>
            </a:r>
          </a:p>
          <a:p>
            <a:pPr lvl="1" eaLnBrk="1" hangingPunct="1"/>
            <a:endParaRPr lang="en-US" sz="2300" smtClean="0"/>
          </a:p>
          <a:p>
            <a:pPr lvl="1" eaLnBrk="1" hangingPunct="1"/>
            <a:r>
              <a:rPr lang="en-US" sz="2300" smtClean="0"/>
              <a:t>Masculine: having qualities or attributes which are usually associated with males in this culture</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p:txBody>
          <a:bodyPr/>
          <a:lstStyle/>
          <a:p>
            <a:pPr eaLnBrk="1" hangingPunct="1"/>
            <a:r>
              <a:rPr lang="en-US" smtClean="0"/>
              <a:t>Future Directions</a:t>
            </a:r>
          </a:p>
        </p:txBody>
      </p:sp>
      <p:sp>
        <p:nvSpPr>
          <p:cNvPr id="53250" name="Rectangle 3"/>
          <p:cNvSpPr>
            <a:spLocks noGrp="1"/>
          </p:cNvSpPr>
          <p:nvPr>
            <p:ph type="body" idx="4294967295"/>
          </p:nvPr>
        </p:nvSpPr>
        <p:spPr>
          <a:xfrm>
            <a:off x="304800" y="1600200"/>
            <a:ext cx="8534400" cy="4598988"/>
          </a:xfrm>
        </p:spPr>
        <p:txBody>
          <a:bodyPr/>
          <a:lstStyle/>
          <a:p>
            <a:pPr eaLnBrk="1" hangingPunct="1"/>
            <a:endParaRPr lang="en-US" smtClean="0"/>
          </a:p>
          <a:p>
            <a:pPr eaLnBrk="1" hangingPunct="1"/>
            <a:r>
              <a:rPr lang="en-US" smtClean="0"/>
              <a:t>More accurate measure of people-things occupation preference</a:t>
            </a:r>
          </a:p>
          <a:p>
            <a:pPr eaLnBrk="1" hangingPunct="1"/>
            <a:endParaRPr lang="en-US" smtClean="0"/>
          </a:p>
          <a:p>
            <a:pPr eaLnBrk="1" hangingPunct="1"/>
            <a:r>
              <a:rPr lang="en-US" smtClean="0"/>
              <a:t>More representative sample</a:t>
            </a:r>
          </a:p>
          <a:p>
            <a:pPr eaLnBrk="1" hangingPunct="1"/>
            <a:endParaRPr lang="en-US" smtClean="0"/>
          </a:p>
          <a:p>
            <a:pPr eaLnBrk="1" hangingPunct="1"/>
            <a:r>
              <a:rPr lang="en-US" smtClean="0"/>
              <a:t>Improved Implicit Associations Tests</a:t>
            </a:r>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sz="quarter" idx="1"/>
          </p:nvPr>
        </p:nvSpPr>
        <p:spPr>
          <a:xfrm>
            <a:off x="381000" y="1752600"/>
            <a:ext cx="8504238" cy="4191000"/>
          </a:xfrm>
        </p:spPr>
        <p:txBody>
          <a:bodyPr/>
          <a:lstStyle/>
          <a:p>
            <a:pPr algn="ctr" eaLnBrk="1" hangingPunct="1">
              <a:buFont typeface="Wingdings 2" pitchFamily="18" charset="2"/>
              <a:buNone/>
            </a:pPr>
            <a:endParaRPr lang="en-US" sz="7200" smtClean="0"/>
          </a:p>
          <a:p>
            <a:pPr algn="ctr" eaLnBrk="1" hangingPunct="1">
              <a:buFont typeface="Wingdings 2" pitchFamily="18" charset="2"/>
              <a:buNone/>
            </a:pPr>
            <a:r>
              <a:rPr lang="en-US" sz="720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solidFill>
                  <a:srgbClr val="88A44D"/>
                </a:solidFill>
              </a:rPr>
              <a:t>Introduction</a:t>
            </a:r>
          </a:p>
        </p:txBody>
      </p:sp>
      <p:sp>
        <p:nvSpPr>
          <p:cNvPr id="3" name="Content Placeholder 2"/>
          <p:cNvSpPr>
            <a:spLocks noGrp="1"/>
          </p:cNvSpPr>
          <p:nvPr>
            <p:ph sz="quarter" idx="1"/>
          </p:nvPr>
        </p:nvSpPr>
        <p:spPr>
          <a:xfrm>
            <a:off x="301625" y="1527175"/>
            <a:ext cx="8504238" cy="4949825"/>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Tested differences between men and women (</a:t>
            </a:r>
            <a:r>
              <a:rPr lang="en-US" dirty="0" err="1" smtClean="0"/>
              <a:t>Lippa</a:t>
            </a:r>
            <a:r>
              <a:rPr lang="en-US" dirty="0" smtClean="0"/>
              <a:t>, 2006)</a:t>
            </a:r>
          </a:p>
          <a:p>
            <a:pPr marL="548640" lvl="1" indent="-274320" eaLnBrk="1" fontAlgn="auto" hangingPunct="1">
              <a:spcAft>
                <a:spcPts val="0"/>
              </a:spcAft>
              <a:buFont typeface="Wingdings"/>
              <a:buChar char=""/>
              <a:defRPr/>
            </a:pPr>
            <a:endParaRPr lang="en-US" dirty="0" smtClean="0"/>
          </a:p>
          <a:p>
            <a:pPr marL="548640" lvl="1" indent="-274320" eaLnBrk="1" fontAlgn="auto" hangingPunct="1">
              <a:spcAft>
                <a:spcPts val="0"/>
              </a:spcAft>
              <a:buFont typeface="Wingdings"/>
              <a:buChar char=""/>
              <a:defRPr/>
            </a:pPr>
            <a:r>
              <a:rPr lang="en-US" dirty="0" smtClean="0"/>
              <a:t>Behavior problems</a:t>
            </a:r>
          </a:p>
          <a:p>
            <a:pPr marL="548640" lvl="1" indent="-274320" eaLnBrk="1" fontAlgn="auto" hangingPunct="1">
              <a:spcAft>
                <a:spcPts val="0"/>
              </a:spcAft>
              <a:buFont typeface="Wingdings"/>
              <a:buChar char=""/>
              <a:defRPr/>
            </a:pPr>
            <a:r>
              <a:rPr lang="en-US" dirty="0" smtClean="0"/>
              <a:t>Childhood behaviors</a:t>
            </a:r>
          </a:p>
          <a:p>
            <a:pPr marL="548640" lvl="1" indent="-274320" eaLnBrk="1" fontAlgn="auto" hangingPunct="1">
              <a:spcAft>
                <a:spcPts val="0"/>
              </a:spcAft>
              <a:buFont typeface="Wingdings"/>
              <a:buChar char=""/>
              <a:defRPr/>
            </a:pPr>
            <a:r>
              <a:rPr lang="en-US" dirty="0" smtClean="0"/>
              <a:t>Sexual orientation</a:t>
            </a:r>
          </a:p>
          <a:p>
            <a:pPr marL="548640" lvl="1" indent="-274320" eaLnBrk="1" fontAlgn="auto" hangingPunct="1">
              <a:spcAft>
                <a:spcPts val="0"/>
              </a:spcAft>
              <a:buFont typeface="Wingdings"/>
              <a:buChar char=""/>
              <a:defRPr/>
            </a:pPr>
            <a:r>
              <a:rPr lang="en-US" dirty="0" smtClean="0"/>
              <a:t>Sex drive</a:t>
            </a:r>
          </a:p>
          <a:p>
            <a:pPr marL="548640" lvl="1" indent="-274320" eaLnBrk="1" fontAlgn="auto" hangingPunct="1">
              <a:spcAft>
                <a:spcPts val="0"/>
              </a:spcAft>
              <a:buFont typeface="Wingdings"/>
              <a:buChar char=""/>
              <a:defRPr/>
            </a:pPr>
            <a:r>
              <a:rPr lang="en-US" dirty="0" smtClean="0"/>
              <a:t>Social dominance orientation</a:t>
            </a:r>
          </a:p>
          <a:p>
            <a:pPr marL="548640" lvl="1" indent="-274320" eaLnBrk="1" fontAlgn="auto" hangingPunct="1">
              <a:spcAft>
                <a:spcPts val="0"/>
              </a:spcAft>
              <a:buFont typeface="Wingdings"/>
              <a:buChar char=""/>
              <a:defRPr/>
            </a:pPr>
            <a:r>
              <a:rPr lang="en-US" dirty="0" smtClean="0"/>
              <a:t>Tendency of social-emotional vs. task-oriented behaviors</a:t>
            </a:r>
          </a:p>
          <a:p>
            <a:pPr marL="548640" lvl="1" indent="-274320" eaLnBrk="1" fontAlgn="auto" hangingPunct="1">
              <a:spcAft>
                <a:spcPts val="0"/>
              </a:spcAft>
              <a:buFont typeface="Wingdings"/>
              <a:buChar char=""/>
              <a:defRPr/>
            </a:pPr>
            <a:endParaRPr lang="en-US" dirty="0" smtClean="0"/>
          </a:p>
          <a:p>
            <a:pPr marL="548640" lvl="1" indent="-274320" eaLnBrk="1" fontAlgn="auto" hangingPunct="1">
              <a:spcAft>
                <a:spcPts val="0"/>
              </a:spcAft>
              <a:buFont typeface="Wingdings"/>
              <a:buChar char=""/>
              <a:defRPr/>
            </a:pPr>
            <a:r>
              <a:rPr lang="en-US" dirty="0" smtClean="0"/>
              <a:t>Occupational preference (</a:t>
            </a:r>
            <a:r>
              <a:rPr lang="en-US" dirty="0" err="1" smtClean="0"/>
              <a:t>Lippa</a:t>
            </a:r>
            <a:r>
              <a:rPr lang="en-US" dirty="0" smtClean="0"/>
              <a:t>, 1998)</a:t>
            </a:r>
          </a:p>
          <a:p>
            <a:pPr marL="822960" lvl="2" eaLnBrk="1" fontAlgn="auto" hangingPunct="1">
              <a:spcAft>
                <a:spcPts val="0"/>
              </a:spcAft>
              <a:buClr>
                <a:schemeClr val="accent3"/>
              </a:buClr>
              <a:buFont typeface="Wingdings 2"/>
              <a:buChar char=""/>
              <a:defRPr/>
            </a:pPr>
            <a:r>
              <a:rPr lang="en-US" dirty="0" smtClean="0"/>
              <a:t>Women prefer people-oriented occupations, whereas men prefer thing-oriented occupations (</a:t>
            </a:r>
            <a:r>
              <a:rPr lang="en-US" i="1" dirty="0" smtClean="0"/>
              <a:t>p</a:t>
            </a:r>
            <a:r>
              <a:rPr lang="en-US" dirty="0" smtClean="0"/>
              <a:t> &lt; .0001).</a:t>
            </a:r>
          </a:p>
          <a:p>
            <a:pPr marL="548640" lvl="1" indent="-274320" eaLnBrk="1" fontAlgn="auto" hangingPunct="1">
              <a:spcAft>
                <a:spcPts val="0"/>
              </a:spcAft>
              <a:buFont typeface="Wingdings" pitchFamily="2" charset="2"/>
              <a:buNone/>
              <a:defRPr/>
            </a:pPr>
            <a:endParaRPr lang="en-US" dirty="0" smtClean="0"/>
          </a:p>
          <a:p>
            <a:pPr marL="548640" lvl="1" indent="-274320" eaLnBrk="1" fontAlgn="auto" hangingPunct="1">
              <a:spcAft>
                <a:spcPts val="0"/>
              </a:spcAft>
              <a:buFont typeface="Wingdings"/>
              <a:buChar char=""/>
              <a:defRPr/>
            </a:pPr>
            <a:r>
              <a:rPr lang="en-US" sz="2700" dirty="0" smtClean="0">
                <a:solidFill>
                  <a:schemeClr val="tx1"/>
                </a:solidFill>
              </a:rPr>
              <a:t>How do researchers test for these differences?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solidFill>
                  <a:srgbClr val="88A44D"/>
                </a:solidFill>
              </a:rPr>
              <a:t>Explicit Measurement</a:t>
            </a:r>
          </a:p>
        </p:txBody>
      </p:sp>
      <p:sp>
        <p:nvSpPr>
          <p:cNvPr id="3" name="Content Placeholder 2"/>
          <p:cNvSpPr>
            <a:spLocks noGrp="1"/>
          </p:cNvSpPr>
          <p:nvPr>
            <p:ph sz="quarter" idx="1"/>
          </p:nvPr>
        </p:nvSpPr>
        <p:spPr>
          <a:xfrm>
            <a:off x="304800" y="1600200"/>
            <a:ext cx="8504238" cy="4572000"/>
          </a:xfrm>
        </p:spPr>
        <p:txBody>
          <a:bodyPr>
            <a:noAutofit/>
          </a:bodyPr>
          <a:lstStyle/>
          <a:p>
            <a:pPr lvl="1" eaLnBrk="1" hangingPunct="1">
              <a:spcBef>
                <a:spcPct val="0"/>
              </a:spcBef>
              <a:defRPr/>
            </a:pPr>
            <a:r>
              <a:rPr lang="en-US" sz="2400" dirty="0" smtClean="0"/>
              <a:t>Surveys or questionnaires</a:t>
            </a:r>
          </a:p>
          <a:p>
            <a:pPr lvl="2" eaLnBrk="1" hangingPunct="1">
              <a:spcBef>
                <a:spcPct val="0"/>
              </a:spcBef>
              <a:defRPr/>
            </a:pPr>
            <a:r>
              <a:rPr lang="en-US" sz="2400" dirty="0" smtClean="0"/>
              <a:t>Rely on a participant's conscious, "explicit" attitudes and beliefs </a:t>
            </a:r>
          </a:p>
          <a:p>
            <a:pPr lvl="2" eaLnBrk="1" hangingPunct="1">
              <a:spcBef>
                <a:spcPct val="0"/>
              </a:spcBef>
              <a:defRPr/>
            </a:pPr>
            <a:endParaRPr lang="en-US" sz="2400" dirty="0" smtClean="0"/>
          </a:p>
          <a:p>
            <a:pPr lvl="1" eaLnBrk="1" hangingPunct="1">
              <a:spcBef>
                <a:spcPct val="0"/>
              </a:spcBef>
              <a:defRPr/>
            </a:pPr>
            <a:r>
              <a:rPr lang="en-US" sz="2400" dirty="0" smtClean="0"/>
              <a:t>Most common way of measuring gender schema</a:t>
            </a:r>
          </a:p>
          <a:p>
            <a:pPr lvl="1" eaLnBrk="1" hangingPunct="1">
              <a:spcBef>
                <a:spcPct val="0"/>
              </a:spcBef>
              <a:defRPr/>
            </a:pPr>
            <a:endParaRPr lang="en-US" sz="2400" dirty="0" smtClean="0"/>
          </a:p>
          <a:p>
            <a:pPr lvl="1" eaLnBrk="1" hangingPunct="1">
              <a:spcBef>
                <a:spcPct val="0"/>
              </a:spcBef>
              <a:defRPr/>
            </a:pPr>
            <a:r>
              <a:rPr lang="en-US" sz="2400" dirty="0" smtClean="0"/>
              <a:t>Limitations</a:t>
            </a:r>
          </a:p>
          <a:p>
            <a:pPr lvl="2" eaLnBrk="1" hangingPunct="1">
              <a:spcBef>
                <a:spcPct val="0"/>
              </a:spcBef>
              <a:defRPr/>
            </a:pPr>
            <a:r>
              <a:rPr lang="en-US" sz="2400" dirty="0" smtClean="0"/>
              <a:t>Participants may alter responses</a:t>
            </a:r>
          </a:p>
          <a:p>
            <a:pPr lvl="2" eaLnBrk="1" hangingPunct="1">
              <a:spcBef>
                <a:spcPct val="0"/>
              </a:spcBef>
              <a:defRPr/>
            </a:pPr>
            <a:r>
              <a:rPr lang="en-US" sz="2400" dirty="0" smtClean="0"/>
              <a:t>Only detect attitudes of which people are aware</a:t>
            </a:r>
          </a:p>
          <a:p>
            <a:pPr marL="548640" lvl="1" indent="-274320" eaLnBrk="1" fontAlgn="auto" hangingPunct="1">
              <a:spcAft>
                <a:spcPts val="0"/>
              </a:spcAft>
              <a:buFont typeface="Wingdings"/>
              <a:buChar char=""/>
              <a:defRPr/>
            </a:pPr>
            <a:endParaRPr lang="en-US" sz="2400" dirty="0" smtClean="0"/>
          </a:p>
          <a:p>
            <a:pPr marL="548640" lvl="1" indent="-274320" eaLnBrk="1" fontAlgn="auto" hangingPunct="1">
              <a:spcAft>
                <a:spcPts val="0"/>
              </a:spcAft>
              <a:buFont typeface="Wingdings"/>
              <a:buChar char=""/>
              <a:defRPr/>
            </a:pPr>
            <a:r>
              <a:rPr lang="en-US" sz="2400" dirty="0" smtClean="0"/>
              <a:t>BSRI (Sandra </a:t>
            </a:r>
            <a:r>
              <a:rPr lang="en-US" sz="2400" dirty="0" err="1" smtClean="0"/>
              <a:t>Bem</a:t>
            </a:r>
            <a:r>
              <a:rPr lang="en-US" sz="2400" dirty="0" smtClean="0"/>
              <a:t>, 1974)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solidFill>
                  <a:srgbClr val="88A44D"/>
                </a:solidFill>
              </a:rPr>
              <a:t>Implicit Measurement</a:t>
            </a:r>
          </a:p>
        </p:txBody>
      </p:sp>
      <p:sp>
        <p:nvSpPr>
          <p:cNvPr id="22530" name="Content Placeholder 2"/>
          <p:cNvSpPr>
            <a:spLocks noGrp="1"/>
          </p:cNvSpPr>
          <p:nvPr>
            <p:ph sz="quarter" idx="1"/>
          </p:nvPr>
        </p:nvSpPr>
        <p:spPr>
          <a:xfrm>
            <a:off x="304800" y="1524000"/>
            <a:ext cx="8504238" cy="4572000"/>
          </a:xfrm>
        </p:spPr>
        <p:txBody>
          <a:bodyPr/>
          <a:lstStyle/>
          <a:p>
            <a:pPr eaLnBrk="1" hangingPunct="1"/>
            <a:r>
              <a:rPr lang="en-US" smtClean="0"/>
              <a:t>Implicit Associations Test (IAT; Greenwald, McGhee &amp; Schwartz, 1998)</a:t>
            </a:r>
          </a:p>
          <a:p>
            <a:pPr lvl="1" eaLnBrk="1" hangingPunct="1"/>
            <a:endParaRPr lang="en-US" smtClean="0"/>
          </a:p>
          <a:p>
            <a:pPr lvl="1" eaLnBrk="1" hangingPunct="1"/>
            <a:r>
              <a:rPr lang="en-US" smtClean="0"/>
              <a:t>Automatic or implicit association between two factors</a:t>
            </a:r>
          </a:p>
        </p:txBody>
      </p:sp>
      <p:sp>
        <p:nvSpPr>
          <p:cNvPr id="5" name="Content Placeholder 2"/>
          <p:cNvSpPr txBox="1">
            <a:spLocks/>
          </p:cNvSpPr>
          <p:nvPr/>
        </p:nvSpPr>
        <p:spPr bwMode="auto">
          <a:xfrm>
            <a:off x="304800" y="3657600"/>
            <a:ext cx="8504238" cy="2286000"/>
          </a:xfrm>
          <a:prstGeom prst="rect">
            <a:avLst/>
          </a:prstGeom>
          <a:noFill/>
          <a:ln w="9525">
            <a:noFill/>
            <a:miter lim="800000"/>
            <a:headEnd/>
            <a:tailEnd/>
          </a:ln>
        </p:spPr>
        <p:txBody>
          <a:bodyPr/>
          <a:lstStyle/>
          <a:p>
            <a:pPr marL="547688" lvl="1" indent="-273050">
              <a:spcBef>
                <a:spcPct val="20000"/>
              </a:spcBef>
              <a:buClr>
                <a:schemeClr val="accent2"/>
              </a:buClr>
              <a:buSzPct val="70000"/>
              <a:buFont typeface="Wingdings" pitchFamily="2" charset="2"/>
              <a:buChar char=""/>
            </a:pPr>
            <a:r>
              <a:rPr lang="en-US" sz="2200">
                <a:solidFill>
                  <a:schemeClr val="tx2"/>
                </a:solidFill>
                <a:latin typeface="Georgia" pitchFamily="18" charset="0"/>
              </a:rPr>
              <a:t>Associations determined by reaction time</a:t>
            </a:r>
          </a:p>
          <a:p>
            <a:pPr marL="547688" lvl="1" indent="-273050">
              <a:spcBef>
                <a:spcPct val="20000"/>
              </a:spcBef>
              <a:buClr>
                <a:schemeClr val="accent2"/>
              </a:buClr>
              <a:buSzPct val="70000"/>
              <a:buFont typeface="Wingdings" pitchFamily="2" charset="2"/>
              <a:buChar char=""/>
            </a:pPr>
            <a:endParaRPr lang="en-US" sz="2200">
              <a:solidFill>
                <a:schemeClr val="tx2"/>
              </a:solidFill>
              <a:latin typeface="Georgia" pitchFamily="18" charset="0"/>
            </a:endParaRPr>
          </a:p>
          <a:p>
            <a:pPr marL="547688" lvl="1" indent="-273050">
              <a:spcBef>
                <a:spcPct val="20000"/>
              </a:spcBef>
              <a:buClr>
                <a:schemeClr val="accent2"/>
              </a:buClr>
              <a:buSzPct val="70000"/>
              <a:buFont typeface="Wingdings" pitchFamily="2" charset="2"/>
              <a:buChar char=""/>
            </a:pPr>
            <a:r>
              <a:rPr lang="en-US" sz="2200">
                <a:solidFill>
                  <a:schemeClr val="tx2"/>
                </a:solidFill>
                <a:latin typeface="Georgia" pitchFamily="18" charset="0"/>
              </a:rPr>
              <a:t>Quicker reaction times indicate a stronger association</a:t>
            </a:r>
          </a:p>
          <a:p>
            <a:pPr marL="547688" lvl="1" indent="-273050">
              <a:spcBef>
                <a:spcPct val="20000"/>
              </a:spcBef>
              <a:buClr>
                <a:schemeClr val="accent2"/>
              </a:buClr>
              <a:buSzPct val="70000"/>
              <a:buFont typeface="Wingdings" pitchFamily="2" charset="2"/>
              <a:buChar char=""/>
            </a:pPr>
            <a:endParaRPr lang="en-US" sz="2200">
              <a:solidFill>
                <a:schemeClr val="tx2"/>
              </a:solidFill>
              <a:latin typeface="Georgia" pitchFamily="18" charset="0"/>
            </a:endParaRPr>
          </a:p>
          <a:p>
            <a:pPr marL="547688" lvl="1" indent="-273050">
              <a:spcBef>
                <a:spcPct val="20000"/>
              </a:spcBef>
              <a:buClr>
                <a:schemeClr val="accent2"/>
              </a:buClr>
              <a:buSzPct val="70000"/>
              <a:buFont typeface="Wingdings" pitchFamily="2" charset="2"/>
              <a:buChar char=""/>
            </a:pPr>
            <a:r>
              <a:rPr lang="en-US" sz="2200">
                <a:solidFill>
                  <a:schemeClr val="tx2"/>
                </a:solidFill>
                <a:latin typeface="Georgia" pitchFamily="18" charset="0"/>
              </a:rPr>
              <a:t>Studies have shown IAT can be used to measure self-concept</a:t>
            </a:r>
          </a:p>
        </p:txBody>
      </p:sp>
      <p:grpSp>
        <p:nvGrpSpPr>
          <p:cNvPr id="11" name="Group 10"/>
          <p:cNvGrpSpPr>
            <a:grpSpLocks/>
          </p:cNvGrpSpPr>
          <p:nvPr/>
        </p:nvGrpSpPr>
        <p:grpSpPr bwMode="auto">
          <a:xfrm>
            <a:off x="2057400" y="3581400"/>
            <a:ext cx="5029200" cy="609600"/>
            <a:chOff x="1752600" y="3048000"/>
            <a:chExt cx="5029200" cy="609600"/>
          </a:xfrm>
        </p:grpSpPr>
        <p:sp>
          <p:nvSpPr>
            <p:cNvPr id="10" name="Rectangle 9"/>
            <p:cNvSpPr/>
            <p:nvPr/>
          </p:nvSpPr>
          <p:spPr>
            <a:xfrm>
              <a:off x="5562600" y="30480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752600" y="30480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9" name="TextBox 5"/>
            <p:cNvSpPr txBox="1">
              <a:spLocks noChangeArrowheads="1"/>
            </p:cNvSpPr>
            <p:nvPr/>
          </p:nvSpPr>
          <p:spPr bwMode="auto">
            <a:xfrm>
              <a:off x="1981200" y="3200400"/>
              <a:ext cx="9144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Good</a:t>
              </a:r>
            </a:p>
          </p:txBody>
        </p:sp>
        <p:sp>
          <p:nvSpPr>
            <p:cNvPr id="22570" name="TextBox 6"/>
            <p:cNvSpPr txBox="1">
              <a:spLocks noChangeArrowheads="1"/>
            </p:cNvSpPr>
            <p:nvPr/>
          </p:nvSpPr>
          <p:spPr bwMode="auto">
            <a:xfrm>
              <a:off x="5867400" y="3200400"/>
              <a:ext cx="8382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Bad</a:t>
              </a:r>
            </a:p>
          </p:txBody>
        </p:sp>
      </p:grpSp>
      <p:sp>
        <p:nvSpPr>
          <p:cNvPr id="13" name="TextBox 12"/>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Happy</a:t>
            </a:r>
          </a:p>
        </p:txBody>
      </p:sp>
      <p:sp>
        <p:nvSpPr>
          <p:cNvPr id="19" name="TextBox 18"/>
          <p:cNvSpPr txBox="1">
            <a:spLocks noChangeArrowheads="1"/>
          </p:cNvSpPr>
          <p:nvPr/>
        </p:nvSpPr>
        <p:spPr bwMode="auto">
          <a:xfrm>
            <a:off x="4038600" y="3810000"/>
            <a:ext cx="1295400" cy="366713"/>
          </a:xfrm>
          <a:prstGeom prst="rect">
            <a:avLst/>
          </a:prstGeom>
          <a:noFill/>
          <a:ln w="9525">
            <a:noFill/>
            <a:miter lim="800000"/>
            <a:headEnd/>
            <a:tailEnd/>
          </a:ln>
        </p:spPr>
        <p:txBody>
          <a:bodyPr>
            <a:spAutoFit/>
          </a:bodyPr>
          <a:lstStyle/>
          <a:p>
            <a:r>
              <a:rPr lang="en-US">
                <a:latin typeface="Georgia" pitchFamily="18" charset="0"/>
              </a:rPr>
              <a:t>Terrible</a:t>
            </a:r>
          </a:p>
        </p:txBody>
      </p:sp>
      <p:grpSp>
        <p:nvGrpSpPr>
          <p:cNvPr id="31" name="Group 30"/>
          <p:cNvGrpSpPr>
            <a:grpSpLocks/>
          </p:cNvGrpSpPr>
          <p:nvPr/>
        </p:nvGrpSpPr>
        <p:grpSpPr bwMode="auto">
          <a:xfrm>
            <a:off x="2057400" y="3581400"/>
            <a:ext cx="5029200" cy="609600"/>
            <a:chOff x="1752600" y="3048000"/>
            <a:chExt cx="5029200" cy="609600"/>
          </a:xfrm>
        </p:grpSpPr>
        <p:sp>
          <p:nvSpPr>
            <p:cNvPr id="32" name="Rectangle 31"/>
            <p:cNvSpPr/>
            <p:nvPr/>
          </p:nvSpPr>
          <p:spPr>
            <a:xfrm>
              <a:off x="5562600" y="30480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p:cNvSpPr/>
            <p:nvPr/>
          </p:nvSpPr>
          <p:spPr>
            <a:xfrm>
              <a:off x="1752600" y="30480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5" name="TextBox 33"/>
            <p:cNvSpPr txBox="1">
              <a:spLocks noChangeArrowheads="1"/>
            </p:cNvSpPr>
            <p:nvPr/>
          </p:nvSpPr>
          <p:spPr bwMode="auto">
            <a:xfrm>
              <a:off x="1981200" y="3200400"/>
              <a:ext cx="9144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Cat</a:t>
              </a:r>
            </a:p>
          </p:txBody>
        </p:sp>
        <p:sp>
          <p:nvSpPr>
            <p:cNvPr id="22566" name="TextBox 34"/>
            <p:cNvSpPr txBox="1">
              <a:spLocks noChangeArrowheads="1"/>
            </p:cNvSpPr>
            <p:nvPr/>
          </p:nvSpPr>
          <p:spPr bwMode="auto">
            <a:xfrm>
              <a:off x="5867400" y="3200400"/>
              <a:ext cx="8382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Dog</a:t>
              </a:r>
            </a:p>
          </p:txBody>
        </p:sp>
      </p:grpSp>
      <p:sp>
        <p:nvSpPr>
          <p:cNvPr id="51" name="TextBox 50"/>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Meow</a:t>
            </a:r>
          </a:p>
        </p:txBody>
      </p:sp>
      <p:sp>
        <p:nvSpPr>
          <p:cNvPr id="54" name="TextBox 53"/>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Bark</a:t>
            </a:r>
          </a:p>
        </p:txBody>
      </p:sp>
      <p:grpSp>
        <p:nvGrpSpPr>
          <p:cNvPr id="57" name="Group 56"/>
          <p:cNvGrpSpPr>
            <a:grpSpLocks/>
          </p:cNvGrpSpPr>
          <p:nvPr/>
        </p:nvGrpSpPr>
        <p:grpSpPr bwMode="auto">
          <a:xfrm>
            <a:off x="1981200" y="3581400"/>
            <a:ext cx="5181600" cy="609600"/>
            <a:chOff x="1752600" y="3048000"/>
            <a:chExt cx="5181600" cy="609600"/>
          </a:xfrm>
        </p:grpSpPr>
        <p:sp>
          <p:nvSpPr>
            <p:cNvPr id="58" name="Rectangle 57"/>
            <p:cNvSpPr/>
            <p:nvPr/>
          </p:nvSpPr>
          <p:spPr>
            <a:xfrm>
              <a:off x="556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Rectangle 58"/>
            <p:cNvSpPr/>
            <p:nvPr/>
          </p:nvSpPr>
          <p:spPr>
            <a:xfrm>
              <a:off x="175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61" name="TextBox 59"/>
            <p:cNvSpPr txBox="1">
              <a:spLocks noChangeArrowheads="1"/>
            </p:cNvSpPr>
            <p:nvPr/>
          </p:nvSpPr>
          <p:spPr bwMode="auto">
            <a:xfrm>
              <a:off x="1752600" y="3200400"/>
              <a:ext cx="15240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Cat/Good</a:t>
              </a:r>
            </a:p>
          </p:txBody>
        </p:sp>
        <p:sp>
          <p:nvSpPr>
            <p:cNvPr id="22562" name="TextBox 60"/>
            <p:cNvSpPr txBox="1">
              <a:spLocks noChangeArrowheads="1"/>
            </p:cNvSpPr>
            <p:nvPr/>
          </p:nvSpPr>
          <p:spPr bwMode="auto">
            <a:xfrm>
              <a:off x="5562600" y="3200400"/>
              <a:ext cx="13716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Dog/Bad</a:t>
              </a:r>
            </a:p>
          </p:txBody>
        </p:sp>
      </p:grpSp>
      <p:sp>
        <p:nvSpPr>
          <p:cNvPr id="62" name="TextBox 61"/>
          <p:cNvSpPr txBox="1">
            <a:spLocks noChangeArrowheads="1"/>
          </p:cNvSpPr>
          <p:nvPr/>
        </p:nvSpPr>
        <p:spPr bwMode="auto">
          <a:xfrm>
            <a:off x="38862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Meow</a:t>
            </a:r>
          </a:p>
        </p:txBody>
      </p:sp>
      <p:sp>
        <p:nvSpPr>
          <p:cNvPr id="63" name="TextBox 62"/>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Happy</a:t>
            </a:r>
          </a:p>
        </p:txBody>
      </p:sp>
      <p:sp>
        <p:nvSpPr>
          <p:cNvPr id="64" name="TextBox 63"/>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Bark</a:t>
            </a:r>
          </a:p>
        </p:txBody>
      </p:sp>
      <p:sp>
        <p:nvSpPr>
          <p:cNvPr id="65" name="TextBox 64"/>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Terrible</a:t>
            </a:r>
          </a:p>
        </p:txBody>
      </p:sp>
      <p:grpSp>
        <p:nvGrpSpPr>
          <p:cNvPr id="66" name="Group 65"/>
          <p:cNvGrpSpPr>
            <a:grpSpLocks/>
          </p:cNvGrpSpPr>
          <p:nvPr/>
        </p:nvGrpSpPr>
        <p:grpSpPr bwMode="auto">
          <a:xfrm>
            <a:off x="1981200" y="3581400"/>
            <a:ext cx="5181600" cy="609600"/>
            <a:chOff x="1752600" y="3048000"/>
            <a:chExt cx="5181600" cy="609600"/>
          </a:xfrm>
        </p:grpSpPr>
        <p:sp>
          <p:nvSpPr>
            <p:cNvPr id="67" name="Rectangle 66"/>
            <p:cNvSpPr/>
            <p:nvPr/>
          </p:nvSpPr>
          <p:spPr>
            <a:xfrm>
              <a:off x="556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Rectangle 67"/>
            <p:cNvSpPr/>
            <p:nvPr/>
          </p:nvSpPr>
          <p:spPr>
            <a:xfrm>
              <a:off x="175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57" name="TextBox 68"/>
            <p:cNvSpPr txBox="1">
              <a:spLocks noChangeArrowheads="1"/>
            </p:cNvSpPr>
            <p:nvPr/>
          </p:nvSpPr>
          <p:spPr bwMode="auto">
            <a:xfrm>
              <a:off x="1752600" y="3200400"/>
              <a:ext cx="15240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Dog/Good</a:t>
              </a:r>
            </a:p>
          </p:txBody>
        </p:sp>
        <p:sp>
          <p:nvSpPr>
            <p:cNvPr id="22558" name="TextBox 69"/>
            <p:cNvSpPr txBox="1">
              <a:spLocks noChangeArrowheads="1"/>
            </p:cNvSpPr>
            <p:nvPr/>
          </p:nvSpPr>
          <p:spPr bwMode="auto">
            <a:xfrm>
              <a:off x="5562600" y="3200400"/>
              <a:ext cx="13716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Cat/Bad</a:t>
              </a:r>
            </a:p>
          </p:txBody>
        </p:sp>
      </p:grpSp>
      <p:sp>
        <p:nvSpPr>
          <p:cNvPr id="71" name="TextBox 70"/>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Canine</a:t>
            </a:r>
          </a:p>
        </p:txBody>
      </p:sp>
      <p:sp>
        <p:nvSpPr>
          <p:cNvPr id="73" name="TextBox 72"/>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Love</a:t>
            </a:r>
          </a:p>
        </p:txBody>
      </p:sp>
      <p:sp>
        <p:nvSpPr>
          <p:cNvPr id="74" name="TextBox 73"/>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Feline</a:t>
            </a:r>
          </a:p>
        </p:txBody>
      </p:sp>
      <p:sp>
        <p:nvSpPr>
          <p:cNvPr id="75" name="TextBox 74"/>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Awful</a:t>
            </a:r>
          </a:p>
        </p:txBody>
      </p:sp>
      <p:grpSp>
        <p:nvGrpSpPr>
          <p:cNvPr id="45" name="Group 44"/>
          <p:cNvGrpSpPr>
            <a:grpSpLocks/>
          </p:cNvGrpSpPr>
          <p:nvPr/>
        </p:nvGrpSpPr>
        <p:grpSpPr bwMode="auto">
          <a:xfrm>
            <a:off x="1981200" y="3581400"/>
            <a:ext cx="5181600" cy="609600"/>
            <a:chOff x="1752600" y="3048000"/>
            <a:chExt cx="5181600" cy="609600"/>
          </a:xfrm>
        </p:grpSpPr>
        <p:sp>
          <p:nvSpPr>
            <p:cNvPr id="46" name="Rectangle 45"/>
            <p:cNvSpPr/>
            <p:nvPr/>
          </p:nvSpPr>
          <p:spPr>
            <a:xfrm>
              <a:off x="556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p:cNvSpPr/>
            <p:nvPr/>
          </p:nvSpPr>
          <p:spPr>
            <a:xfrm>
              <a:off x="1752600" y="3048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53" name="TextBox 47"/>
            <p:cNvSpPr txBox="1">
              <a:spLocks noChangeArrowheads="1"/>
            </p:cNvSpPr>
            <p:nvPr/>
          </p:nvSpPr>
          <p:spPr bwMode="auto">
            <a:xfrm>
              <a:off x="1752600" y="3200400"/>
              <a:ext cx="15240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Dog</a:t>
              </a:r>
            </a:p>
          </p:txBody>
        </p:sp>
        <p:sp>
          <p:nvSpPr>
            <p:cNvPr id="22554" name="TextBox 48"/>
            <p:cNvSpPr txBox="1">
              <a:spLocks noChangeArrowheads="1"/>
            </p:cNvSpPr>
            <p:nvPr/>
          </p:nvSpPr>
          <p:spPr bwMode="auto">
            <a:xfrm>
              <a:off x="5562600" y="3200400"/>
              <a:ext cx="1371600" cy="366713"/>
            </a:xfrm>
            <a:prstGeom prst="rect">
              <a:avLst/>
            </a:prstGeom>
            <a:noFill/>
            <a:ln w="9525">
              <a:noFill/>
              <a:miter lim="800000"/>
              <a:headEnd/>
              <a:tailEnd/>
            </a:ln>
          </p:spPr>
          <p:txBody>
            <a:bodyPr>
              <a:spAutoFit/>
            </a:bodyPr>
            <a:lstStyle/>
            <a:p>
              <a:r>
                <a:rPr lang="en-US">
                  <a:solidFill>
                    <a:schemeClr val="bg1"/>
                  </a:solidFill>
                  <a:latin typeface="Georgia" pitchFamily="18" charset="0"/>
                </a:rPr>
                <a:t>        Cat</a:t>
              </a:r>
            </a:p>
          </p:txBody>
        </p:sp>
      </p:grpSp>
      <p:sp>
        <p:nvSpPr>
          <p:cNvPr id="50" name="TextBox 49"/>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Bark</a:t>
            </a:r>
          </a:p>
        </p:txBody>
      </p:sp>
      <p:sp>
        <p:nvSpPr>
          <p:cNvPr id="72" name="TextBox 71"/>
          <p:cNvSpPr txBox="1">
            <a:spLocks noChangeArrowheads="1"/>
          </p:cNvSpPr>
          <p:nvPr/>
        </p:nvSpPr>
        <p:spPr bwMode="auto">
          <a:xfrm>
            <a:off x="3962400" y="3810000"/>
            <a:ext cx="1295400" cy="366713"/>
          </a:xfrm>
          <a:prstGeom prst="rect">
            <a:avLst/>
          </a:prstGeom>
          <a:noFill/>
          <a:ln w="9525">
            <a:noFill/>
            <a:miter lim="800000"/>
            <a:headEnd/>
            <a:tailEnd/>
          </a:ln>
        </p:spPr>
        <p:txBody>
          <a:bodyPr>
            <a:spAutoFit/>
          </a:bodyPr>
          <a:lstStyle/>
          <a:p>
            <a:pPr algn="ctr"/>
            <a:r>
              <a:rPr lang="en-US">
                <a:latin typeface="Georgia" pitchFamily="18" charset="0"/>
              </a:rPr>
              <a:t>Meow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5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3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62"/>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6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6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65"/>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5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2"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3" nodeType="clickEffect">
                                  <p:stCondLst>
                                    <p:cond delay="0"/>
                                  </p:stCondLst>
                                  <p:childTnLst>
                                    <p:set>
                                      <p:cBhvr>
                                        <p:cTn id="102" dur="1" fill="hold">
                                          <p:stCondLst>
                                            <p:cond delay="0"/>
                                          </p:stCondLst>
                                        </p:cTn>
                                        <p:tgtEl>
                                          <p:spTgt spid="5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2" nodeType="clickEffect">
                                  <p:stCondLst>
                                    <p:cond delay="0"/>
                                  </p:stCondLst>
                                  <p:childTnLst>
                                    <p:set>
                                      <p:cBhvr>
                                        <p:cTn id="106" dur="1" fill="hold">
                                          <p:stCondLst>
                                            <p:cond delay="0"/>
                                          </p:stCondLst>
                                        </p:cTn>
                                        <p:tgtEl>
                                          <p:spTgt spid="7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3" nodeType="clickEffect">
                                  <p:stCondLst>
                                    <p:cond delay="0"/>
                                  </p:stCondLst>
                                  <p:childTnLst>
                                    <p:set>
                                      <p:cBhvr>
                                        <p:cTn id="110" dur="1" fill="hold">
                                          <p:stCondLst>
                                            <p:cond delay="0"/>
                                          </p:stCondLst>
                                        </p:cTn>
                                        <p:tgtEl>
                                          <p:spTgt spid="72"/>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nodeType="clickEffect">
                                  <p:stCondLst>
                                    <p:cond delay="0"/>
                                  </p:stCondLst>
                                  <p:childTnLst>
                                    <p:set>
                                      <p:cBhvr>
                                        <p:cTn id="114" dur="1" fill="hold">
                                          <p:stCondLst>
                                            <p:cond delay="0"/>
                                          </p:stCondLst>
                                        </p:cTn>
                                        <p:tgtEl>
                                          <p:spTgt spid="4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71"/>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71"/>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7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73"/>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74"/>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1" nodeType="clickEffect">
                                  <p:stCondLst>
                                    <p:cond delay="0"/>
                                  </p:stCondLst>
                                  <p:childTnLst>
                                    <p:set>
                                      <p:cBhvr>
                                        <p:cTn id="142" dur="1" fill="hold">
                                          <p:stCondLst>
                                            <p:cond delay="0"/>
                                          </p:stCondLst>
                                        </p:cTn>
                                        <p:tgtEl>
                                          <p:spTgt spid="74"/>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75"/>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xit" presetSubtype="0" fill="hold" grpId="1" nodeType="clickEffect">
                                  <p:stCondLst>
                                    <p:cond delay="0"/>
                                  </p:stCondLst>
                                  <p:childTnLst>
                                    <p:set>
                                      <p:cBhvr>
                                        <p:cTn id="150" dur="1" fill="hold">
                                          <p:stCondLst>
                                            <p:cond delay="0"/>
                                          </p:stCondLst>
                                        </p:cTn>
                                        <p:tgtEl>
                                          <p:spTgt spid="75"/>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nodeType="clickEffect">
                                  <p:stCondLst>
                                    <p:cond delay="0"/>
                                  </p:stCondLst>
                                  <p:childTnLst>
                                    <p:set>
                                      <p:cBhvr>
                                        <p:cTn id="154" dur="1" fill="hold">
                                          <p:stCondLst>
                                            <p:cond delay="0"/>
                                          </p:stCondLst>
                                        </p:cTn>
                                        <p:tgtEl>
                                          <p:spTgt spid="66"/>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3" grpId="1"/>
      <p:bldP spid="19" grpId="0"/>
      <p:bldP spid="19" grpId="1"/>
      <p:bldP spid="51" grpId="0"/>
      <p:bldP spid="51" grpId="1"/>
      <p:bldP spid="54" grpId="0"/>
      <p:bldP spid="54" grpId="1"/>
      <p:bldP spid="62" grpId="0"/>
      <p:bldP spid="62" grpId="1"/>
      <p:bldP spid="63" grpId="0"/>
      <p:bldP spid="63" grpId="1"/>
      <p:bldP spid="64" grpId="0"/>
      <p:bldP spid="64" grpId="1"/>
      <p:bldP spid="65" grpId="0"/>
      <p:bldP spid="65" grpId="1"/>
      <p:bldP spid="71" grpId="0"/>
      <p:bldP spid="71" grpId="1"/>
      <p:bldP spid="73" grpId="0"/>
      <p:bldP spid="73" grpId="1"/>
      <p:bldP spid="74" grpId="0"/>
      <p:bldP spid="74" grpId="1"/>
      <p:bldP spid="75" grpId="0"/>
      <p:bldP spid="75" grpId="1"/>
      <p:bldP spid="50" grpId="2"/>
      <p:bldP spid="50" grpId="3"/>
      <p:bldP spid="72" grpId="2"/>
      <p:bldP spid="72" grpId="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solidFill>
                  <a:srgbClr val="88A44D"/>
                </a:solidFill>
              </a:rPr>
              <a:t>Greenwald and Farnham (2000)</a:t>
            </a:r>
          </a:p>
        </p:txBody>
      </p:sp>
      <p:sp>
        <p:nvSpPr>
          <p:cNvPr id="24578" name="Content Placeholder 2"/>
          <p:cNvSpPr>
            <a:spLocks noGrp="1"/>
          </p:cNvSpPr>
          <p:nvPr>
            <p:ph sz="quarter" idx="1"/>
          </p:nvPr>
        </p:nvSpPr>
        <p:spPr>
          <a:xfrm>
            <a:off x="304800" y="1371600"/>
            <a:ext cx="8504238" cy="4572000"/>
          </a:xfrm>
        </p:spPr>
        <p:txBody>
          <a:bodyPr/>
          <a:lstStyle/>
          <a:p>
            <a:pPr eaLnBrk="1" hangingPunct="1"/>
            <a:r>
              <a:rPr lang="en-US" sz="2500" smtClean="0"/>
              <a:t>Developed an IAT to measure gender schema</a:t>
            </a:r>
          </a:p>
          <a:p>
            <a:pPr lvl="1" eaLnBrk="1" hangingPunct="1"/>
            <a:r>
              <a:rPr lang="en-US" sz="2000" smtClean="0"/>
              <a:t>Feminine vs. Masculine</a:t>
            </a:r>
          </a:p>
          <a:p>
            <a:pPr lvl="1" eaLnBrk="1" hangingPunct="1"/>
            <a:r>
              <a:rPr lang="en-US" sz="2000" smtClean="0"/>
              <a:t>Self vs. Not-self</a:t>
            </a:r>
          </a:p>
          <a:p>
            <a:pPr eaLnBrk="1" hangingPunct="1"/>
            <a:endParaRPr lang="en-US" sz="800" smtClean="0"/>
          </a:p>
          <a:p>
            <a:pPr eaLnBrk="1" hangingPunct="1"/>
            <a:r>
              <a:rPr lang="en-US" sz="2500" smtClean="0"/>
              <a:t>Represents a single bipolar model</a:t>
            </a:r>
          </a:p>
          <a:p>
            <a:pPr eaLnBrk="1" hangingPunct="1">
              <a:buFont typeface="Wingdings 2" pitchFamily="18" charset="2"/>
              <a:buNone/>
            </a:pPr>
            <a:endParaRPr lang="en-US" sz="2500" smtClean="0"/>
          </a:p>
          <a:p>
            <a:pPr eaLnBrk="1" hangingPunct="1"/>
            <a:endParaRPr lang="en-US" sz="1600" smtClean="0"/>
          </a:p>
          <a:p>
            <a:pPr eaLnBrk="1" hangingPunct="1"/>
            <a:r>
              <a:rPr lang="en-US" sz="2500" smtClean="0"/>
              <a:t>Gender schema theory and the BSRI suggest using two unipolar measures, which would allow participants to be high in both masculinity and femininity.</a:t>
            </a:r>
          </a:p>
          <a:p>
            <a:pPr eaLnBrk="1" hangingPunct="1"/>
            <a:endParaRPr lang="en-US" sz="2500" smtClean="0"/>
          </a:p>
          <a:p>
            <a:pPr eaLnBrk="1" hangingPunct="1"/>
            <a:endParaRPr lang="en-US" sz="3000" smtClean="0"/>
          </a:p>
        </p:txBody>
      </p:sp>
      <p:grpSp>
        <p:nvGrpSpPr>
          <p:cNvPr id="24579" name="Group 13"/>
          <p:cNvGrpSpPr>
            <a:grpSpLocks/>
          </p:cNvGrpSpPr>
          <p:nvPr/>
        </p:nvGrpSpPr>
        <p:grpSpPr bwMode="auto">
          <a:xfrm>
            <a:off x="1219200" y="3352800"/>
            <a:ext cx="7620000" cy="396875"/>
            <a:chOff x="990600" y="3657600"/>
            <a:chExt cx="7620000" cy="396935"/>
          </a:xfrm>
        </p:grpSpPr>
        <p:sp>
          <p:nvSpPr>
            <p:cNvPr id="4" name="Rectangle 3"/>
            <p:cNvSpPr/>
            <p:nvPr/>
          </p:nvSpPr>
          <p:spPr>
            <a:xfrm>
              <a:off x="2362200" y="3733812"/>
              <a:ext cx="3733800" cy="304846"/>
            </a:xfrm>
            <a:prstGeom prst="rect">
              <a:avLst/>
            </a:prstGeom>
            <a:gradFill>
              <a:gsLst>
                <a:gs pos="0">
                  <a:srgbClr val="000082"/>
                </a:gs>
                <a:gs pos="30000">
                  <a:srgbClr val="66008F"/>
                </a:gs>
                <a:gs pos="64999">
                  <a:srgbClr val="BA0066"/>
                </a:gs>
                <a:gs pos="89999">
                  <a:srgbClr val="FF0000"/>
                </a:gs>
                <a:gs pos="100000">
                  <a:srgbClr val="FF8200"/>
                </a:gs>
              </a:gsLst>
              <a:lin ang="108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9" name="TextBox 4"/>
            <p:cNvSpPr txBox="1">
              <a:spLocks noChangeArrowheads="1"/>
            </p:cNvSpPr>
            <p:nvPr/>
          </p:nvSpPr>
          <p:spPr bwMode="auto">
            <a:xfrm>
              <a:off x="6096000" y="3657600"/>
              <a:ext cx="2514600" cy="396935"/>
            </a:xfrm>
            <a:prstGeom prst="rect">
              <a:avLst/>
            </a:prstGeom>
            <a:noFill/>
            <a:ln w="9525">
              <a:noFill/>
              <a:miter lim="800000"/>
              <a:headEnd/>
              <a:tailEnd/>
            </a:ln>
          </p:spPr>
          <p:txBody>
            <a:bodyPr>
              <a:spAutoFit/>
            </a:bodyPr>
            <a:lstStyle/>
            <a:p>
              <a:r>
                <a:rPr lang="en-US" sz="2000">
                  <a:latin typeface="Georgia" pitchFamily="18" charset="0"/>
                </a:rPr>
                <a:t>  Masculine</a:t>
              </a:r>
            </a:p>
          </p:txBody>
        </p:sp>
        <p:sp>
          <p:nvSpPr>
            <p:cNvPr id="24590" name="TextBox 5"/>
            <p:cNvSpPr txBox="1">
              <a:spLocks noChangeArrowheads="1"/>
            </p:cNvSpPr>
            <p:nvPr/>
          </p:nvSpPr>
          <p:spPr bwMode="auto">
            <a:xfrm>
              <a:off x="990600" y="3657600"/>
              <a:ext cx="2514600" cy="396935"/>
            </a:xfrm>
            <a:prstGeom prst="rect">
              <a:avLst/>
            </a:prstGeom>
            <a:noFill/>
            <a:ln w="9525">
              <a:noFill/>
              <a:miter lim="800000"/>
              <a:headEnd/>
              <a:tailEnd/>
            </a:ln>
          </p:spPr>
          <p:txBody>
            <a:bodyPr>
              <a:spAutoFit/>
            </a:bodyPr>
            <a:lstStyle/>
            <a:p>
              <a:r>
                <a:rPr lang="en-US" sz="2000">
                  <a:latin typeface="Georgia" pitchFamily="18" charset="0"/>
                </a:rPr>
                <a:t>Feminine</a:t>
              </a:r>
            </a:p>
          </p:txBody>
        </p:sp>
      </p:grpSp>
      <p:grpSp>
        <p:nvGrpSpPr>
          <p:cNvPr id="24580" name="Group 12"/>
          <p:cNvGrpSpPr>
            <a:grpSpLocks/>
          </p:cNvGrpSpPr>
          <p:nvPr/>
        </p:nvGrpSpPr>
        <p:grpSpPr bwMode="auto">
          <a:xfrm>
            <a:off x="762000" y="5257800"/>
            <a:ext cx="8077200" cy="777875"/>
            <a:chOff x="533400" y="5410200"/>
            <a:chExt cx="8077200" cy="777935"/>
          </a:xfrm>
        </p:grpSpPr>
        <p:sp>
          <p:nvSpPr>
            <p:cNvPr id="7" name="Rectangle 6"/>
            <p:cNvSpPr/>
            <p:nvPr/>
          </p:nvSpPr>
          <p:spPr>
            <a:xfrm>
              <a:off x="2362200" y="5486406"/>
              <a:ext cx="3733800" cy="304824"/>
            </a:xfrm>
            <a:prstGeom prst="rect">
              <a:avLst/>
            </a:prstGeom>
            <a:gradFill flip="none" rotWithShape="1">
              <a:gsLst>
                <a:gs pos="0">
                  <a:schemeClr val="bg1"/>
                </a:gs>
                <a:gs pos="30000">
                  <a:schemeClr val="bg1"/>
                </a:gs>
                <a:gs pos="64999">
                  <a:srgbClr val="BA0066"/>
                </a:gs>
                <a:gs pos="89999">
                  <a:srgbClr val="FF0000"/>
                </a:gs>
                <a:gs pos="100000">
                  <a:srgbClr val="FF8200"/>
                </a:gs>
              </a:gsLst>
              <a:lin ang="0" scaled="1"/>
              <a:tileRect/>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2362200" y="5867435"/>
              <a:ext cx="3733800" cy="304824"/>
            </a:xfrm>
            <a:prstGeom prst="rect">
              <a:avLst/>
            </a:prstGeom>
            <a:gradFill>
              <a:gsLst>
                <a:gs pos="0">
                  <a:srgbClr val="000082"/>
                </a:gs>
                <a:gs pos="30000">
                  <a:srgbClr val="66008F"/>
                </a:gs>
                <a:gs pos="64999">
                  <a:schemeClr val="bg1"/>
                </a:gs>
                <a:gs pos="89999">
                  <a:schemeClr val="bg1"/>
                </a:gs>
                <a:gs pos="100000">
                  <a:schemeClr val="bg1"/>
                </a:gs>
              </a:gsLst>
              <a:lin ang="108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4" name="TextBox 8"/>
            <p:cNvSpPr txBox="1">
              <a:spLocks noChangeArrowheads="1"/>
            </p:cNvSpPr>
            <p:nvPr/>
          </p:nvSpPr>
          <p:spPr bwMode="auto">
            <a:xfrm>
              <a:off x="6096000" y="5410200"/>
              <a:ext cx="2514600" cy="396906"/>
            </a:xfrm>
            <a:prstGeom prst="rect">
              <a:avLst/>
            </a:prstGeom>
            <a:noFill/>
            <a:ln w="9525">
              <a:noFill/>
              <a:miter lim="800000"/>
              <a:headEnd/>
              <a:tailEnd/>
            </a:ln>
          </p:spPr>
          <p:txBody>
            <a:bodyPr>
              <a:spAutoFit/>
            </a:bodyPr>
            <a:lstStyle/>
            <a:p>
              <a:r>
                <a:rPr lang="en-US" sz="2000">
                  <a:latin typeface="Georgia" pitchFamily="18" charset="0"/>
                </a:rPr>
                <a:t>Feminine</a:t>
              </a:r>
            </a:p>
          </p:txBody>
        </p:sp>
        <p:sp>
          <p:nvSpPr>
            <p:cNvPr id="24585" name="TextBox 9"/>
            <p:cNvSpPr txBox="1">
              <a:spLocks noChangeArrowheads="1"/>
            </p:cNvSpPr>
            <p:nvPr/>
          </p:nvSpPr>
          <p:spPr bwMode="auto">
            <a:xfrm>
              <a:off x="6096000" y="5791229"/>
              <a:ext cx="2514600" cy="396906"/>
            </a:xfrm>
            <a:prstGeom prst="rect">
              <a:avLst/>
            </a:prstGeom>
            <a:noFill/>
            <a:ln w="9525">
              <a:noFill/>
              <a:miter lim="800000"/>
              <a:headEnd/>
              <a:tailEnd/>
            </a:ln>
          </p:spPr>
          <p:txBody>
            <a:bodyPr>
              <a:spAutoFit/>
            </a:bodyPr>
            <a:lstStyle/>
            <a:p>
              <a:r>
                <a:rPr lang="en-US" sz="2000">
                  <a:latin typeface="Georgia" pitchFamily="18" charset="0"/>
                </a:rPr>
                <a:t>Masculine</a:t>
              </a:r>
            </a:p>
          </p:txBody>
        </p:sp>
        <p:sp>
          <p:nvSpPr>
            <p:cNvPr id="24586" name="TextBox 10"/>
            <p:cNvSpPr txBox="1">
              <a:spLocks noChangeArrowheads="1"/>
            </p:cNvSpPr>
            <p:nvPr/>
          </p:nvSpPr>
          <p:spPr bwMode="auto">
            <a:xfrm>
              <a:off x="533400" y="5791229"/>
              <a:ext cx="2514600" cy="396906"/>
            </a:xfrm>
            <a:prstGeom prst="rect">
              <a:avLst/>
            </a:prstGeom>
            <a:noFill/>
            <a:ln w="9525">
              <a:noFill/>
              <a:miter lim="800000"/>
              <a:headEnd/>
              <a:tailEnd/>
            </a:ln>
          </p:spPr>
          <p:txBody>
            <a:bodyPr>
              <a:spAutoFit/>
            </a:bodyPr>
            <a:lstStyle/>
            <a:p>
              <a:r>
                <a:rPr lang="en-US" sz="2000">
                  <a:latin typeface="Georgia" pitchFamily="18" charset="0"/>
                </a:rPr>
                <a:t>Not masculine</a:t>
              </a:r>
            </a:p>
          </p:txBody>
        </p:sp>
        <p:sp>
          <p:nvSpPr>
            <p:cNvPr id="24587" name="TextBox 11"/>
            <p:cNvSpPr txBox="1">
              <a:spLocks noChangeArrowheads="1"/>
            </p:cNvSpPr>
            <p:nvPr/>
          </p:nvSpPr>
          <p:spPr bwMode="auto">
            <a:xfrm>
              <a:off x="609600" y="5410200"/>
              <a:ext cx="2514600" cy="396905"/>
            </a:xfrm>
            <a:prstGeom prst="rect">
              <a:avLst/>
            </a:prstGeom>
            <a:noFill/>
            <a:ln w="9525">
              <a:noFill/>
              <a:miter lim="800000"/>
              <a:headEnd/>
              <a:tailEnd/>
            </a:ln>
          </p:spPr>
          <p:txBody>
            <a:bodyPr>
              <a:spAutoFit/>
            </a:bodyPr>
            <a:lstStyle/>
            <a:p>
              <a:r>
                <a:rPr lang="en-US" sz="2000">
                  <a:latin typeface="Georgia" pitchFamily="18" charset="0"/>
                </a:rPr>
                <a:t> Not feminine</a:t>
              </a:r>
            </a:p>
          </p:txBody>
        </p:sp>
      </p:grpSp>
      <p:sp>
        <p:nvSpPr>
          <p:cNvPr id="24581" name="Text Box 15"/>
          <p:cNvSpPr txBox="1">
            <a:spLocks noChangeArrowheads="1"/>
          </p:cNvSpPr>
          <p:nvPr/>
        </p:nvSpPr>
        <p:spPr bwMode="auto">
          <a:xfrm>
            <a:off x="365125" y="3541713"/>
            <a:ext cx="184150" cy="366712"/>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solidFill>
                  <a:srgbClr val="88A44D"/>
                </a:solidFill>
              </a:rPr>
              <a:t>Current Study</a:t>
            </a:r>
          </a:p>
        </p:txBody>
      </p:sp>
      <p:sp>
        <p:nvSpPr>
          <p:cNvPr id="26626" name="Content Placeholder 2"/>
          <p:cNvSpPr>
            <a:spLocks noGrp="1"/>
          </p:cNvSpPr>
          <p:nvPr>
            <p:ph sz="quarter" idx="1"/>
          </p:nvPr>
        </p:nvSpPr>
        <p:spPr>
          <a:xfrm>
            <a:off x="304800" y="1676400"/>
            <a:ext cx="8504238" cy="4800600"/>
          </a:xfrm>
        </p:spPr>
        <p:txBody>
          <a:bodyPr/>
          <a:lstStyle/>
          <a:p>
            <a:pPr eaLnBrk="1" hangingPunct="1"/>
            <a:r>
              <a:rPr lang="en-US" smtClean="0"/>
              <a:t>Communion and agency (Wiggins, 1991)</a:t>
            </a:r>
          </a:p>
          <a:p>
            <a:pPr lvl="1" eaLnBrk="1" hangingPunct="1"/>
            <a:r>
              <a:rPr lang="en-US" smtClean="0"/>
              <a:t>Communion: love, social interest, tenderness, trust, popularity</a:t>
            </a:r>
          </a:p>
          <a:p>
            <a:pPr lvl="1" eaLnBrk="1" hangingPunct="1"/>
            <a:r>
              <a:rPr lang="en-US" smtClean="0"/>
              <a:t>Agency: power, superiority, autonomy, status, dominance</a:t>
            </a:r>
          </a:p>
          <a:p>
            <a:pPr lvl="1" eaLnBrk="1" hangingPunct="1"/>
            <a:endParaRPr lang="en-US" sz="800" smtClean="0"/>
          </a:p>
          <a:p>
            <a:pPr eaLnBrk="1" hangingPunct="1"/>
            <a:r>
              <a:rPr lang="en-US" smtClean="0"/>
              <a:t>Allows for two-dimensional model</a:t>
            </a:r>
          </a:p>
          <a:p>
            <a:pPr eaLnBrk="1" hangingPunct="1"/>
            <a:endParaRPr lang="en-US" smtClean="0"/>
          </a:p>
          <a:p>
            <a:pPr eaLnBrk="1" hangingPunct="1"/>
            <a:endParaRPr lang="en-US" smtClean="0"/>
          </a:p>
          <a:p>
            <a:pPr eaLnBrk="1" hangingPunct="1"/>
            <a:r>
              <a:rPr lang="en-US" smtClean="0"/>
              <a:t>Two IATs</a:t>
            </a:r>
          </a:p>
          <a:p>
            <a:pPr lvl="1" eaLnBrk="1" hangingPunct="1"/>
            <a:r>
              <a:rPr lang="en-US" smtClean="0"/>
              <a:t>Self and Communion</a:t>
            </a:r>
          </a:p>
          <a:p>
            <a:pPr lvl="1" eaLnBrk="1" hangingPunct="1"/>
            <a:r>
              <a:rPr lang="en-US" smtClean="0"/>
              <a:t>Self and Agency</a:t>
            </a:r>
          </a:p>
          <a:p>
            <a:pPr eaLnBrk="1" hangingPunct="1"/>
            <a:endParaRPr lang="en-US" smtClean="0"/>
          </a:p>
        </p:txBody>
      </p:sp>
      <p:grpSp>
        <p:nvGrpSpPr>
          <p:cNvPr id="26627" name="Group 3"/>
          <p:cNvGrpSpPr>
            <a:grpSpLocks/>
          </p:cNvGrpSpPr>
          <p:nvPr/>
        </p:nvGrpSpPr>
        <p:grpSpPr bwMode="auto">
          <a:xfrm>
            <a:off x="533400" y="3717925"/>
            <a:ext cx="8305800" cy="777875"/>
            <a:chOff x="304800" y="5410200"/>
            <a:chExt cx="8305800" cy="777935"/>
          </a:xfrm>
        </p:grpSpPr>
        <p:sp>
          <p:nvSpPr>
            <p:cNvPr id="5" name="Rectangle 4"/>
            <p:cNvSpPr/>
            <p:nvPr/>
          </p:nvSpPr>
          <p:spPr>
            <a:xfrm>
              <a:off x="2362200" y="5486406"/>
              <a:ext cx="3733800" cy="304824"/>
            </a:xfrm>
            <a:prstGeom prst="rect">
              <a:avLst/>
            </a:prstGeom>
            <a:gradFill flip="none" rotWithShape="1">
              <a:gsLst>
                <a:gs pos="0">
                  <a:schemeClr val="bg1"/>
                </a:gs>
                <a:gs pos="30000">
                  <a:schemeClr val="bg1"/>
                </a:gs>
                <a:gs pos="64999">
                  <a:srgbClr val="BA0066"/>
                </a:gs>
                <a:gs pos="89999">
                  <a:srgbClr val="FF0000"/>
                </a:gs>
                <a:gs pos="100000">
                  <a:srgbClr val="FF8200"/>
                </a:gs>
              </a:gsLst>
              <a:lin ang="0" scaled="1"/>
              <a:tileRect/>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62200" y="5867435"/>
              <a:ext cx="3733800" cy="304824"/>
            </a:xfrm>
            <a:prstGeom prst="rect">
              <a:avLst/>
            </a:prstGeom>
            <a:gradFill>
              <a:gsLst>
                <a:gs pos="0">
                  <a:srgbClr val="000082"/>
                </a:gs>
                <a:gs pos="30000">
                  <a:srgbClr val="66008F"/>
                </a:gs>
                <a:gs pos="64999">
                  <a:schemeClr val="bg1"/>
                </a:gs>
                <a:gs pos="89999">
                  <a:schemeClr val="bg1"/>
                </a:gs>
                <a:gs pos="100000">
                  <a:schemeClr val="bg1"/>
                </a:gs>
              </a:gsLst>
              <a:lin ang="108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30" name="TextBox 6"/>
            <p:cNvSpPr txBox="1">
              <a:spLocks noChangeArrowheads="1"/>
            </p:cNvSpPr>
            <p:nvPr/>
          </p:nvSpPr>
          <p:spPr bwMode="auto">
            <a:xfrm>
              <a:off x="6096000" y="5410200"/>
              <a:ext cx="2514600" cy="396906"/>
            </a:xfrm>
            <a:prstGeom prst="rect">
              <a:avLst/>
            </a:prstGeom>
            <a:noFill/>
            <a:ln w="9525">
              <a:noFill/>
              <a:miter lim="800000"/>
              <a:headEnd/>
              <a:tailEnd/>
            </a:ln>
          </p:spPr>
          <p:txBody>
            <a:bodyPr>
              <a:spAutoFit/>
            </a:bodyPr>
            <a:lstStyle/>
            <a:p>
              <a:r>
                <a:rPr lang="en-US" sz="2000">
                  <a:latin typeface="Georgia" pitchFamily="18" charset="0"/>
                </a:rPr>
                <a:t>High community</a:t>
              </a:r>
            </a:p>
          </p:txBody>
        </p:sp>
        <p:sp>
          <p:nvSpPr>
            <p:cNvPr id="26631" name="TextBox 7"/>
            <p:cNvSpPr txBox="1">
              <a:spLocks noChangeArrowheads="1"/>
            </p:cNvSpPr>
            <p:nvPr/>
          </p:nvSpPr>
          <p:spPr bwMode="auto">
            <a:xfrm>
              <a:off x="6096000" y="5791229"/>
              <a:ext cx="2514600" cy="396906"/>
            </a:xfrm>
            <a:prstGeom prst="rect">
              <a:avLst/>
            </a:prstGeom>
            <a:noFill/>
            <a:ln w="9525">
              <a:noFill/>
              <a:miter lim="800000"/>
              <a:headEnd/>
              <a:tailEnd/>
            </a:ln>
          </p:spPr>
          <p:txBody>
            <a:bodyPr>
              <a:spAutoFit/>
            </a:bodyPr>
            <a:lstStyle/>
            <a:p>
              <a:r>
                <a:rPr lang="en-US" sz="2000">
                  <a:latin typeface="Georgia" pitchFamily="18" charset="0"/>
                </a:rPr>
                <a:t>High agency</a:t>
              </a:r>
            </a:p>
          </p:txBody>
        </p:sp>
        <p:sp>
          <p:nvSpPr>
            <p:cNvPr id="26632" name="TextBox 8"/>
            <p:cNvSpPr txBox="1">
              <a:spLocks noChangeArrowheads="1"/>
            </p:cNvSpPr>
            <p:nvPr/>
          </p:nvSpPr>
          <p:spPr bwMode="auto">
            <a:xfrm>
              <a:off x="838200" y="5791229"/>
              <a:ext cx="2514600" cy="396906"/>
            </a:xfrm>
            <a:prstGeom prst="rect">
              <a:avLst/>
            </a:prstGeom>
            <a:noFill/>
            <a:ln w="9525">
              <a:noFill/>
              <a:miter lim="800000"/>
              <a:headEnd/>
              <a:tailEnd/>
            </a:ln>
          </p:spPr>
          <p:txBody>
            <a:bodyPr>
              <a:spAutoFit/>
            </a:bodyPr>
            <a:lstStyle/>
            <a:p>
              <a:r>
                <a:rPr lang="en-US" sz="2000">
                  <a:latin typeface="Georgia" pitchFamily="18" charset="0"/>
                </a:rPr>
                <a:t>Low agency</a:t>
              </a:r>
            </a:p>
          </p:txBody>
        </p:sp>
        <p:sp>
          <p:nvSpPr>
            <p:cNvPr id="26633" name="TextBox 9"/>
            <p:cNvSpPr txBox="1">
              <a:spLocks noChangeArrowheads="1"/>
            </p:cNvSpPr>
            <p:nvPr/>
          </p:nvSpPr>
          <p:spPr bwMode="auto">
            <a:xfrm>
              <a:off x="304800" y="5410200"/>
              <a:ext cx="2514600" cy="396905"/>
            </a:xfrm>
            <a:prstGeom prst="rect">
              <a:avLst/>
            </a:prstGeom>
            <a:noFill/>
            <a:ln w="9525">
              <a:noFill/>
              <a:miter lim="800000"/>
              <a:headEnd/>
              <a:tailEnd/>
            </a:ln>
          </p:spPr>
          <p:txBody>
            <a:bodyPr>
              <a:spAutoFit/>
            </a:bodyPr>
            <a:lstStyle/>
            <a:p>
              <a:r>
                <a:rPr lang="en-US" sz="2000">
                  <a:latin typeface="Georgia" pitchFamily="18" charset="0"/>
                </a:rPr>
                <a:t>Low community</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solidFill>
                  <a:srgbClr val="88A44D"/>
                </a:solidFill>
              </a:rPr>
              <a:t>Hypothesis</a:t>
            </a:r>
          </a:p>
        </p:txBody>
      </p:sp>
      <p:sp>
        <p:nvSpPr>
          <p:cNvPr id="28674" name="Content Placeholder 2"/>
          <p:cNvSpPr>
            <a:spLocks noGrp="1"/>
          </p:cNvSpPr>
          <p:nvPr>
            <p:ph sz="quarter" idx="1"/>
          </p:nvPr>
        </p:nvSpPr>
        <p:spPr>
          <a:xfrm>
            <a:off x="304800" y="2438400"/>
            <a:ext cx="8504238" cy="2740025"/>
          </a:xfrm>
        </p:spPr>
        <p:txBody>
          <a:bodyPr/>
          <a:lstStyle/>
          <a:p>
            <a:pPr eaLnBrk="1" hangingPunct="1"/>
            <a:r>
              <a:rPr lang="en-US" smtClean="0"/>
              <a:t>A two-dimensional model for measuring gender schemata will predict previously tested gender differences better than Greenwald and Farnham’s (2000) one-dimensional model.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solidFill>
                  <a:srgbClr val="88A44D"/>
                </a:solidFill>
              </a:rPr>
              <a:t>Method</a:t>
            </a:r>
          </a:p>
        </p:txBody>
      </p:sp>
      <p:sp>
        <p:nvSpPr>
          <p:cNvPr id="30722" name="Content Placeholder 2"/>
          <p:cNvSpPr>
            <a:spLocks noGrp="1"/>
          </p:cNvSpPr>
          <p:nvPr>
            <p:ph sz="quarter" idx="1"/>
          </p:nvPr>
        </p:nvSpPr>
        <p:spPr>
          <a:xfrm>
            <a:off x="304800" y="1676400"/>
            <a:ext cx="8504238" cy="4572000"/>
          </a:xfrm>
        </p:spPr>
        <p:txBody>
          <a:bodyPr/>
          <a:lstStyle/>
          <a:p>
            <a:pPr eaLnBrk="1" hangingPunct="1"/>
            <a:r>
              <a:rPr lang="en-US" smtClean="0"/>
              <a:t>Participants</a:t>
            </a:r>
          </a:p>
          <a:p>
            <a:pPr lvl="1" eaLnBrk="1" hangingPunct="1"/>
            <a:endParaRPr lang="en-US" smtClean="0"/>
          </a:p>
          <a:p>
            <a:pPr lvl="1" eaLnBrk="1" hangingPunct="1"/>
            <a:r>
              <a:rPr lang="en-US" smtClean="0"/>
              <a:t>51 undergraduate students at a small liberal arts college</a:t>
            </a:r>
          </a:p>
          <a:p>
            <a:pPr lvl="1" eaLnBrk="1" hangingPunct="1"/>
            <a:endParaRPr lang="en-US" smtClean="0"/>
          </a:p>
          <a:p>
            <a:pPr lvl="1" eaLnBrk="1" hangingPunct="1"/>
            <a:r>
              <a:rPr lang="en-US" smtClean="0"/>
              <a:t>39 Female, 12 Male</a:t>
            </a:r>
          </a:p>
          <a:p>
            <a:pPr lvl="1" eaLnBrk="1" hangingPunct="1"/>
            <a:endParaRPr lang="en-US" smtClean="0"/>
          </a:p>
          <a:p>
            <a:pPr lvl="1" eaLnBrk="1" hangingPunct="1"/>
            <a:r>
              <a:rPr lang="en-US" smtClean="0"/>
              <a:t>Between ages 18 and 23</a:t>
            </a:r>
          </a:p>
          <a:p>
            <a:pPr lvl="1" eaLnBrk="1" hangingPunct="1"/>
            <a:endParaRPr lang="en-US" smtClean="0"/>
          </a:p>
          <a:p>
            <a:pPr lvl="1" eaLnBrk="1" hangingPunct="1"/>
            <a:r>
              <a:rPr lang="en-US" smtClean="0"/>
              <a:t>Mostly Caucasian</a:t>
            </a:r>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698</TotalTime>
  <Words>2414</Words>
  <Application>Microsoft Office PowerPoint</Application>
  <PresentationFormat>On-screen Show (4:3)</PresentationFormat>
  <Paragraphs>237</Paragraphs>
  <Slides>21</Slides>
  <Notes>21</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21</vt:i4>
      </vt:variant>
    </vt:vector>
  </HeadingPairs>
  <TitlesOfParts>
    <vt:vector size="38" baseType="lpstr">
      <vt:lpstr>Arial</vt:lpstr>
      <vt:lpstr>Georgia</vt:lpstr>
      <vt:lpstr>Wingdings 2</vt:lpstr>
      <vt:lpstr>Wingdings</vt:lpstr>
      <vt:lpstr>Calibri</vt:lpstr>
      <vt:lpstr>Civic</vt:lpstr>
      <vt:lpstr>Civic</vt:lpstr>
      <vt:lpstr>Civic</vt:lpstr>
      <vt:lpstr>Civic</vt:lpstr>
      <vt:lpstr>Civic</vt:lpstr>
      <vt:lpstr>Civic</vt:lpstr>
      <vt:lpstr>Civic</vt:lpstr>
      <vt:lpstr>Civic</vt:lpstr>
      <vt:lpstr>Civic</vt:lpstr>
      <vt:lpstr>Civic</vt:lpstr>
      <vt:lpstr>Civic</vt:lpstr>
      <vt:lpstr>Civic</vt:lpstr>
      <vt:lpstr>The Relationship Between Implicit and Explicit Gender</vt:lpstr>
      <vt:lpstr>Introduction</vt:lpstr>
      <vt:lpstr>Introduction</vt:lpstr>
      <vt:lpstr>Explicit Measurement</vt:lpstr>
      <vt:lpstr>Implicit Measurement</vt:lpstr>
      <vt:lpstr>Greenwald and Farnham (2000)</vt:lpstr>
      <vt:lpstr>Current Study</vt:lpstr>
      <vt:lpstr>Hypothesis</vt:lpstr>
      <vt:lpstr>Method</vt:lpstr>
      <vt:lpstr>Method cont.</vt:lpstr>
      <vt:lpstr>Method cont.</vt:lpstr>
      <vt:lpstr>Results</vt:lpstr>
      <vt:lpstr>Results cont.</vt:lpstr>
      <vt:lpstr>Results cont.</vt:lpstr>
      <vt:lpstr>Results cont.</vt:lpstr>
      <vt:lpstr>Results cont.</vt:lpstr>
      <vt:lpstr>Results cont.</vt:lpstr>
      <vt:lpstr>Discussion</vt:lpstr>
      <vt:lpstr>Limitations</vt:lpstr>
      <vt:lpstr>Future Directions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schubertk</dc:creator>
  <cp:lastModifiedBy>Karin C. Schubert</cp:lastModifiedBy>
  <cp:revision>75</cp:revision>
  <dcterms:created xsi:type="dcterms:W3CDTF">2008-11-04T18:05:50Z</dcterms:created>
  <dcterms:modified xsi:type="dcterms:W3CDTF">2009-04-16T15:58:50Z</dcterms:modified>
</cp:coreProperties>
</file>