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19"/>
  </p:notesMasterIdLst>
  <p:handoutMasterIdLst>
    <p:handoutMasterId r:id="rId20"/>
  </p:handoutMasterIdLst>
  <p:sldIdLst>
    <p:sldId id="303" r:id="rId2"/>
    <p:sldId id="304" r:id="rId3"/>
    <p:sldId id="305" r:id="rId4"/>
    <p:sldId id="306" r:id="rId5"/>
    <p:sldId id="307" r:id="rId6"/>
    <p:sldId id="308" r:id="rId7"/>
    <p:sldId id="319" r:id="rId8"/>
    <p:sldId id="309" r:id="rId9"/>
    <p:sldId id="310" r:id="rId10"/>
    <p:sldId id="311" r:id="rId11"/>
    <p:sldId id="317" r:id="rId12"/>
    <p:sldId id="318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xmlns:mc="http://schemas.openxmlformats.org/markup-compatibility/2006" xmlns:a14="http://schemas.microsoft.com/office/drawing/2010/main" val="969696" mc:Ignorable="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xmlns:mc="http://schemas.openxmlformats.org/markup-compatibility/2006" xmlns:a14="http://schemas.microsoft.com/office/drawing/2010/main" val="66CCFF" mc:Ignorable=""/>
    <a:srgbClr xmlns:mc="http://schemas.openxmlformats.org/markup-compatibility/2006" xmlns:a14="http://schemas.microsoft.com/office/drawing/2010/main" val="848484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5" autoAdjust="0"/>
    <p:restoredTop sz="90929"/>
  </p:normalViewPr>
  <p:slideViewPr>
    <p:cSldViewPr>
      <p:cViewPr>
        <p:scale>
          <a:sx n="50" d="100"/>
          <a:sy n="50" d="100"/>
        </p:scale>
        <p:origin x="-73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288" y="-6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s\Research\Archive\Column%20Web%20Figures\Flash%20Column%20Data%20Version%20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ocuments\Classes\Senior%20Sequence\2007-2008\Braun%20&amp;%20Drew\braunanddrewda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692818803055025E-2"/>
          <c:y val="3.4369885433715219E-2"/>
          <c:w val="0.73506750845333524"/>
          <c:h val="0.89198036006546644"/>
        </c:manualLayout>
      </c:layout>
      <c:scatterChart>
        <c:scatterStyle val="lineMarker"/>
        <c:varyColors val="0"/>
        <c:ser>
          <c:idx val="0"/>
          <c:order val="0"/>
          <c:tx>
            <c:v>Web Vert</c:v>
          </c:tx>
          <c:spPr>
            <a:ln w="28575">
              <a:noFill/>
            </a:ln>
          </c:spPr>
          <c:xVal>
            <c:numLit>
              <c:formatCode>General</c:formatCode>
              <c:ptCount val="5"/>
              <c:pt idx="0">
                <c:v>-0.3010299956639812</c:v>
              </c:pt>
              <c:pt idx="1">
                <c:v>-0.12493873660829995</c:v>
              </c:pt>
              <c:pt idx="2">
                <c:v>0</c:v>
              </c:pt>
              <c:pt idx="3">
                <c:v>0.12385164096708581</c:v>
              </c:pt>
              <c:pt idx="4">
                <c:v>0.3010299956639812</c:v>
              </c:pt>
            </c:numLit>
          </c:xVal>
          <c:yVal>
            <c:numLit>
              <c:formatCode>General</c:formatCode>
              <c:ptCount val="5"/>
              <c:pt idx="0">
                <c:v>-110.4</c:v>
              </c:pt>
              <c:pt idx="1">
                <c:v>-151</c:v>
              </c:pt>
              <c:pt idx="2">
                <c:v>2.25</c:v>
              </c:pt>
              <c:pt idx="3">
                <c:v>77.499999999999986</c:v>
              </c:pt>
              <c:pt idx="4">
                <c:v>130.79999999999998</c:v>
              </c:pt>
            </c:numLit>
          </c:yVal>
          <c:smooth val="0"/>
        </c:ser>
        <c:ser>
          <c:idx val="1"/>
          <c:order val="1"/>
          <c:tx>
            <c:v>Lab Vert</c:v>
          </c:tx>
          <c:spPr>
            <a:ln w="28575">
              <a:noFill/>
            </a:ln>
          </c:spPr>
          <c:xVal>
            <c:numLit>
              <c:formatCode>0.00</c:formatCode>
              <c:ptCount val="7"/>
              <c:pt idx="0">
                <c:v>-0.3010299956639812</c:v>
              </c:pt>
              <c:pt idx="1">
                <c:v>-0.12493873660829995</c:v>
              </c:pt>
              <c:pt idx="2">
                <c:v>-5.7991946977686754E-2</c:v>
              </c:pt>
              <c:pt idx="3" formatCode="General">
                <c:v>0</c:v>
              </c:pt>
              <c:pt idx="4">
                <c:v>5.6904851336472557E-2</c:v>
              </c:pt>
              <c:pt idx="5">
                <c:v>0.12385164096708581</c:v>
              </c:pt>
              <c:pt idx="6">
                <c:v>0.3010299956639812</c:v>
              </c:pt>
            </c:numLit>
          </c:xVal>
          <c:yVal>
            <c:numLit>
              <c:formatCode>0.00</c:formatCode>
              <c:ptCount val="7"/>
              <c:pt idx="0">
                <c:v>-109.27402426146401</c:v>
              </c:pt>
              <c:pt idx="1">
                <c:v>-60.589953030899402</c:v>
              </c:pt>
              <c:pt idx="2">
                <c:v>-27.327134900483699</c:v>
              </c:pt>
              <c:pt idx="3">
                <c:v>-11.4855167525639</c:v>
              </c:pt>
              <c:pt idx="4">
                <c:v>9.9013170072962797</c:v>
              </c:pt>
              <c:pt idx="5">
                <c:v>35.247550817234803</c:v>
              </c:pt>
              <c:pt idx="6">
                <c:v>80.780099192980799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48320"/>
        <c:axId val="97450240"/>
      </c:scatterChart>
      <c:valAx>
        <c:axId val="974483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Log Column Proportion</a:t>
                </a:r>
              </a:p>
            </c:rich>
          </c:tx>
          <c:layout>
            <c:manualLayout>
              <c:xMode val="edge"/>
              <c:yMode val="edge"/>
              <c:x val="0.34961154273029965"/>
              <c:y val="0.944353518821603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50240"/>
        <c:crosses val="autoZero"/>
        <c:crossBetween val="midCat"/>
      </c:valAx>
      <c:valAx>
        <c:axId val="97450240"/>
        <c:scaling>
          <c:orientation val="minMax"/>
        </c:scaling>
        <c:delete val="0"/>
        <c:axPos val="l"/>
        <c:majorGridlines>
          <c:spPr>
            <a:ln w="3175">
              <a:solidFill>
                <a:srgbClr xmlns:mc="http://schemas.openxmlformats.org/markup-compatibility/2006" xmlns:a14="http://schemas.microsoft.com/office/drawing/2010/main" val="000000" mc:Ignorable="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xmlns:mc="http://schemas.openxmlformats.org/markup-compatibility/2006" xmlns:a14="http://schemas.microsoft.com/office/drawing/2010/main" val="000000" mc:Ignorable="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Frame Relative to Starting In Postion (arcmin)</a:t>
                </a:r>
              </a:p>
            </c:rich>
          </c:tx>
          <c:layout>
            <c:manualLayout>
              <c:xMode val="edge"/>
              <c:yMode val="edge"/>
              <c:x val="1.368849426563078E-2"/>
              <c:y val="9.5155568729031623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xmlns:mc="http://schemas.openxmlformats.org/markup-compatibility/2006" xmlns:a14="http://schemas.microsoft.com/office/drawing/2010/main" val="000000" mc:Ignorable="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xmlns:mc="http://schemas.openxmlformats.org/markup-compatibility/2006" xmlns:a14="http://schemas.microsoft.com/office/drawing/2010/main" val="000000" mc:Ignorable="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48320"/>
        <c:crosses val="autoZero"/>
        <c:crossBetween val="midCat"/>
      </c:valAx>
      <c:spPr>
        <a:noFill/>
        <a:ln w="12700">
          <a:solidFill>
            <a:srgbClr xmlns:mc="http://schemas.openxmlformats.org/markup-compatibility/2006" xmlns:a14="http://schemas.microsoft.com/office/drawing/2010/main" val="808080" mc:Ignorable="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59896411394751"/>
          <c:y val="0.41080196399345337"/>
          <c:w val="0.16796152423233443"/>
          <c:h val="0.29405346426623025"/>
        </c:manualLayout>
      </c:layout>
      <c:overlay val="0"/>
      <c:spPr>
        <a:solidFill>
          <a:srgbClr xmlns:mc="http://schemas.openxmlformats.org/markup-compatibility/2006" xmlns:a14="http://schemas.microsoft.com/office/drawing/2010/main" val="FFFFFF" mc:Ignorable=""/>
        </a:solidFill>
        <a:ln w="3175">
          <a:solidFill>
            <a:srgbClr xmlns:mc="http://schemas.openxmlformats.org/markup-compatibility/2006" xmlns:a14="http://schemas.microsoft.com/office/drawing/2010/main" val="000000" mc:Ignorable="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xmlns:mc="http://schemas.openxmlformats.org/markup-compatibility/2006" xmlns:a14="http://schemas.microsoft.com/office/drawing/2010/main" val="000000" mc:Ignorable="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xmlns:mc="http://schemas.openxmlformats.org/markup-compatibility/2006" xmlns:a14="http://schemas.microsoft.com/office/drawing/2010/main" val="000000" mc:Ignorable="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PA</c:v>
          </c:tx>
          <c:spPr>
            <a:ln w="28575">
              <a:noFill/>
            </a:ln>
          </c:spPr>
          <c:xVal>
            <c:numLit>
              <c:formatCode>#,##0.00</c:formatCode>
              <c:ptCount val="154"/>
              <c:pt idx="0">
                <c:v>111</c:v>
              </c:pt>
              <c:pt idx="1">
                <c:v>120</c:v>
              </c:pt>
              <c:pt idx="2">
                <c:v>88</c:v>
              </c:pt>
              <c:pt idx="3">
                <c:v>80</c:v>
              </c:pt>
              <c:pt idx="4">
                <c:v>126</c:v>
              </c:pt>
              <c:pt idx="5">
                <c:v>61</c:v>
              </c:pt>
              <c:pt idx="6">
                <c:v>103</c:v>
              </c:pt>
              <c:pt idx="7">
                <c:v>90</c:v>
              </c:pt>
              <c:pt idx="8">
                <c:v>74</c:v>
              </c:pt>
              <c:pt idx="9">
                <c:v>94</c:v>
              </c:pt>
              <c:pt idx="10">
                <c:v>72</c:v>
              </c:pt>
              <c:pt idx="11">
                <c:v>95</c:v>
              </c:pt>
              <c:pt idx="12">
                <c:v>85</c:v>
              </c:pt>
              <c:pt idx="13">
                <c:v>82</c:v>
              </c:pt>
              <c:pt idx="14">
                <c:v>95</c:v>
              </c:pt>
              <c:pt idx="15">
                <c:v>75</c:v>
              </c:pt>
              <c:pt idx="16">
                <c:v>118</c:v>
              </c:pt>
              <c:pt idx="17">
                <c:v>99</c:v>
              </c:pt>
              <c:pt idx="18">
                <c:v>107</c:v>
              </c:pt>
              <c:pt idx="19">
                <c:v>68</c:v>
              </c:pt>
              <c:pt idx="20">
                <c:v>81</c:v>
              </c:pt>
              <c:pt idx="21">
                <c:v>107</c:v>
              </c:pt>
              <c:pt idx="22">
                <c:v>73</c:v>
              </c:pt>
              <c:pt idx="23">
                <c:v>78</c:v>
              </c:pt>
              <c:pt idx="24">
                <c:v>97</c:v>
              </c:pt>
              <c:pt idx="25">
                <c:v>104</c:v>
              </c:pt>
              <c:pt idx="26">
                <c:v>118</c:v>
              </c:pt>
              <c:pt idx="27">
                <c:v>99</c:v>
              </c:pt>
              <c:pt idx="28">
                <c:v>99</c:v>
              </c:pt>
              <c:pt idx="29">
                <c:v>106</c:v>
              </c:pt>
              <c:pt idx="30">
                <c:v>107</c:v>
              </c:pt>
              <c:pt idx="31">
                <c:v>82</c:v>
              </c:pt>
              <c:pt idx="32">
                <c:v>92</c:v>
              </c:pt>
              <c:pt idx="33">
                <c:v>125</c:v>
              </c:pt>
              <c:pt idx="34">
                <c:v>80</c:v>
              </c:pt>
              <c:pt idx="35">
                <c:v>67</c:v>
              </c:pt>
              <c:pt idx="36">
                <c:v>77</c:v>
              </c:pt>
              <c:pt idx="37">
                <c:v>101</c:v>
              </c:pt>
              <c:pt idx="38">
                <c:v>102</c:v>
              </c:pt>
              <c:pt idx="39">
                <c:v>98</c:v>
              </c:pt>
              <c:pt idx="40">
                <c:v>107</c:v>
              </c:pt>
              <c:pt idx="41">
                <c:v>97</c:v>
              </c:pt>
              <c:pt idx="42">
                <c:v>81</c:v>
              </c:pt>
              <c:pt idx="43">
                <c:v>112</c:v>
              </c:pt>
              <c:pt idx="44">
                <c:v>72</c:v>
              </c:pt>
              <c:pt idx="45">
                <c:v>94</c:v>
              </c:pt>
              <c:pt idx="46">
                <c:v>107</c:v>
              </c:pt>
              <c:pt idx="47">
                <c:v>79</c:v>
              </c:pt>
              <c:pt idx="48">
                <c:v>113</c:v>
              </c:pt>
              <c:pt idx="49">
                <c:v>89</c:v>
              </c:pt>
              <c:pt idx="50">
                <c:v>69</c:v>
              </c:pt>
              <c:pt idx="51">
                <c:v>107</c:v>
              </c:pt>
              <c:pt idx="52">
                <c:v>112</c:v>
              </c:pt>
              <c:pt idx="53">
                <c:v>85</c:v>
              </c:pt>
              <c:pt idx="54">
                <c:v>83</c:v>
              </c:pt>
              <c:pt idx="55">
                <c:v>90</c:v>
              </c:pt>
              <c:pt idx="56">
                <c:v>117</c:v>
              </c:pt>
              <c:pt idx="57">
                <c:v>104</c:v>
              </c:pt>
              <c:pt idx="58">
                <c:v>126</c:v>
              </c:pt>
              <c:pt idx="59">
                <c:v>86</c:v>
              </c:pt>
              <c:pt idx="60">
                <c:v>99</c:v>
              </c:pt>
              <c:pt idx="61">
                <c:v>89</c:v>
              </c:pt>
              <c:pt idx="62">
                <c:v>94</c:v>
              </c:pt>
              <c:pt idx="63">
                <c:v>71</c:v>
              </c:pt>
              <c:pt idx="64">
                <c:v>80</c:v>
              </c:pt>
              <c:pt idx="65">
                <c:v>115</c:v>
              </c:pt>
              <c:pt idx="66">
                <c:v>105</c:v>
              </c:pt>
              <c:pt idx="67">
                <c:v>95</c:v>
              </c:pt>
              <c:pt idx="68">
                <c:v>55</c:v>
              </c:pt>
              <c:pt idx="69">
                <c:v>62</c:v>
              </c:pt>
              <c:pt idx="70">
                <c:v>82</c:v>
              </c:pt>
              <c:pt idx="71">
                <c:v>102</c:v>
              </c:pt>
              <c:pt idx="72">
                <c:v>101</c:v>
              </c:pt>
              <c:pt idx="73">
                <c:v>67</c:v>
              </c:pt>
              <c:pt idx="74">
                <c:v>65</c:v>
              </c:pt>
              <c:pt idx="75">
                <c:v>75</c:v>
              </c:pt>
              <c:pt idx="76">
                <c:v>64</c:v>
              </c:pt>
              <c:pt idx="77">
                <c:v>85</c:v>
              </c:pt>
              <c:pt idx="78">
                <c:v>75</c:v>
              </c:pt>
              <c:pt idx="79">
                <c:v>99</c:v>
              </c:pt>
              <c:pt idx="80">
                <c:v>113</c:v>
              </c:pt>
              <c:pt idx="81">
                <c:v>82</c:v>
              </c:pt>
              <c:pt idx="82">
                <c:v>125</c:v>
              </c:pt>
              <c:pt idx="83">
                <c:v>47</c:v>
              </c:pt>
              <c:pt idx="84">
                <c:v>110</c:v>
              </c:pt>
              <c:pt idx="85">
                <c:v>103</c:v>
              </c:pt>
              <c:pt idx="86">
                <c:v>96</c:v>
              </c:pt>
              <c:pt idx="87">
                <c:v>84</c:v>
              </c:pt>
              <c:pt idx="88">
                <c:v>72</c:v>
              </c:pt>
              <c:pt idx="89">
                <c:v>95</c:v>
              </c:pt>
              <c:pt idx="90">
                <c:v>87</c:v>
              </c:pt>
              <c:pt idx="91">
                <c:v>94</c:v>
              </c:pt>
              <c:pt idx="92">
                <c:v>96</c:v>
              </c:pt>
              <c:pt idx="93">
                <c:v>118</c:v>
              </c:pt>
              <c:pt idx="94">
                <c:v>89</c:v>
              </c:pt>
              <c:pt idx="95">
                <c:v>79</c:v>
              </c:pt>
              <c:pt idx="96">
                <c:v>102</c:v>
              </c:pt>
              <c:pt idx="97">
                <c:v>114</c:v>
              </c:pt>
              <c:pt idx="98">
                <c:v>98</c:v>
              </c:pt>
              <c:pt idx="99">
                <c:v>95</c:v>
              </c:pt>
              <c:pt idx="100">
                <c:v>95</c:v>
              </c:pt>
              <c:pt idx="101">
                <c:v>78</c:v>
              </c:pt>
              <c:pt idx="102">
                <c:v>84</c:v>
              </c:pt>
              <c:pt idx="103">
                <c:v>95</c:v>
              </c:pt>
              <c:pt idx="104">
                <c:v>75</c:v>
              </c:pt>
              <c:pt idx="105">
                <c:v>85</c:v>
              </c:pt>
              <c:pt idx="106">
                <c:v>94</c:v>
              </c:pt>
              <c:pt idx="107">
                <c:v>99</c:v>
              </c:pt>
              <c:pt idx="108">
                <c:v>103</c:v>
              </c:pt>
              <c:pt idx="109">
                <c:v>91</c:v>
              </c:pt>
              <c:pt idx="110">
                <c:v>102</c:v>
              </c:pt>
              <c:pt idx="111">
                <c:v>115</c:v>
              </c:pt>
              <c:pt idx="112">
                <c:v>115</c:v>
              </c:pt>
              <c:pt idx="113">
                <c:v>103</c:v>
              </c:pt>
              <c:pt idx="114">
                <c:v>109</c:v>
              </c:pt>
              <c:pt idx="115">
                <c:v>102</c:v>
              </c:pt>
              <c:pt idx="116">
                <c:v>107</c:v>
              </c:pt>
              <c:pt idx="117">
                <c:v>103</c:v>
              </c:pt>
              <c:pt idx="118">
                <c:v>102</c:v>
              </c:pt>
              <c:pt idx="119">
                <c:v>97</c:v>
              </c:pt>
              <c:pt idx="120">
                <c:v>90</c:v>
              </c:pt>
              <c:pt idx="121">
                <c:v>77</c:v>
              </c:pt>
              <c:pt idx="122">
                <c:v>82</c:v>
              </c:pt>
              <c:pt idx="123">
                <c:v>108</c:v>
              </c:pt>
              <c:pt idx="124">
                <c:v>53</c:v>
              </c:pt>
              <c:pt idx="125">
                <c:v>123</c:v>
              </c:pt>
              <c:pt idx="126">
                <c:v>106</c:v>
              </c:pt>
              <c:pt idx="127">
                <c:v>110</c:v>
              </c:pt>
              <c:pt idx="128">
                <c:v>102</c:v>
              </c:pt>
              <c:pt idx="129">
                <c:v>107</c:v>
              </c:pt>
              <c:pt idx="130">
                <c:v>90</c:v>
              </c:pt>
              <c:pt idx="131">
                <c:v>99</c:v>
              </c:pt>
              <c:pt idx="132">
                <c:v>102</c:v>
              </c:pt>
              <c:pt idx="133">
                <c:v>105</c:v>
              </c:pt>
              <c:pt idx="134">
                <c:v>105</c:v>
              </c:pt>
              <c:pt idx="135">
                <c:v>93</c:v>
              </c:pt>
              <c:pt idx="136">
                <c:v>93</c:v>
              </c:pt>
              <c:pt idx="137">
                <c:v>106</c:v>
              </c:pt>
              <c:pt idx="138">
                <c:v>77</c:v>
              </c:pt>
              <c:pt idx="139">
                <c:v>95</c:v>
              </c:pt>
              <c:pt idx="140">
                <c:v>80</c:v>
              </c:pt>
              <c:pt idx="141">
                <c:v>114</c:v>
              </c:pt>
              <c:pt idx="142">
                <c:v>99</c:v>
              </c:pt>
              <c:pt idx="143">
                <c:v>116</c:v>
              </c:pt>
              <c:pt idx="144">
                <c:v>91</c:v>
              </c:pt>
              <c:pt idx="145">
                <c:v>119</c:v>
              </c:pt>
              <c:pt idx="146">
                <c:v>97</c:v>
              </c:pt>
              <c:pt idx="147">
                <c:v>85</c:v>
              </c:pt>
              <c:pt idx="148">
                <c:v>86</c:v>
              </c:pt>
              <c:pt idx="149">
                <c:v>83</c:v>
              </c:pt>
              <c:pt idx="150">
                <c:v>94</c:v>
              </c:pt>
              <c:pt idx="151">
                <c:v>79</c:v>
              </c:pt>
              <c:pt idx="152">
                <c:v>87</c:v>
              </c:pt>
              <c:pt idx="153">
                <c:v>118</c:v>
              </c:pt>
            </c:numLit>
          </c:xVal>
          <c:yVal>
            <c:numLit>
              <c:formatCode>#,##0.00</c:formatCode>
              <c:ptCount val="154"/>
              <c:pt idx="0">
                <c:v>50</c:v>
              </c:pt>
              <c:pt idx="1">
                <c:v>77</c:v>
              </c:pt>
              <c:pt idx="2">
                <c:v>63</c:v>
              </c:pt>
              <c:pt idx="3">
                <c:v>35</c:v>
              </c:pt>
              <c:pt idx="4">
                <c:v>36</c:v>
              </c:pt>
              <c:pt idx="5">
                <c:v>36</c:v>
              </c:pt>
              <c:pt idx="6">
                <c:v>38</c:v>
              </c:pt>
              <c:pt idx="7">
                <c:v>59</c:v>
              </c:pt>
              <c:pt idx="8">
                <c:v>73</c:v>
              </c:pt>
              <c:pt idx="9">
                <c:v>91</c:v>
              </c:pt>
              <c:pt idx="10">
                <c:v>83</c:v>
              </c:pt>
              <c:pt idx="11">
                <c:v>133</c:v>
              </c:pt>
              <c:pt idx="12">
                <c:v>49</c:v>
              </c:pt>
              <c:pt idx="13">
                <c:v>48</c:v>
              </c:pt>
              <c:pt idx="14">
                <c:v>41</c:v>
              </c:pt>
              <c:pt idx="15">
                <c:v>84</c:v>
              </c:pt>
              <c:pt idx="16">
                <c:v>36</c:v>
              </c:pt>
              <c:pt idx="17">
                <c:v>46</c:v>
              </c:pt>
              <c:pt idx="18">
                <c:v>81</c:v>
              </c:pt>
              <c:pt idx="19">
                <c:v>55</c:v>
              </c:pt>
              <c:pt idx="20">
                <c:v>80</c:v>
              </c:pt>
              <c:pt idx="21">
                <c:v>54</c:v>
              </c:pt>
              <c:pt idx="22">
                <c:v>106</c:v>
              </c:pt>
              <c:pt idx="23">
                <c:v>77</c:v>
              </c:pt>
              <c:pt idx="24">
                <c:v>49</c:v>
              </c:pt>
              <c:pt idx="25">
                <c:v>56</c:v>
              </c:pt>
              <c:pt idx="26">
                <c:v>27</c:v>
              </c:pt>
              <c:pt idx="27">
                <c:v>69</c:v>
              </c:pt>
              <c:pt idx="28">
                <c:v>68</c:v>
              </c:pt>
              <c:pt idx="29">
                <c:v>45</c:v>
              </c:pt>
              <c:pt idx="30">
                <c:v>59</c:v>
              </c:pt>
              <c:pt idx="31">
                <c:v>60</c:v>
              </c:pt>
              <c:pt idx="32">
                <c:v>65</c:v>
              </c:pt>
              <c:pt idx="33">
                <c:v>77</c:v>
              </c:pt>
              <c:pt idx="34">
                <c:v>45</c:v>
              </c:pt>
              <c:pt idx="35">
                <c:v>59</c:v>
              </c:pt>
              <c:pt idx="36">
                <c:v>54</c:v>
              </c:pt>
              <c:pt idx="37">
                <c:v>75</c:v>
              </c:pt>
              <c:pt idx="38">
                <c:v>73</c:v>
              </c:pt>
              <c:pt idx="39">
                <c:v>72</c:v>
              </c:pt>
              <c:pt idx="40">
                <c:v>47</c:v>
              </c:pt>
              <c:pt idx="41">
                <c:v>46</c:v>
              </c:pt>
              <c:pt idx="42">
                <c:v>98</c:v>
              </c:pt>
              <c:pt idx="43">
                <c:v>67</c:v>
              </c:pt>
              <c:pt idx="44">
                <c:v>56</c:v>
              </c:pt>
              <c:pt idx="45">
                <c:v>36</c:v>
              </c:pt>
              <c:pt idx="46">
                <c:v>76</c:v>
              </c:pt>
              <c:pt idx="47">
                <c:v>71</c:v>
              </c:pt>
              <c:pt idx="48">
                <c:v>47</c:v>
              </c:pt>
              <c:pt idx="49">
                <c:v>61</c:v>
              </c:pt>
              <c:pt idx="50">
                <c:v>87</c:v>
              </c:pt>
              <c:pt idx="51">
                <c:v>32</c:v>
              </c:pt>
              <c:pt idx="52">
                <c:v>99</c:v>
              </c:pt>
              <c:pt idx="53">
                <c:v>43</c:v>
              </c:pt>
              <c:pt idx="54">
                <c:v>49</c:v>
              </c:pt>
              <c:pt idx="55">
                <c:v>50</c:v>
              </c:pt>
              <c:pt idx="56">
                <c:v>60</c:v>
              </c:pt>
              <c:pt idx="57">
                <c:v>60</c:v>
              </c:pt>
              <c:pt idx="58">
                <c:v>70</c:v>
              </c:pt>
              <c:pt idx="59">
                <c:v>80</c:v>
              </c:pt>
              <c:pt idx="60">
                <c:v>120</c:v>
              </c:pt>
              <c:pt idx="61">
                <c:v>67</c:v>
              </c:pt>
              <c:pt idx="62">
                <c:v>55</c:v>
              </c:pt>
              <c:pt idx="63">
                <c:v>33</c:v>
              </c:pt>
              <c:pt idx="64">
                <c:v>65</c:v>
              </c:pt>
              <c:pt idx="65">
                <c:v>64</c:v>
              </c:pt>
              <c:pt idx="66">
                <c:v>41</c:v>
              </c:pt>
              <c:pt idx="67">
                <c:v>63</c:v>
              </c:pt>
              <c:pt idx="68">
                <c:v>92</c:v>
              </c:pt>
              <c:pt idx="69">
                <c:v>92</c:v>
              </c:pt>
              <c:pt idx="70">
                <c:v>71</c:v>
              </c:pt>
              <c:pt idx="71">
                <c:v>107</c:v>
              </c:pt>
              <c:pt idx="72">
                <c:v>99</c:v>
              </c:pt>
              <c:pt idx="73">
                <c:v>44</c:v>
              </c:pt>
              <c:pt idx="74">
                <c:v>101</c:v>
              </c:pt>
              <c:pt idx="75">
                <c:v>74</c:v>
              </c:pt>
              <c:pt idx="76">
                <c:v>108</c:v>
              </c:pt>
              <c:pt idx="77">
                <c:v>99</c:v>
              </c:pt>
              <c:pt idx="78">
                <c:v>69</c:v>
              </c:pt>
              <c:pt idx="79">
                <c:v>62</c:v>
              </c:pt>
              <c:pt idx="80">
                <c:v>43</c:v>
              </c:pt>
              <c:pt idx="81">
                <c:v>77</c:v>
              </c:pt>
              <c:pt idx="82">
                <c:v>65</c:v>
              </c:pt>
              <c:pt idx="83">
                <c:v>81</c:v>
              </c:pt>
              <c:pt idx="84">
                <c:v>99</c:v>
              </c:pt>
              <c:pt idx="85">
                <c:v>37</c:v>
              </c:pt>
              <c:pt idx="86">
                <c:v>62</c:v>
              </c:pt>
              <c:pt idx="87">
                <c:v>48</c:v>
              </c:pt>
              <c:pt idx="88">
                <c:v>100</c:v>
              </c:pt>
              <c:pt idx="89">
                <c:v>92</c:v>
              </c:pt>
              <c:pt idx="90">
                <c:v>52</c:v>
              </c:pt>
              <c:pt idx="91">
                <c:v>49</c:v>
              </c:pt>
              <c:pt idx="92">
                <c:v>57</c:v>
              </c:pt>
              <c:pt idx="93">
                <c:v>74</c:v>
              </c:pt>
              <c:pt idx="94">
                <c:v>106</c:v>
              </c:pt>
              <c:pt idx="95">
                <c:v>115</c:v>
              </c:pt>
              <c:pt idx="96">
                <c:v>146</c:v>
              </c:pt>
              <c:pt idx="97">
                <c:v>91</c:v>
              </c:pt>
              <c:pt idx="98">
                <c:v>41</c:v>
              </c:pt>
              <c:pt idx="99">
                <c:v>71</c:v>
              </c:pt>
              <c:pt idx="100">
                <c:v>110</c:v>
              </c:pt>
              <c:pt idx="101">
                <c:v>88</c:v>
              </c:pt>
              <c:pt idx="102">
                <c:v>89</c:v>
              </c:pt>
              <c:pt idx="103">
                <c:v>73</c:v>
              </c:pt>
              <c:pt idx="104">
                <c:v>84</c:v>
              </c:pt>
              <c:pt idx="105">
                <c:v>78</c:v>
              </c:pt>
              <c:pt idx="106">
                <c:v>89</c:v>
              </c:pt>
              <c:pt idx="107">
                <c:v>70</c:v>
              </c:pt>
              <c:pt idx="108">
                <c:v>57</c:v>
              </c:pt>
              <c:pt idx="109">
                <c:v>78</c:v>
              </c:pt>
              <c:pt idx="110">
                <c:v>93</c:v>
              </c:pt>
              <c:pt idx="111">
                <c:v>37</c:v>
              </c:pt>
              <c:pt idx="112">
                <c:v>40</c:v>
              </c:pt>
              <c:pt idx="113">
                <c:v>94</c:v>
              </c:pt>
              <c:pt idx="114">
                <c:v>101</c:v>
              </c:pt>
              <c:pt idx="115">
                <c:v>43</c:v>
              </c:pt>
              <c:pt idx="116">
                <c:v>111</c:v>
              </c:pt>
              <c:pt idx="117">
                <c:v>61</c:v>
              </c:pt>
              <c:pt idx="118">
                <c:v>67</c:v>
              </c:pt>
              <c:pt idx="119">
                <c:v>57</c:v>
              </c:pt>
              <c:pt idx="120">
                <c:v>71</c:v>
              </c:pt>
              <c:pt idx="121">
                <c:v>127</c:v>
              </c:pt>
              <c:pt idx="122">
                <c:v>46</c:v>
              </c:pt>
              <c:pt idx="123">
                <c:v>37</c:v>
              </c:pt>
              <c:pt idx="124">
                <c:v>54</c:v>
              </c:pt>
              <c:pt idx="125">
                <c:v>54</c:v>
              </c:pt>
              <c:pt idx="126">
                <c:v>45</c:v>
              </c:pt>
              <c:pt idx="127">
                <c:v>122</c:v>
              </c:pt>
              <c:pt idx="128">
                <c:v>114</c:v>
              </c:pt>
              <c:pt idx="129">
                <c:v>56</c:v>
              </c:pt>
              <c:pt idx="130">
                <c:v>52</c:v>
              </c:pt>
              <c:pt idx="131">
                <c:v>87</c:v>
              </c:pt>
              <c:pt idx="132">
                <c:v>72</c:v>
              </c:pt>
              <c:pt idx="133">
                <c:v>37</c:v>
              </c:pt>
              <c:pt idx="134">
                <c:v>37</c:v>
              </c:pt>
              <c:pt idx="135">
                <c:v>98</c:v>
              </c:pt>
              <c:pt idx="136">
                <c:v>96</c:v>
              </c:pt>
              <c:pt idx="137">
                <c:v>51</c:v>
              </c:pt>
              <c:pt idx="138">
                <c:v>123</c:v>
              </c:pt>
              <c:pt idx="139">
                <c:v>81</c:v>
              </c:pt>
              <c:pt idx="140">
                <c:v>40</c:v>
              </c:pt>
              <c:pt idx="141">
                <c:v>52</c:v>
              </c:pt>
              <c:pt idx="142">
                <c:v>76</c:v>
              </c:pt>
              <c:pt idx="143">
                <c:v>132</c:v>
              </c:pt>
              <c:pt idx="144">
                <c:v>51</c:v>
              </c:pt>
              <c:pt idx="145">
                <c:v>40</c:v>
              </c:pt>
              <c:pt idx="146">
                <c:v>51</c:v>
              </c:pt>
              <c:pt idx="147">
                <c:v>50</c:v>
              </c:pt>
              <c:pt idx="148">
                <c:v>92</c:v>
              </c:pt>
              <c:pt idx="149">
                <c:v>61</c:v>
              </c:pt>
              <c:pt idx="150">
                <c:v>107</c:v>
              </c:pt>
              <c:pt idx="151">
                <c:v>66</c:v>
              </c:pt>
              <c:pt idx="152">
                <c:v>78</c:v>
              </c:pt>
              <c:pt idx="153">
                <c:v>91</c:v>
              </c:pt>
            </c:numLit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88896"/>
        <c:axId val="97490816"/>
      </c:scatterChart>
      <c:valAx>
        <c:axId val="97488896"/>
        <c:scaling>
          <c:orientation val="minMax"/>
          <c:min val="4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GEQ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7490816"/>
        <c:crosses val="autoZero"/>
        <c:crossBetween val="midCat"/>
      </c:valAx>
      <c:valAx>
        <c:axId val="97490816"/>
        <c:scaling>
          <c:orientation val="minMax"/>
          <c:min val="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</a:t>
                </a:r>
              </a:p>
            </c:rich>
          </c:tx>
          <c:layout/>
          <c:overlay val="0"/>
        </c:title>
        <c:numFmt formatCode="#,##0.00" sourceLinked="1"/>
        <c:majorTickMark val="out"/>
        <c:minorTickMark val="none"/>
        <c:tickLblPos val="nextTo"/>
        <c:crossAx val="97488896"/>
        <c:crosses val="autoZero"/>
        <c:crossBetween val="midCat"/>
      </c:valAx>
    </c:plotArea>
    <c:plotVisOnly val="1"/>
    <c:dispBlanksAs val="gap"/>
    <c:showDLblsOverMax val="0"/>
  </c:chart>
  <c:spPr>
    <a:solidFill>
      <a:schemeClr val="tx1"/>
    </a:solidFill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</a:defRPr>
            </a:lvl1pPr>
          </a:lstStyle>
          <a:p>
            <a:fld id="{E30DBB97-4236-4DD0-9A85-5D5D5DC42B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6675" y="93663"/>
            <a:ext cx="236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05575" y="8880475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C5FEAC80-72FD-47D8-8FAA-2859810CB29D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95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-1588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16975"/>
            <a:ext cx="30257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CB04D6F-09E5-4252-A74B-968CE0A906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1675"/>
            <a:ext cx="4625975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08488"/>
            <a:ext cx="51244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675" y="93663"/>
            <a:ext cx="2360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defTabSz="930275"/>
            <a:r>
              <a:rPr lang="en-US" sz="1400" b="0">
                <a:solidFill>
                  <a:schemeClr val="tx1"/>
                </a:solidFill>
              </a:rPr>
              <a:t>PSY/CS330 Human Factors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505575" y="8880475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6038" rIns="93662" bIns="46038" anchor="ctr">
            <a:spAutoFit/>
          </a:bodyPr>
          <a:lstStyle/>
          <a:p>
            <a:pPr algn="r" defTabSz="930275"/>
            <a:fld id="{020AA716-8535-4449-95AA-31649F3A9131}" type="slidenum">
              <a:rPr lang="en-US" sz="1400" b="0">
                <a:solidFill>
                  <a:schemeClr val="tx1"/>
                </a:solidFill>
              </a:rPr>
              <a:pPr algn="r" defTabSz="930275"/>
              <a:t>‹#›</a:t>
            </a:fld>
            <a:endParaRPr lang="en-US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370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619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223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843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4626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0C645-DD9C-4DD9-A2BC-41F872E1DE0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0161" y="2768652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0F729-3D0C-481C-A597-C9B691AF876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C6A48-7C78-412C-B50F-8DED7E5265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6080511" cy="9448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CD9FE6C-5A01-48D0-A770-90DCE4162B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F61E-5D0A-42EF-8AA2-47A8262D6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CAC5-E274-4C03-A4ED-BFEDF2EF9E6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836" y="406221"/>
            <a:ext cx="3212327" cy="18164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1035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9839C-6E3F-432F-972B-93D35263B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690111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05AB-9645-4E28-894A-4CB7CE975A1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6690111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06A7F1-AF9E-4268-BC22-781DB30C5E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28147-2D42-47A5-B251-A520EDBEDF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65D0DBE-5BDC-4EC3-A8C4-E1DE3A54C9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1EE0-6DFA-4A51-AD05-F31789CDEC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WhiteHanover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90111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D9FE6C-5A01-48D0-A770-90DCE4162B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WhiteHanoverLog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147311" y="274320"/>
            <a:ext cx="2012177" cy="1137815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7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do we know when we </a:t>
            </a:r>
            <a:r>
              <a:rPr lang="en-US" dirty="0" smtClean="0"/>
              <a:t>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Measure </a:t>
            </a:r>
            <a:r>
              <a:rPr lang="en-US" smtClean="0"/>
              <a:t>patterns </a:t>
            </a:r>
            <a:r>
              <a:rPr lang="en-US" dirty="0" smtClean="0"/>
              <a:t>of relationship</a:t>
            </a:r>
          </a:p>
          <a:p>
            <a:r>
              <a:rPr lang="en-US" dirty="0" smtClean="0"/>
              <a:t>Prediction</a:t>
            </a:r>
          </a:p>
          <a:p>
            <a:r>
              <a:rPr lang="en-US" dirty="0" smtClean="0"/>
              <a:t>Laws</a:t>
            </a:r>
          </a:p>
          <a:p>
            <a:r>
              <a:rPr lang="en-US" dirty="0" smtClean="0"/>
              <a:t>Correlation does not imply causation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09993"/>
              </p:ext>
            </p:extLst>
          </p:nvPr>
        </p:nvGraphicFramePr>
        <p:xfrm>
          <a:off x="457200" y="1600200"/>
          <a:ext cx="8458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211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700812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97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Manipulation</a:t>
            </a:r>
          </a:p>
          <a:p>
            <a:r>
              <a:rPr lang="en-US" dirty="0" smtClean="0"/>
              <a:t>Independent Variable</a:t>
            </a:r>
          </a:p>
          <a:p>
            <a:r>
              <a:rPr lang="en-US" dirty="0" smtClean="0"/>
              <a:t>Dependent Variable</a:t>
            </a:r>
          </a:p>
          <a:p>
            <a:r>
              <a:rPr lang="en-US" dirty="0" smtClean="0"/>
              <a:t>Causation</a:t>
            </a:r>
          </a:p>
          <a:p>
            <a:pPr lvl="1"/>
            <a:r>
              <a:rPr lang="en-US" dirty="0" smtClean="0"/>
              <a:t>Requirements:</a:t>
            </a:r>
          </a:p>
          <a:p>
            <a:pPr lvl="2"/>
            <a:r>
              <a:rPr lang="en-US" dirty="0" smtClean="0"/>
              <a:t>Temporal Order</a:t>
            </a:r>
          </a:p>
          <a:p>
            <a:pPr lvl="2"/>
            <a:r>
              <a:rPr lang="en-US" smtClean="0"/>
              <a:t>Co-variation </a:t>
            </a:r>
            <a:r>
              <a:rPr lang="en-US" dirty="0" smtClean="0"/>
              <a:t>(Correlation)</a:t>
            </a:r>
          </a:p>
          <a:p>
            <a:pPr lvl="2"/>
            <a:r>
              <a:rPr lang="en-US" dirty="0" smtClean="0"/>
              <a:t>Rule out All Alternatives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8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</a:p>
          <a:p>
            <a:r>
              <a:rPr lang="en-US" dirty="0" smtClean="0"/>
              <a:t>Variation in Data</a:t>
            </a:r>
          </a:p>
          <a:p>
            <a:pPr lvl="1"/>
            <a:r>
              <a:rPr lang="en-US" dirty="0" smtClean="0"/>
              <a:t>Error</a:t>
            </a:r>
          </a:p>
          <a:p>
            <a:pPr lvl="1"/>
            <a:r>
              <a:rPr lang="en-US" dirty="0" smtClean="0"/>
              <a:t>Possible influence of IV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Is variation in data due to error?</a:t>
            </a:r>
          </a:p>
          <a:p>
            <a:pPr lvl="1"/>
            <a:r>
              <a:rPr lang="en-US" dirty="0" smtClean="0"/>
              <a:t>Is variation in data due to error and IV?</a:t>
            </a:r>
          </a:p>
          <a:p>
            <a:pPr lvl="1"/>
            <a:r>
              <a:rPr lang="en-US" dirty="0" smtClean="0"/>
              <a:t>Sound familiar?  Signal Detection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7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Statistics and Signal Detection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= criterion</a:t>
            </a:r>
          </a:p>
          <a:p>
            <a:r>
              <a:rPr lang="en-US" dirty="0" smtClean="0"/>
              <a:t>Type I error: probability of concluding there is an effect when there is not one = False Alarm</a:t>
            </a:r>
          </a:p>
          <a:p>
            <a:pPr lvl="1"/>
            <a:r>
              <a:rPr lang="en-US" dirty="0" smtClean="0"/>
              <a:t>Use Alpha to set this probability</a:t>
            </a:r>
          </a:p>
          <a:p>
            <a:r>
              <a:rPr lang="en-US" dirty="0" smtClean="0"/>
              <a:t>Type II Error: Probability of not concluding there is an effect when there is one = Miss</a:t>
            </a:r>
          </a:p>
          <a:p>
            <a:r>
              <a:rPr lang="en-US" dirty="0" smtClean="0"/>
              <a:t>Effect Size = d’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37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what are tested by stats – not theories</a:t>
            </a:r>
          </a:p>
          <a:p>
            <a:r>
              <a:rPr lang="en-US" dirty="0" smtClean="0"/>
              <a:t>H0: Null Hypothesis: only error is making data vary</a:t>
            </a:r>
          </a:p>
          <a:p>
            <a:r>
              <a:rPr lang="en-US" dirty="0" smtClean="0"/>
              <a:t>Ha: Alternative Hypothesis: error and IV are making data vary</a:t>
            </a:r>
          </a:p>
          <a:p>
            <a:r>
              <a:rPr lang="en-US" dirty="0" smtClean="0"/>
              <a:t>Stats give you p value or sig value = p(H0) is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0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uses of Stats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they necessary with large effect sizes (d’)?</a:t>
            </a:r>
          </a:p>
          <a:p>
            <a:r>
              <a:rPr lang="en-US" dirty="0" smtClean="0"/>
              <a:t>What do you do if p &gt; alpha?</a:t>
            </a:r>
          </a:p>
          <a:p>
            <a:r>
              <a:rPr lang="en-US" dirty="0" smtClean="0"/>
              <a:t>What do you do if p &lt; alpha?</a:t>
            </a:r>
          </a:p>
          <a:p>
            <a:r>
              <a:rPr lang="en-US" dirty="0" smtClean="0"/>
              <a:t>What does it mean to Reject H0?</a:t>
            </a:r>
          </a:p>
          <a:p>
            <a:r>
              <a:rPr lang="en-US" dirty="0" smtClean="0"/>
              <a:t>Do you ever accept H0?</a:t>
            </a:r>
          </a:p>
          <a:p>
            <a:r>
              <a:rPr lang="en-US" dirty="0" smtClean="0"/>
              <a:t>If you reject H0 have you analyzed your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00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Research</a:t>
            </a:r>
          </a:p>
          <a:p>
            <a:r>
              <a:rPr lang="en-US" dirty="0" smtClean="0"/>
              <a:t>Measurement</a:t>
            </a:r>
          </a:p>
          <a:p>
            <a:r>
              <a:rPr lang="en-US" dirty="0" smtClean="0"/>
              <a:t>Method Types</a:t>
            </a:r>
          </a:p>
          <a:p>
            <a:r>
              <a:rPr lang="en-US" dirty="0" smtClean="0"/>
              <a:t>Statistical Reasoning</a:t>
            </a:r>
          </a:p>
          <a:p>
            <a:r>
              <a:rPr lang="en-US" dirty="0" smtClean="0"/>
              <a:t>Issues in Human 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82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learn something</a:t>
            </a:r>
          </a:p>
          <a:p>
            <a:pPr lvl="1"/>
            <a:r>
              <a:rPr lang="en-US" dirty="0" smtClean="0"/>
              <a:t>To base reasoning on evidence instead of merely our own assumptions</a:t>
            </a:r>
          </a:p>
          <a:p>
            <a:r>
              <a:rPr lang="en-US" dirty="0" smtClean="0"/>
              <a:t>Scientific vs. Nonscientific Research</a:t>
            </a:r>
          </a:p>
          <a:p>
            <a:pPr lvl="1"/>
            <a:r>
              <a:rPr lang="en-US" dirty="0" smtClean="0"/>
              <a:t>How one gathers evidence</a:t>
            </a:r>
          </a:p>
          <a:p>
            <a:pPr lvl="1"/>
            <a:r>
              <a:rPr lang="en-US" dirty="0" smtClean="0"/>
              <a:t>Evidence in:</a:t>
            </a:r>
          </a:p>
          <a:p>
            <a:pPr lvl="2"/>
            <a:r>
              <a:rPr lang="en-US" dirty="0" smtClean="0"/>
              <a:t>History</a:t>
            </a:r>
          </a:p>
          <a:p>
            <a:pPr lvl="2"/>
            <a:r>
              <a:rPr lang="en-US" dirty="0" smtClean="0"/>
              <a:t>Math</a:t>
            </a:r>
          </a:p>
          <a:p>
            <a:pPr lvl="2"/>
            <a:r>
              <a:rPr lang="en-US" dirty="0" smtClean="0"/>
              <a:t>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561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Measurement: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to put a number on an observation</a:t>
            </a:r>
          </a:p>
          <a:p>
            <a:r>
              <a:rPr lang="en-US" dirty="0"/>
              <a:t>e</a:t>
            </a:r>
            <a:r>
              <a:rPr lang="en-US" dirty="0" smtClean="0"/>
              <a:t>.g.: thermometer, IQ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Allows easier comparison</a:t>
            </a:r>
          </a:p>
          <a:p>
            <a:pPr lvl="1"/>
            <a:r>
              <a:rPr lang="en-US" dirty="0" smtClean="0"/>
              <a:t>The inherent ambiguity of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0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Good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Consistency in measurement</a:t>
            </a:r>
          </a:p>
          <a:p>
            <a:pPr lvl="1"/>
            <a:r>
              <a:rPr lang="en-US" dirty="0" smtClean="0"/>
              <a:t>Take repeated measures, get same value</a:t>
            </a:r>
          </a:p>
          <a:p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Measure what think measure.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8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Ecological</a:t>
            </a:r>
          </a:p>
          <a:p>
            <a:pPr lvl="1"/>
            <a:r>
              <a:rPr lang="en-US" dirty="0" smtClean="0"/>
              <a:t>Match to situation</a:t>
            </a:r>
          </a:p>
          <a:p>
            <a:r>
              <a:rPr lang="en-US" dirty="0" smtClean="0"/>
              <a:t>Internal:</a:t>
            </a:r>
          </a:p>
          <a:p>
            <a:pPr lvl="1"/>
            <a:r>
              <a:rPr lang="en-US" dirty="0" smtClean="0"/>
              <a:t>The study is well designed</a:t>
            </a:r>
          </a:p>
          <a:p>
            <a:pPr lvl="1"/>
            <a:r>
              <a:rPr lang="en-US" dirty="0" smtClean="0"/>
              <a:t>The conclusions regarding theory can be made</a:t>
            </a:r>
          </a:p>
          <a:p>
            <a:r>
              <a:rPr lang="en-US" dirty="0" smtClean="0"/>
              <a:t>External:</a:t>
            </a:r>
          </a:p>
          <a:p>
            <a:pPr lvl="1"/>
            <a:r>
              <a:rPr lang="en-US" dirty="0" smtClean="0"/>
              <a:t>The results apply to the desired population</a:t>
            </a:r>
          </a:p>
          <a:p>
            <a:pPr lvl="1"/>
            <a:r>
              <a:rPr lang="en-US" dirty="0" smtClean="0"/>
              <a:t>Important in Human Factors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Lighting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024" y="4495800"/>
            <a:ext cx="2286000" cy="838200"/>
          </a:xfrm>
        </p:spPr>
        <p:txBody>
          <a:bodyPr/>
          <a:lstStyle/>
          <a:p>
            <a:pPr algn="ctr"/>
            <a:r>
              <a:rPr lang="en-US" dirty="0" smtClean="0"/>
              <a:t>100 </a:t>
            </a:r>
            <a:r>
              <a:rPr lang="en-US" dirty="0" err="1" smtClean="0"/>
              <a:t>fC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Illumination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6095999" y="4495800"/>
            <a:ext cx="2209801" cy="838200"/>
          </a:xfrm>
        </p:spPr>
        <p:txBody>
          <a:bodyPr/>
          <a:lstStyle/>
          <a:p>
            <a:pPr algn="ctr"/>
            <a:r>
              <a:rPr lang="en-US" dirty="0" smtClean="0"/>
              <a:t>10,000 </a:t>
            </a:r>
            <a:r>
              <a:rPr lang="en-US" dirty="0" err="1" smtClean="0"/>
              <a:t>fC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Illumination</a:t>
            </a:r>
            <a:endParaRPr lang="en-US" dirty="0"/>
          </a:p>
        </p:txBody>
      </p:sp>
      <p:pic>
        <p:nvPicPr>
          <p:cNvPr id="9" name="Picture 4"/>
          <p:cNvPicPr>
            <a:picLocks noGrp="1" noChangeArrowheads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1" t="8372" r="11346" b="6918"/>
          <a:stretch/>
        </p:blipFill>
        <p:spPr bwMode="auto">
          <a:xfrm>
            <a:off x="571499" y="2533649"/>
            <a:ext cx="2305051" cy="194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/>
          <p:cNvPicPr>
            <a:picLocks noGrp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233" y="2486838"/>
            <a:ext cx="2133333" cy="20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3352800" y="2514600"/>
            <a:ext cx="2286000" cy="2819400"/>
            <a:chOff x="3505200" y="2514600"/>
            <a:chExt cx="2286000" cy="2819400"/>
          </a:xfrm>
        </p:grpSpPr>
        <p:pic>
          <p:nvPicPr>
            <p:cNvPr id="11" name="Picture 7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8225" y="2514600"/>
              <a:ext cx="213995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 Placeholder 2"/>
            <p:cNvSpPr txBox="1">
              <a:spLocks/>
            </p:cNvSpPr>
            <p:nvPr/>
          </p:nvSpPr>
          <p:spPr>
            <a:xfrm>
              <a:off x="3505200" y="4495800"/>
              <a:ext cx="2286000" cy="838200"/>
            </a:xfrm>
            <a:prstGeom prst="rect">
              <a:avLst/>
            </a:prstGeom>
          </p:spPr>
          <p:txBody>
            <a:bodyPr vert="horz" anchor="t">
              <a:normAutofit/>
            </a:bodyPr>
            <a:lstStyle>
              <a:lvl1pPr marL="0" indent="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/>
                <a:buNone/>
                <a:defRPr kumimoji="0" sz="2400" b="1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722376" indent="-27432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/>
                <a:buNone/>
                <a:defRPr kumimoji="0" sz="20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05840" indent="-256032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/>
                <a:buNone/>
                <a:defRPr kumimoji="0" sz="18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80160" indent="-237744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SzPct val="90000"/>
                <a:buFont typeface="Wingdings 2"/>
                <a:buNone/>
                <a:defRPr kumimoji="0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49047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Arial"/>
                <a:buNone/>
                <a:defRPr kumimoji="0" sz="1600" b="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0784" indent="-182880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Arial"/>
                <a:buChar char="-"/>
                <a:defRPr kumimoji="0" sz="20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100000"/>
                <a:buFont typeface="Arial"/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39696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Font typeface="Arial"/>
                <a:buChar char="▪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331720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Font typeface="Arial"/>
                <a:buChar char="•"/>
                <a:defRPr kumimoji="0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1000 </a:t>
              </a:r>
              <a:r>
                <a:rPr lang="en-US" dirty="0" err="1" smtClean="0"/>
                <a:t>fC</a:t>
              </a:r>
              <a:r>
                <a:rPr lang="en-US" dirty="0" smtClean="0"/>
                <a:t> </a:t>
              </a:r>
              <a:br>
                <a:rPr lang="en-US" dirty="0" smtClean="0"/>
              </a:br>
              <a:r>
                <a:rPr lang="en-US" dirty="0" smtClean="0"/>
                <a:t>Illumination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6239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</a:p>
          <a:p>
            <a:r>
              <a:rPr lang="en-US" dirty="0" smtClean="0"/>
              <a:t>Correlational</a:t>
            </a:r>
          </a:p>
          <a:p>
            <a:r>
              <a:rPr lang="en-US" dirty="0" smtClean="0"/>
              <a:t>Experimental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29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Use?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Anthropometric data</a:t>
            </a:r>
          </a:p>
          <a:p>
            <a:r>
              <a:rPr lang="en-US" dirty="0" smtClean="0"/>
              <a:t>Archival Data</a:t>
            </a:r>
          </a:p>
          <a:p>
            <a:r>
              <a:rPr lang="en-US" dirty="0" smtClean="0"/>
              <a:t>Observational Methods</a:t>
            </a:r>
          </a:p>
          <a:p>
            <a:pPr lvl="1"/>
            <a:r>
              <a:rPr lang="en-US" dirty="0" err="1" smtClean="0"/>
              <a:t>Interobserver</a:t>
            </a:r>
            <a:r>
              <a:rPr lang="en-US" dirty="0" smtClean="0"/>
              <a:t>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6359"/>
      </p:ext>
    </p:extLst>
  </p:cSld>
  <p:clrMapOvr>
    <a:masterClrMapping/>
  </p:clrMapOvr>
</p:sld>
</file>

<file path=ppt/theme/theme1.xml><?xml version="1.0" encoding="utf-8"?>
<a:theme xmlns:a="http://schemas.openxmlformats.org/drawingml/2006/main" name="Human Factors">
  <a:themeElements>
    <a:clrScheme name="Technic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3B3B3B" mc:Ignorable=""/>
      </a:dk2>
      <a:lt2>
        <a:srgbClr xmlns:mc="http://schemas.openxmlformats.org/markup-compatibility/2006" xmlns:a14="http://schemas.microsoft.com/office/drawing/2010/main" val="D4D2D0" mc:Ignorable=""/>
      </a:lt2>
      <a:accent1>
        <a:srgbClr xmlns:mc="http://schemas.openxmlformats.org/markup-compatibility/2006" xmlns:a14="http://schemas.microsoft.com/office/drawing/2010/main" val="6EA0B0" mc:Ignorable=""/>
      </a:accent1>
      <a:accent2>
        <a:srgbClr xmlns:mc="http://schemas.openxmlformats.org/markup-compatibility/2006" xmlns:a14="http://schemas.microsoft.com/office/drawing/2010/main" val="CCAF0A" mc:Ignorable=""/>
      </a:accent2>
      <a:accent3>
        <a:srgbClr xmlns:mc="http://schemas.openxmlformats.org/markup-compatibility/2006" xmlns:a14="http://schemas.microsoft.com/office/drawing/2010/main" val="8D89A4" mc:Ignorable=""/>
      </a:accent3>
      <a:accent4>
        <a:srgbClr xmlns:mc="http://schemas.openxmlformats.org/markup-compatibility/2006" xmlns:a14="http://schemas.microsoft.com/office/drawing/2010/main" val="748560" mc:Ignorable=""/>
      </a:accent4>
      <a:accent5>
        <a:srgbClr xmlns:mc="http://schemas.openxmlformats.org/markup-compatibility/2006" xmlns:a14="http://schemas.microsoft.com/office/drawing/2010/main" val="9E9273" mc:Ignorable=""/>
      </a:accent5>
      <a:accent6>
        <a:srgbClr xmlns:mc="http://schemas.openxmlformats.org/markup-compatibility/2006" xmlns:a14="http://schemas.microsoft.com/office/drawing/2010/main" val="7E848D" mc:Ignorable=""/>
      </a:accent6>
      <a:hlink>
        <a:srgbClr xmlns:mc="http://schemas.openxmlformats.org/markup-compatibility/2006" xmlns:a14="http://schemas.microsoft.com/office/drawing/2010/main" val="00C8C3" mc:Ignorable=""/>
      </a:hlink>
      <a:folHlink>
        <a:srgbClr xmlns:mc="http://schemas.openxmlformats.org/markup-compatibility/2006" xmlns:a14="http://schemas.microsoft.com/office/drawing/2010/main" val="A116E0" mc:Ignorable="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xmlns:mc="http://schemas.openxmlformats.org/markup-compatibility/2006" xmlns:a14="http://schemas.microsoft.com/office/drawing/2010/main" val="000000" mc:Ignorable=""/>
      </a:dk1>
      <a:lt1>
        <a:srgbClr xmlns:mc="http://schemas.openxmlformats.org/markup-compatibility/2006" xmlns:a14="http://schemas.microsoft.com/office/drawing/2010/main" val="FFFFFF" mc:Ignorable=""/>
      </a:lt1>
      <a:dk2>
        <a:srgbClr xmlns:mc="http://schemas.openxmlformats.org/markup-compatibility/2006" xmlns:a14="http://schemas.microsoft.com/office/drawing/2010/main" val="000000" mc:Ignorable=""/>
      </a:dk2>
      <a:lt2>
        <a:srgbClr xmlns:mc="http://schemas.openxmlformats.org/markup-compatibility/2006" xmlns:a14="http://schemas.microsoft.com/office/drawing/2010/main" val="919191" mc:Ignorable=""/>
      </a:lt2>
      <a:accent1>
        <a:srgbClr xmlns:mc="http://schemas.openxmlformats.org/markup-compatibility/2006" xmlns:a14="http://schemas.microsoft.com/office/drawing/2010/main" val="618FFD" mc:Ignorable=""/>
      </a:accent1>
      <a:accent2>
        <a:srgbClr xmlns:mc="http://schemas.openxmlformats.org/markup-compatibility/2006" xmlns:a14="http://schemas.microsoft.com/office/drawing/2010/main" val="00AE00" mc:Ignorable=""/>
      </a:accent2>
      <a:accent3>
        <a:srgbClr xmlns:mc="http://schemas.openxmlformats.org/markup-compatibility/2006" xmlns:a14="http://schemas.microsoft.com/office/drawing/2010/main" val="FFFFFF" mc:Ignorable=""/>
      </a:accent3>
      <a:accent4>
        <a:srgbClr xmlns:mc="http://schemas.openxmlformats.org/markup-compatibility/2006" xmlns:a14="http://schemas.microsoft.com/office/drawing/2010/main" val="000000" mc:Ignorable=""/>
      </a:accent4>
      <a:accent5>
        <a:srgbClr xmlns:mc="http://schemas.openxmlformats.org/markup-compatibility/2006" xmlns:a14="http://schemas.microsoft.com/office/drawing/2010/main" val="B7C6FE" mc:Ignorable=""/>
      </a:accent5>
      <a:accent6>
        <a:srgbClr xmlns:mc="http://schemas.openxmlformats.org/markup-compatibility/2006" xmlns:a14="http://schemas.microsoft.com/office/drawing/2010/main" val="009D00" mc:Ignorable=""/>
      </a:accent6>
      <a:hlink>
        <a:srgbClr xmlns:mc="http://schemas.openxmlformats.org/markup-compatibility/2006" xmlns:a14="http://schemas.microsoft.com/office/drawing/2010/main" val="FC0128" mc:Ignorable=""/>
      </a:hlink>
      <a:folHlink>
        <a:srgbClr xmlns:mc="http://schemas.openxmlformats.org/markup-compatibility/2006" xmlns:a14="http://schemas.microsoft.com/office/drawing/2010/main" val="CECECE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 Factors</Template>
  <TotalTime>194</TotalTime>
  <Pages>11</Pages>
  <Words>414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Human Factors</vt:lpstr>
      <vt:lpstr>Research Methods</vt:lpstr>
      <vt:lpstr>Outline</vt:lpstr>
      <vt:lpstr>What is Research</vt:lpstr>
      <vt:lpstr>Measurement: General</vt:lpstr>
      <vt:lpstr>Characteristics of Good Measurement</vt:lpstr>
      <vt:lpstr>Validity Types</vt:lpstr>
      <vt:lpstr>Example: Lighting Study</vt:lpstr>
      <vt:lpstr>Method Types</vt:lpstr>
      <vt:lpstr>Descriptive</vt:lpstr>
      <vt:lpstr>Correlational</vt:lpstr>
      <vt:lpstr>Scatter Plots</vt:lpstr>
      <vt:lpstr>Scatter Plot</vt:lpstr>
      <vt:lpstr>Experimental</vt:lpstr>
      <vt:lpstr>Statistical Reasoning</vt:lpstr>
      <vt:lpstr>Statistics and Signal Detection Theory</vt:lpstr>
      <vt:lpstr>Statistical Hypotheses</vt:lpstr>
      <vt:lpstr>Proper uses of Stats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John and Margaret Krantz</dc:creator>
  <cp:keywords/>
  <dc:description/>
  <cp:lastModifiedBy>John Krantz</cp:lastModifiedBy>
  <cp:revision>87</cp:revision>
  <cp:lastPrinted>1997-05-02T15:37:36Z</cp:lastPrinted>
  <dcterms:created xsi:type="dcterms:W3CDTF">1996-05-06T01:54:34Z</dcterms:created>
  <dcterms:modified xsi:type="dcterms:W3CDTF">2010-05-14T17:03:56Z</dcterms:modified>
</cp:coreProperties>
</file>