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5" r:id="rId1"/>
  </p:sldMasterIdLst>
  <p:notesMasterIdLst>
    <p:notesMasterId r:id="rId32"/>
  </p:notesMasterIdLst>
  <p:handoutMasterIdLst>
    <p:handoutMasterId r:id="rId33"/>
  </p:handoutMasterIdLst>
  <p:sldIdLst>
    <p:sldId id="302" r:id="rId2"/>
    <p:sldId id="257" r:id="rId3"/>
    <p:sldId id="258" r:id="rId4"/>
    <p:sldId id="306" r:id="rId5"/>
    <p:sldId id="307" r:id="rId6"/>
    <p:sldId id="308" r:id="rId7"/>
    <p:sldId id="259" r:id="rId8"/>
    <p:sldId id="260" r:id="rId9"/>
    <p:sldId id="299" r:id="rId10"/>
    <p:sldId id="309" r:id="rId11"/>
    <p:sldId id="261" r:id="rId12"/>
    <p:sldId id="262" r:id="rId13"/>
    <p:sldId id="301" r:id="rId14"/>
    <p:sldId id="305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303" r:id="rId26"/>
    <p:sldId id="273" r:id="rId27"/>
    <p:sldId id="274" r:id="rId28"/>
    <p:sldId id="275" r:id="rId29"/>
    <p:sldId id="276" r:id="rId30"/>
    <p:sldId id="277" r:id="rId31"/>
  </p:sldIdLst>
  <p:sldSz cx="9144000" cy="6858000" type="screen4x3"/>
  <p:notesSz cx="6985000" cy="92821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rgbClr xmlns:mc="http://schemas.openxmlformats.org/markup-compatibility/2006" xmlns:a14="http://schemas.microsoft.com/office/drawing/2010/main" val="969696" mc:Ignorable=""/>
        </a:solidFill>
        <a:latin typeface="Book Antiqua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xmlns:mc="http://schemas.openxmlformats.org/markup-compatibility/2006" xmlns:a14="http://schemas.microsoft.com/office/drawing/2010/main" val="969696" mc:Ignorable=""/>
        </a:solidFill>
        <a:latin typeface="Book Antiqua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xmlns:mc="http://schemas.openxmlformats.org/markup-compatibility/2006" xmlns:a14="http://schemas.microsoft.com/office/drawing/2010/main" val="969696" mc:Ignorable=""/>
        </a:solidFill>
        <a:latin typeface="Book Antiqua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xmlns:mc="http://schemas.openxmlformats.org/markup-compatibility/2006" xmlns:a14="http://schemas.microsoft.com/office/drawing/2010/main" val="969696" mc:Ignorable=""/>
        </a:solidFill>
        <a:latin typeface="Book Antiqua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xmlns:mc="http://schemas.openxmlformats.org/markup-compatibility/2006" xmlns:a14="http://schemas.microsoft.com/office/drawing/2010/main" val="969696" mc:Ignorable=""/>
        </a:solidFill>
        <a:latin typeface="Book Antiqua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rgbClr xmlns:mc="http://schemas.openxmlformats.org/markup-compatibility/2006" xmlns:a14="http://schemas.microsoft.com/office/drawing/2010/main" val="969696" mc:Ignorable=""/>
        </a:solidFill>
        <a:latin typeface="Book Antiqua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rgbClr xmlns:mc="http://schemas.openxmlformats.org/markup-compatibility/2006" xmlns:a14="http://schemas.microsoft.com/office/drawing/2010/main" val="969696" mc:Ignorable=""/>
        </a:solidFill>
        <a:latin typeface="Book Antiqua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rgbClr xmlns:mc="http://schemas.openxmlformats.org/markup-compatibility/2006" xmlns:a14="http://schemas.microsoft.com/office/drawing/2010/main" val="969696" mc:Ignorable=""/>
        </a:solidFill>
        <a:latin typeface="Book Antiqua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rgbClr xmlns:mc="http://schemas.openxmlformats.org/markup-compatibility/2006" xmlns:a14="http://schemas.microsoft.com/office/drawing/2010/main" val="969696" mc:Ignorable=""/>
        </a:solidFill>
        <a:latin typeface="Book Antiqua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xmlns:mc="http://schemas.openxmlformats.org/markup-compatibility/2006" xmlns:a14="http://schemas.microsoft.com/office/drawing/2010/main" val="FF0000" mc:Ignorable="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xmlns:mc="http://schemas.openxmlformats.org/markup-compatibility/2006" xmlns:a14="http://schemas.microsoft.com/office/drawing/2010/main" val="FF5050" mc:Ignorable=""/>
    <a:srgbClr xmlns:mc="http://schemas.openxmlformats.org/markup-compatibility/2006" xmlns:a14="http://schemas.microsoft.com/office/drawing/2010/main" val="66FFFF" mc:Ignorable=""/>
    <a:srgbClr xmlns:mc="http://schemas.openxmlformats.org/markup-compatibility/2006" xmlns:a14="http://schemas.microsoft.com/office/drawing/2010/main" val="00FFFF" mc:Ignorable=""/>
    <a:srgbClr xmlns:mc="http://schemas.openxmlformats.org/markup-compatibility/2006" xmlns:a14="http://schemas.microsoft.com/office/drawing/2010/main" val="66CCFF" mc:Ignorable=""/>
    <a:srgbClr xmlns:mc="http://schemas.openxmlformats.org/markup-compatibility/2006" xmlns:a14="http://schemas.microsoft.com/office/drawing/2010/main" val="FFFF00" mc:Ignorable=""/>
    <a:srgbClr xmlns:mc="http://schemas.openxmlformats.org/markup-compatibility/2006" xmlns:a14="http://schemas.microsoft.com/office/drawing/2010/main" val="66FF66" mc:Ignorable=""/>
    <a:srgbClr xmlns:mc="http://schemas.openxmlformats.org/markup-compatibility/2006" xmlns:a14="http://schemas.microsoft.com/office/drawing/2010/main" val="009900" mc:Ignorable=""/>
    <a:srgbClr xmlns:mc="http://schemas.openxmlformats.org/markup-compatibility/2006" xmlns:a14="http://schemas.microsoft.com/office/drawing/2010/main" val="FFCC00" mc:Ignorable="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 snapToGrid="0">
      <p:cViewPr>
        <p:scale>
          <a:sx n="50" d="100"/>
          <a:sy n="50" d="100"/>
        </p:scale>
        <p:origin x="-444" y="-4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</p:sldLst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-1289" y="-91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3.xml"/><Relationship Id="rId13" Type="http://schemas.openxmlformats.org/officeDocument/2006/relationships/slide" Target="slides/slide19.xml"/><Relationship Id="rId18" Type="http://schemas.openxmlformats.org/officeDocument/2006/relationships/slide" Target="slides/slide25.xml"/><Relationship Id="rId3" Type="http://schemas.openxmlformats.org/officeDocument/2006/relationships/slide" Target="slides/slide7.xml"/><Relationship Id="rId21" Type="http://schemas.openxmlformats.org/officeDocument/2006/relationships/slide" Target="slides/slide28.xml"/><Relationship Id="rId7" Type="http://schemas.openxmlformats.org/officeDocument/2006/relationships/slide" Target="slides/slide12.xml"/><Relationship Id="rId12" Type="http://schemas.openxmlformats.org/officeDocument/2006/relationships/slide" Target="slides/slide18.xml"/><Relationship Id="rId17" Type="http://schemas.openxmlformats.org/officeDocument/2006/relationships/slide" Target="slides/slide24.xml"/><Relationship Id="rId2" Type="http://schemas.openxmlformats.org/officeDocument/2006/relationships/slide" Target="slides/slide3.xml"/><Relationship Id="rId16" Type="http://schemas.openxmlformats.org/officeDocument/2006/relationships/slide" Target="slides/slide23.xml"/><Relationship Id="rId20" Type="http://schemas.openxmlformats.org/officeDocument/2006/relationships/slide" Target="slides/slide27.xml"/><Relationship Id="rId1" Type="http://schemas.openxmlformats.org/officeDocument/2006/relationships/slide" Target="slides/slide2.xml"/><Relationship Id="rId6" Type="http://schemas.openxmlformats.org/officeDocument/2006/relationships/slide" Target="slides/slide11.xml"/><Relationship Id="rId11" Type="http://schemas.openxmlformats.org/officeDocument/2006/relationships/slide" Target="slides/slide17.xml"/><Relationship Id="rId5" Type="http://schemas.openxmlformats.org/officeDocument/2006/relationships/slide" Target="slides/slide9.xml"/><Relationship Id="rId15" Type="http://schemas.openxmlformats.org/officeDocument/2006/relationships/slide" Target="slides/slide21.xml"/><Relationship Id="rId10" Type="http://schemas.openxmlformats.org/officeDocument/2006/relationships/slide" Target="slides/slide16.xml"/><Relationship Id="rId19" Type="http://schemas.openxmlformats.org/officeDocument/2006/relationships/slide" Target="slides/slide26.xml"/><Relationship Id="rId4" Type="http://schemas.openxmlformats.org/officeDocument/2006/relationships/slide" Target="slides/slide8.xml"/><Relationship Id="rId9" Type="http://schemas.openxmlformats.org/officeDocument/2006/relationships/slide" Target="slides/slide15.xml"/><Relationship Id="rId14" Type="http://schemas.openxmlformats.org/officeDocument/2006/relationships/slide" Target="slides/slide20.xml"/><Relationship Id="rId22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Documents\Classes\Cognition\Data-Class\Week%202\search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Documents\Classes\Cognition\Data-Class\Week%203\AttentionTask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586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Sampling</a:t>
            </a:r>
          </a:p>
        </c:rich>
      </c:tx>
      <c:layout>
        <c:manualLayout>
          <c:xMode val="edge"/>
          <c:yMode val="edge"/>
          <c:x val="0.39228295819935716"/>
          <c:y val="1.9512195121951223E-2"/>
        </c:manualLayout>
      </c:layout>
      <c:overlay val="0"/>
      <c:spPr>
        <a:noFill/>
        <a:ln w="20147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3472668810289396"/>
          <c:y val="0.17560975609756099"/>
          <c:w val="0.5112540192926045"/>
          <c:h val="0.5414634146341466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Ideal</c:v>
                </c:pt>
              </c:strCache>
            </c:strRef>
          </c:tx>
          <c:spPr>
            <a:ln w="10073">
              <a:solidFill>
                <a:srgbClr xmlns:mc="http://schemas.openxmlformats.org/markup-compatibility/2006" xmlns:a14="http://schemas.microsoft.com/office/drawing/2010/main" val="FF0000" mc:Ignorable=""/>
              </a:solidFill>
              <a:prstDash val="solid"/>
            </a:ln>
          </c:spPr>
          <c:marker>
            <c:symbol val="diamond"/>
            <c:size val="3"/>
            <c:spPr>
              <a:solidFill>
                <a:srgbClr xmlns:mc="http://schemas.openxmlformats.org/markup-compatibility/2006" xmlns:a14="http://schemas.microsoft.com/office/drawing/2010/main" val="FF0000" mc:Ignorable=""/>
              </a:solidFill>
              <a:ln>
                <a:solidFill>
                  <a:srgbClr xmlns:mc="http://schemas.openxmlformats.org/markup-compatibility/2006" xmlns:a14="http://schemas.microsoft.com/office/drawing/2010/main" val="FF0000" mc:Ignorable=""/>
                </a:solidFill>
                <a:prstDash val="solid"/>
              </a:ln>
            </c:spPr>
          </c:marker>
          <c:xVal>
            <c:numRef>
              <c:f>Sheet1!$B$1:$C$1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xVal>
          <c:yVal>
            <c:numRef>
              <c:f>Sheet1!$B$2:$C$2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Actual</c:v>
                </c:pt>
              </c:strCache>
            </c:strRef>
          </c:tx>
          <c:spPr>
            <a:ln w="10073">
              <a:solidFill>
                <a:srgbClr xmlns:mc="http://schemas.openxmlformats.org/markup-compatibility/2006" xmlns:a14="http://schemas.microsoft.com/office/drawing/2010/main" val="FFFF00" mc:Ignorable=""/>
              </a:solidFill>
              <a:prstDash val="solid"/>
            </a:ln>
          </c:spPr>
          <c:marker>
            <c:symbol val="square"/>
            <c:size val="3"/>
            <c:spPr>
              <a:solidFill>
                <a:srgbClr xmlns:mc="http://schemas.openxmlformats.org/markup-compatibility/2006" xmlns:a14="http://schemas.microsoft.com/office/drawing/2010/main" val="FFFF00" mc:Ignorable=""/>
              </a:solidFill>
              <a:ln>
                <a:solidFill>
                  <a:srgbClr xmlns:mc="http://schemas.openxmlformats.org/markup-compatibility/2006" xmlns:a14="http://schemas.microsoft.com/office/drawing/2010/main" val="FFFF00" mc:Ignorable=""/>
                </a:solidFill>
                <a:prstDash val="solid"/>
              </a:ln>
            </c:spPr>
          </c:marker>
          <c:xVal>
            <c:numRef>
              <c:f>Sheet1!$B$1:$C$1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xVal>
          <c:yVal>
            <c:numRef>
              <c:f>Sheet1!$B$3:$C$3</c:f>
              <c:numCache>
                <c:formatCode>General</c:formatCode>
                <c:ptCount val="2"/>
                <c:pt idx="0">
                  <c:v>0.2</c:v>
                </c:pt>
                <c:pt idx="1">
                  <c:v>0.8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546112"/>
        <c:axId val="25597824"/>
      </c:scatterChart>
      <c:valAx>
        <c:axId val="25546112"/>
        <c:scaling>
          <c:orientation val="minMax"/>
          <c:max val="1"/>
        </c:scaling>
        <c:delete val="0"/>
        <c:axPos val="b"/>
        <c:title>
          <c:tx>
            <c:rich>
              <a:bodyPr/>
              <a:lstStyle/>
              <a:p>
                <a:pPr>
                  <a:defRPr sz="1586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Probablility of Event</a:t>
                </a:r>
              </a:p>
            </c:rich>
          </c:tx>
          <c:layout>
            <c:manualLayout>
              <c:xMode val="edge"/>
              <c:yMode val="edge"/>
              <c:x val="0.26848874598070754"/>
              <c:y val="0.85853658536585331"/>
            </c:manualLayout>
          </c:layout>
          <c:overlay val="0"/>
          <c:spPr>
            <a:noFill/>
            <a:ln w="20147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51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5597824"/>
        <c:crosses val="autoZero"/>
        <c:crossBetween val="midCat"/>
      </c:valAx>
      <c:valAx>
        <c:axId val="25597824"/>
        <c:scaling>
          <c:orientation val="minMax"/>
        </c:scaling>
        <c:delete val="0"/>
        <c:axPos val="l"/>
        <c:majorGridlines>
          <c:spPr>
            <a:ln w="2518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586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Probability of
Sample</a:t>
                </a:r>
              </a:p>
            </c:rich>
          </c:tx>
          <c:layout>
            <c:manualLayout>
              <c:xMode val="edge"/>
              <c:yMode val="edge"/>
              <c:x val="6.4308681672025766E-3"/>
              <c:y val="0.22926829268292695"/>
            </c:manualLayout>
          </c:layout>
          <c:overlay val="0"/>
          <c:spPr>
            <a:noFill/>
            <a:ln w="20147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51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5546112"/>
        <c:crosses val="autoZero"/>
        <c:crossBetween val="midCat"/>
      </c:valAx>
      <c:spPr>
        <a:noFill/>
        <a:ln w="10073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0064308681672025"/>
          <c:y val="0.39268292682926853"/>
          <c:w val="0.19292604501607721"/>
          <c:h val="0.17317073170731706"/>
        </c:manualLayout>
      </c:layout>
      <c:overlay val="0"/>
      <c:spPr>
        <a:noFill/>
        <a:ln w="2518">
          <a:solidFill>
            <a:schemeClr val="tx1"/>
          </a:solidFill>
          <a:prstDash val="solid"/>
        </a:ln>
      </c:spPr>
      <c:txPr>
        <a:bodyPr/>
        <a:lstStyle/>
        <a:p>
          <a:pPr>
            <a:defRPr sz="1293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1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764705882352941"/>
          <c:y val="1.8003273322422259E-2"/>
          <c:w val="0.69034406215316313"/>
          <c:h val="0.85924713584288048"/>
        </c:manualLayout>
      </c:layout>
      <c:lineChart>
        <c:grouping val="standard"/>
        <c:varyColors val="0"/>
        <c:ser>
          <c:idx val="0"/>
          <c:order val="0"/>
          <c:tx>
            <c:v>Feature Present</c:v>
          </c:tx>
          <c:spPr>
            <a:ln w="25400">
              <a:solidFill>
                <a:srgbClr xmlns:mc="http://schemas.openxmlformats.org/markup-compatibility/2006" xmlns:a14="http://schemas.microsoft.com/office/drawing/2010/main" val="000080" mc:Ignorable=""/>
              </a:solidFill>
              <a:prstDash val="solid"/>
            </a:ln>
          </c:spPr>
          <c:marker>
            <c:symbol val="diamond"/>
            <c:size val="10"/>
            <c:spPr>
              <a:solidFill>
                <a:srgbClr xmlns:mc="http://schemas.openxmlformats.org/markup-compatibility/2006" xmlns:a14="http://schemas.microsoft.com/office/drawing/2010/main" val="000080" mc:Ignorable=""/>
              </a:solidFill>
              <a:ln>
                <a:solidFill>
                  <a:srgbClr xmlns:mc="http://schemas.openxmlformats.org/markup-compatibility/2006" xmlns:a14="http://schemas.microsoft.com/office/drawing/2010/main" val="000080" mc:Ignorable="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1"/>
            <c:plus>
              <c:numLit>
                <c:formatCode>General</c:formatCode>
                <c:ptCount val="3"/>
                <c:pt idx="0">
                  <c:v>16.89854424522099</c:v>
                </c:pt>
                <c:pt idx="1">
                  <c:v>23.190400545469032</c:v>
                </c:pt>
                <c:pt idx="2">
                  <c:v>15.058297972407738</c:v>
                </c:pt>
              </c:numLit>
            </c:plus>
            <c:minus>
              <c:numLit>
                <c:formatCode>General</c:formatCode>
                <c:ptCount val="3"/>
                <c:pt idx="0">
                  <c:v>16.89854424522099</c:v>
                </c:pt>
                <c:pt idx="1">
                  <c:v>23.190400545469032</c:v>
                </c:pt>
                <c:pt idx="2">
                  <c:v>15.058297972407738</c:v>
                </c:pt>
              </c:numLit>
            </c:minus>
            <c:spPr>
              <a:ln w="1270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prstDash val="solid"/>
              </a:ln>
            </c:spPr>
          </c:errBars>
          <c:cat>
            <c:numLit>
              <c:formatCode>General</c:formatCode>
              <c:ptCount val="3"/>
              <c:pt idx="0">
                <c:v>4</c:v>
              </c:pt>
              <c:pt idx="1">
                <c:v>16</c:v>
              </c:pt>
              <c:pt idx="2">
                <c:v>64</c:v>
              </c:pt>
            </c:numLit>
          </c:cat>
          <c:val>
            <c:numLit>
              <c:formatCode>General</c:formatCode>
              <c:ptCount val="3"/>
              <c:pt idx="0">
                <c:v>589.26883561643831</c:v>
              </c:pt>
              <c:pt idx="1">
                <c:v>597.63116438356155</c:v>
              </c:pt>
              <c:pt idx="2">
                <c:v>586.96043548387092</c:v>
              </c:pt>
            </c:numLit>
          </c:val>
          <c:smooth val="0"/>
        </c:ser>
        <c:ser>
          <c:idx val="1"/>
          <c:order val="1"/>
          <c:tx>
            <c:v>Conjunctive Present</c:v>
          </c:tx>
          <c:spPr>
            <a:ln w="25400">
              <a:solidFill>
                <a:srgbClr xmlns:mc="http://schemas.openxmlformats.org/markup-compatibility/2006" xmlns:a14="http://schemas.microsoft.com/office/drawing/2010/main" val="FF00FF" mc:Ignorable=""/>
              </a:solidFill>
              <a:prstDash val="solid"/>
            </a:ln>
          </c:spPr>
          <c:marker>
            <c:symbol val="square"/>
            <c:size val="10"/>
            <c:spPr>
              <a:solidFill>
                <a:srgbClr xmlns:mc="http://schemas.openxmlformats.org/markup-compatibility/2006" xmlns:a14="http://schemas.microsoft.com/office/drawing/2010/main" val="FF00FF" mc:Ignorable=""/>
              </a:solidFill>
              <a:ln>
                <a:solidFill>
                  <a:srgbClr xmlns:mc="http://schemas.openxmlformats.org/markup-compatibility/2006" xmlns:a14="http://schemas.microsoft.com/office/drawing/2010/main" val="FF00FF" mc:Ignorable="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Lit>
                <c:formatCode>General</c:formatCode>
                <c:ptCount val="3"/>
                <c:pt idx="0">
                  <c:v>13.696719202265673</c:v>
                </c:pt>
                <c:pt idx="1">
                  <c:v>25.375920966123278</c:v>
                </c:pt>
                <c:pt idx="2">
                  <c:v>54.193671541641599</c:v>
                </c:pt>
              </c:numLit>
            </c:plus>
            <c:minus>
              <c:numLit>
                <c:formatCode>General</c:formatCode>
                <c:ptCount val="3"/>
                <c:pt idx="0">
                  <c:v>13.696719202265673</c:v>
                </c:pt>
                <c:pt idx="1">
                  <c:v>25.375920966123278</c:v>
                </c:pt>
                <c:pt idx="2">
                  <c:v>54.193671541641599</c:v>
                </c:pt>
              </c:numLit>
            </c:minus>
            <c:spPr>
              <a:ln w="1270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prstDash val="solid"/>
              </a:ln>
            </c:spPr>
          </c:errBars>
          <c:cat>
            <c:numLit>
              <c:formatCode>General</c:formatCode>
              <c:ptCount val="3"/>
              <c:pt idx="0">
                <c:v>4</c:v>
              </c:pt>
              <c:pt idx="1">
                <c:v>16</c:v>
              </c:pt>
              <c:pt idx="2">
                <c:v>64</c:v>
              </c:pt>
            </c:numLit>
          </c:cat>
          <c:val>
            <c:numLit>
              <c:formatCode>General</c:formatCode>
              <c:ptCount val="3"/>
              <c:pt idx="0">
                <c:v>715.83993243243242</c:v>
              </c:pt>
              <c:pt idx="1">
                <c:v>934.84358108108108</c:v>
              </c:pt>
              <c:pt idx="2">
                <c:v>1478.8167808219177</c:v>
              </c:pt>
            </c:numLit>
          </c:val>
          <c:smooth val="0"/>
        </c:ser>
        <c:ser>
          <c:idx val="2"/>
          <c:order val="2"/>
          <c:tx>
            <c:v>Featue Absent</c:v>
          </c:tx>
          <c:spPr>
            <a:ln w="25400">
              <a:solidFill>
                <a:srgbClr xmlns:mc="http://schemas.openxmlformats.org/markup-compatibility/2006" xmlns:a14="http://schemas.microsoft.com/office/drawing/2010/main" val="00FF00" mc:Ignorable=""/>
              </a:solidFill>
              <a:prstDash val="solid"/>
            </a:ln>
          </c:spPr>
          <c:marker>
            <c:symbol val="triangle"/>
            <c:size val="10"/>
            <c:spPr>
              <a:solidFill>
                <a:srgbClr xmlns:mc="http://schemas.openxmlformats.org/markup-compatibility/2006" xmlns:a14="http://schemas.microsoft.com/office/drawing/2010/main" val="00FF00" mc:Ignorable=""/>
              </a:solidFill>
              <a:ln>
                <a:solidFill>
                  <a:srgbClr xmlns:mc="http://schemas.openxmlformats.org/markup-compatibility/2006" xmlns:a14="http://schemas.microsoft.com/office/drawing/2010/main" val="00FF00" mc:Ignorable="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Lit>
                <c:formatCode>General</c:formatCode>
                <c:ptCount val="3"/>
                <c:pt idx="0">
                  <c:v>35.167346594585581</c:v>
                </c:pt>
                <c:pt idx="1">
                  <c:v>20.341100179798786</c:v>
                </c:pt>
                <c:pt idx="2">
                  <c:v>21.784440549572523</c:v>
                </c:pt>
              </c:numLit>
            </c:plus>
            <c:minus>
              <c:numLit>
                <c:formatCode>General</c:formatCode>
                <c:ptCount val="3"/>
                <c:pt idx="0">
                  <c:v>35.167346594585581</c:v>
                </c:pt>
                <c:pt idx="1">
                  <c:v>20.341100179798786</c:v>
                </c:pt>
                <c:pt idx="2">
                  <c:v>21.784440549572523</c:v>
                </c:pt>
              </c:numLit>
            </c:minus>
            <c:spPr>
              <a:ln w="1270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prstDash val="solid"/>
              </a:ln>
            </c:spPr>
          </c:errBars>
          <c:cat>
            <c:numLit>
              <c:formatCode>General</c:formatCode>
              <c:ptCount val="3"/>
              <c:pt idx="0">
                <c:v>4</c:v>
              </c:pt>
              <c:pt idx="1">
                <c:v>16</c:v>
              </c:pt>
              <c:pt idx="2">
                <c:v>64</c:v>
              </c:pt>
            </c:numLit>
          </c:cat>
          <c:val>
            <c:numLit>
              <c:formatCode>General</c:formatCode>
              <c:ptCount val="3"/>
              <c:pt idx="0">
                <c:v>696.87371621621617</c:v>
              </c:pt>
              <c:pt idx="1">
                <c:v>652.90202702702697</c:v>
              </c:pt>
              <c:pt idx="2">
                <c:v>660.58732876712327</c:v>
              </c:pt>
            </c:numLit>
          </c:val>
          <c:smooth val="0"/>
        </c:ser>
        <c:ser>
          <c:idx val="3"/>
          <c:order val="3"/>
          <c:tx>
            <c:v>Conjunctive Absent</c:v>
          </c:tx>
          <c:spPr>
            <a:ln w="25400">
              <a:solidFill>
                <a:srgbClr xmlns:mc="http://schemas.openxmlformats.org/markup-compatibility/2006" xmlns:a14="http://schemas.microsoft.com/office/drawing/2010/main" val="FF0000" mc:Ignorable=""/>
              </a:solidFill>
              <a:prstDash val="solid"/>
            </a:ln>
          </c:spPr>
          <c:marker>
            <c:symbol val="x"/>
            <c:size val="10"/>
            <c:spPr>
              <a:noFill/>
              <a:ln>
                <a:solidFill>
                  <a:srgbClr xmlns:mc="http://schemas.openxmlformats.org/markup-compatibility/2006" xmlns:a14="http://schemas.microsoft.com/office/drawing/2010/main" val="FF0000" mc:Ignorable="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Lit>
                <c:formatCode>General</c:formatCode>
                <c:ptCount val="3"/>
                <c:pt idx="0">
                  <c:v>20.627791011656356</c:v>
                </c:pt>
                <c:pt idx="1">
                  <c:v>45.958364507220146</c:v>
                </c:pt>
                <c:pt idx="2">
                  <c:v>109.85860079570529</c:v>
                </c:pt>
              </c:numLit>
            </c:plus>
            <c:minus>
              <c:numLit>
                <c:formatCode>General</c:formatCode>
                <c:ptCount val="3"/>
                <c:pt idx="0">
                  <c:v>20.627791011656356</c:v>
                </c:pt>
                <c:pt idx="1">
                  <c:v>45.958364507220146</c:v>
                </c:pt>
                <c:pt idx="2">
                  <c:v>109.85860079570529</c:v>
                </c:pt>
              </c:numLit>
            </c:minus>
            <c:spPr>
              <a:ln w="1270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prstDash val="solid"/>
              </a:ln>
            </c:spPr>
          </c:errBars>
          <c:cat>
            <c:numLit>
              <c:formatCode>General</c:formatCode>
              <c:ptCount val="3"/>
              <c:pt idx="0">
                <c:v>4</c:v>
              </c:pt>
              <c:pt idx="1">
                <c:v>16</c:v>
              </c:pt>
              <c:pt idx="2">
                <c:v>64</c:v>
              </c:pt>
            </c:numLit>
          </c:cat>
          <c:val>
            <c:numLit>
              <c:formatCode>General</c:formatCode>
              <c:ptCount val="3"/>
              <c:pt idx="0">
                <c:v>897.76189189189199</c:v>
              </c:pt>
              <c:pt idx="1">
                <c:v>1304.0270945945947</c:v>
              </c:pt>
              <c:pt idx="2">
                <c:v>2251.0017123287671</c:v>
              </c:pt>
            </c:numLit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3100160"/>
        <c:axId val="163102080"/>
      </c:lineChart>
      <c:catAx>
        <c:axId val="1631001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800"/>
                  <a:t>Number of Distractors</a:t>
                </a:r>
              </a:p>
            </c:rich>
          </c:tx>
          <c:layout>
            <c:manualLayout>
              <c:xMode val="edge"/>
              <c:yMode val="edge"/>
              <c:x val="0.34184239733629301"/>
              <c:y val="0.9358062811706637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xmlns:mc="http://schemas.openxmlformats.org/markup-compatibility/2006" xmlns:a14="http://schemas.microsoft.com/office/drawing/2010/main" val="000000" mc:Ignorable="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3102080"/>
        <c:crosses val="autoZero"/>
        <c:auto val="1"/>
        <c:lblAlgn val="ctr"/>
        <c:lblOffset val="100"/>
        <c:noMultiLvlLbl val="0"/>
      </c:catAx>
      <c:valAx>
        <c:axId val="16310208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800"/>
                  <a:t>Reaction Time (msec)</a:t>
                </a:r>
              </a:p>
            </c:rich>
          </c:tx>
          <c:layout>
            <c:manualLayout>
              <c:xMode val="edge"/>
              <c:yMode val="edge"/>
              <c:x val="1.2208657047724751E-2"/>
              <c:y val="0.2421741390345846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xmlns:mc="http://schemas.openxmlformats.org/markup-compatibility/2006" xmlns:a14="http://schemas.microsoft.com/office/drawing/2010/main" val="000000" mc:Ignorable="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3100160"/>
        <c:crosses val="autoZero"/>
        <c:crossBetween val="between"/>
      </c:valAx>
      <c:spPr>
        <a:noFill/>
        <a:ln w="12700">
          <a:solidFill>
            <a:srgbClr xmlns:mc="http://schemas.openxmlformats.org/markup-compatibility/2006" xmlns:a14="http://schemas.microsoft.com/office/drawing/2010/main" val="808080" mc:Ignorable="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3011970518610547"/>
          <c:y val="0.13291167408421772"/>
          <c:w val="0.26822042767042181"/>
          <c:h val="0.37682985919239737"/>
        </c:manualLayout>
      </c:layout>
      <c:overlay val="0"/>
      <c:spPr>
        <a:solidFill>
          <a:srgbClr xmlns:mc="http://schemas.openxmlformats.org/markup-compatibility/2006" xmlns:a14="http://schemas.microsoft.com/office/drawing/2010/main" val="FFFFFF" mc:Ignorable=""/>
        </a:solidFill>
        <a:ln w="3175">
          <a:solidFill>
            <a:srgbClr xmlns:mc="http://schemas.openxmlformats.org/markup-compatibility/2006" xmlns:a14="http://schemas.microsoft.com/office/drawing/2010/main" val="000000" mc:Ignorable=""/>
          </a:solidFill>
          <a:prstDash val="solid"/>
        </a:ln>
      </c:spPr>
      <c:txPr>
        <a:bodyPr/>
        <a:lstStyle/>
        <a:p>
          <a:pPr>
            <a:defRPr sz="1600" b="0" i="0" u="none" strike="noStrike" baseline="0">
              <a:solidFill>
                <a:srgbClr xmlns:mc="http://schemas.openxmlformats.org/markup-compatibility/2006" xmlns:a14="http://schemas.microsoft.com/office/drawing/2010/main" val="000000" mc:Ignorable="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tx1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xmlns:mc="http://schemas.openxmlformats.org/markup-compatibility/2006" xmlns:a14="http://schemas.microsoft.com/office/drawing/2010/main" val="000000" mc:Ignorable="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25" b="1" i="0" u="none" strike="noStrike" baseline="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Attentional Cueing</a:t>
            </a:r>
          </a:p>
        </c:rich>
      </c:tx>
      <c:layout>
        <c:manualLayout>
          <c:xMode val="edge"/>
          <c:yMode val="edge"/>
          <c:x val="0.33154359551209944"/>
          <c:y val="2.999996017189808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5781933581093646"/>
          <c:y val="0.21161825726141087"/>
          <c:w val="0.82209526745151384"/>
          <c:h val="0.570539419087136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xmlns:mc="http://schemas.openxmlformats.org/markup-compatibility/2006" xmlns:a14="http://schemas.microsoft.com/office/drawing/2010/main" val="9999FF" mc:Ignorable=""/>
            </a:solidFill>
            <a:ln w="12700">
              <a:solidFill>
                <a:srgbClr xmlns:mc="http://schemas.openxmlformats.org/markup-compatibility/2006" xmlns:a14="http://schemas.microsoft.com/office/drawing/2010/main" val="000000" mc:Ignorable=""/>
              </a:solidFill>
              <a:prstDash val="solid"/>
            </a:ln>
          </c:spPr>
          <c:invertIfNegative val="0"/>
          <c:errBars>
            <c:errBarType val="both"/>
            <c:errValType val="cust"/>
            <c:noEndCap val="0"/>
            <c:plus>
              <c:numLit>
                <c:formatCode>General</c:formatCode>
                <c:ptCount val="3"/>
                <c:pt idx="0">
                  <c:v>12.59887542439707</c:v>
                </c:pt>
                <c:pt idx="1">
                  <c:v>12.877466816755874</c:v>
                </c:pt>
                <c:pt idx="2">
                  <c:v>19.813782052843123</c:v>
                </c:pt>
              </c:numLit>
            </c:plus>
            <c:minus>
              <c:numLit>
                <c:formatCode>General</c:formatCode>
                <c:ptCount val="3"/>
                <c:pt idx="0">
                  <c:v>12.59887542439707</c:v>
                </c:pt>
                <c:pt idx="1">
                  <c:v>12.877466816755874</c:v>
                </c:pt>
                <c:pt idx="2">
                  <c:v>19.813782052843123</c:v>
                </c:pt>
              </c:numLit>
            </c:minus>
            <c:spPr>
              <a:ln w="1270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prstDash val="solid"/>
              </a:ln>
            </c:spPr>
          </c:errBars>
          <c:cat>
            <c:strLit>
              <c:ptCount val="3"/>
              <c:pt idx="0">
                <c:v>Valid</c:v>
              </c:pt>
              <c:pt idx="1">
                <c:v>Neutral</c:v>
              </c:pt>
              <c:pt idx="2">
                <c:v>Invalid</c:v>
              </c:pt>
            </c:strLit>
          </c:cat>
          <c:val>
            <c:numLit>
              <c:formatCode>General</c:formatCode>
              <c:ptCount val="3"/>
              <c:pt idx="0">
                <c:v>293.61494318181821</c:v>
              </c:pt>
              <c:pt idx="1">
                <c:v>320.38628787878787</c:v>
              </c:pt>
              <c:pt idx="2">
                <c:v>333.77083333333331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3018240"/>
        <c:axId val="163020160"/>
      </c:barChart>
      <c:catAx>
        <c:axId val="1630182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75" b="1" i="0" u="none" strike="noStrike" baseline="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Cue Type</a:t>
                </a:r>
              </a:p>
            </c:rich>
          </c:tx>
          <c:layout>
            <c:manualLayout>
              <c:xMode val="edge"/>
              <c:yMode val="edge"/>
              <c:x val="0.49354399930777881"/>
              <c:y val="0.8900414610540905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xmlns:mc="http://schemas.openxmlformats.org/markup-compatibility/2006" xmlns:a14="http://schemas.microsoft.com/office/drawing/2010/main" val="000000" mc:Ignorable=""/>
            </a:solidFill>
            <a:prstDash val="solid"/>
          </a:ln>
        </c:spPr>
        <c:txPr>
          <a:bodyPr rot="0" vert="horz"/>
          <a:lstStyle/>
          <a:p>
            <a:pPr>
              <a:defRPr sz="1675" b="0" i="0" u="none" strike="noStrike" baseline="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302016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63020160"/>
        <c:scaling>
          <c:orientation val="minMax"/>
          <c:min val="0"/>
        </c:scaling>
        <c:delete val="0"/>
        <c:axPos val="l"/>
        <c:majorGridlines>
          <c:spPr>
            <a:ln w="3175">
              <a:solidFill>
                <a:srgbClr xmlns:mc="http://schemas.openxmlformats.org/markup-compatibility/2006" xmlns:a14="http://schemas.microsoft.com/office/drawing/2010/main" val="000000" mc:Ignorable="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75" b="1" i="0" u="none" strike="noStrike" baseline="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Reaction Time (msec)</a:t>
                </a:r>
              </a:p>
            </c:rich>
          </c:tx>
          <c:layout>
            <c:manualLayout>
              <c:xMode val="edge"/>
              <c:yMode val="edge"/>
              <c:x val="2.2955438262524878E-2"/>
              <c:y val="0.2593360655411244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xmlns:mc="http://schemas.openxmlformats.org/markup-compatibility/2006" xmlns:a14="http://schemas.microsoft.com/office/drawing/2010/main" val="000000" mc:Ignorable=""/>
            </a:solidFill>
            <a:prstDash val="solid"/>
          </a:ln>
        </c:spPr>
        <c:txPr>
          <a:bodyPr rot="0" vert="horz"/>
          <a:lstStyle/>
          <a:p>
            <a:pPr>
              <a:defRPr sz="1675" b="0" i="0" u="none" strike="noStrike" baseline="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3018240"/>
        <c:crosses val="autoZero"/>
        <c:crossBetween val="between"/>
      </c:valAx>
      <c:spPr>
        <a:noFill/>
        <a:ln w="12700">
          <a:solidFill>
            <a:srgbClr xmlns:mc="http://schemas.openxmlformats.org/markup-compatibility/2006" xmlns:a14="http://schemas.microsoft.com/office/drawing/2010/main" val="808080" mc:Ignorable=""/>
          </a:solidFill>
          <a:prstDash val="solid"/>
        </a:ln>
      </c:spPr>
    </c:plotArea>
    <c:plotVisOnly val="1"/>
    <c:dispBlanksAs val="gap"/>
    <c:showDLblsOverMax val="0"/>
  </c:chart>
  <c:spPr>
    <a:solidFill>
      <a:srgbClr xmlns:mc="http://schemas.openxmlformats.org/markup-compatibility/2006" xmlns:a14="http://schemas.microsoft.com/office/drawing/2010/main" val="FFFFFF" mc:Ignorable=""/>
    </a:solidFill>
    <a:ln w="3175">
      <a:noFill/>
      <a:prstDash val="solid"/>
    </a:ln>
  </c:spPr>
  <c:txPr>
    <a:bodyPr/>
    <a:lstStyle/>
    <a:p>
      <a:pPr>
        <a:defRPr sz="1675" b="0" i="0" u="none" strike="noStrike" baseline="0">
          <a:solidFill>
            <a:srgbClr xmlns:mc="http://schemas.openxmlformats.org/markup-compatibility/2006" xmlns:a14="http://schemas.microsoft.com/office/drawing/2010/main" val="000000" mc:Ignorable="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0257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defTabSz="930275">
              <a:defRPr sz="1000" b="0" i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9225" y="-1588"/>
            <a:ext cx="30257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930275">
              <a:defRPr sz="1000" b="0" i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6975"/>
            <a:ext cx="30257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defTabSz="930275">
              <a:defRPr sz="1000" b="0" i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9225" y="8816975"/>
            <a:ext cx="30257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930275">
              <a:defRPr sz="1000" b="0" i="1">
                <a:solidFill>
                  <a:schemeClr val="tx1"/>
                </a:solidFill>
              </a:defRPr>
            </a:lvl1pPr>
          </a:lstStyle>
          <a:p>
            <a:fld id="{1E1D0D28-8762-40AA-BD54-26685F8FA53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66675" y="93663"/>
            <a:ext cx="2360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3662" tIns="46038" rIns="93662" bIns="46038" anchor="ctr">
            <a:spAutoFit/>
          </a:bodyPr>
          <a:lstStyle/>
          <a:p>
            <a:pPr defTabSz="930275"/>
            <a:r>
              <a:rPr lang="en-US" sz="1400" b="0">
                <a:solidFill>
                  <a:schemeClr val="tx1"/>
                </a:solidFill>
              </a:rPr>
              <a:t>PSY/CS330 Human Factors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6505575" y="8880475"/>
            <a:ext cx="412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3662" tIns="46038" rIns="93662" bIns="46038" anchor="ctr">
            <a:spAutoFit/>
          </a:bodyPr>
          <a:lstStyle/>
          <a:p>
            <a:pPr algn="r" defTabSz="930275"/>
            <a:fld id="{299BB0FF-E28B-431A-87EC-5BCA914A1D5E}" type="slidenum">
              <a:rPr lang="en-US" sz="1400" b="0">
                <a:solidFill>
                  <a:schemeClr val="tx1"/>
                </a:solidFill>
              </a:rPr>
              <a:pPr algn="r" defTabSz="930275"/>
              <a:t>‹#›</a:t>
            </a:fld>
            <a:endParaRPr lang="en-US" sz="14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68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0257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defTabSz="930275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9225" y="-1588"/>
            <a:ext cx="30257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930275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6975"/>
            <a:ext cx="30257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defTabSz="930275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9225" y="8816975"/>
            <a:ext cx="30257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930275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E27F0504-0B7B-4474-9998-6F9525E1847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4" name="Rectangle 6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9513" y="701675"/>
            <a:ext cx="4625975" cy="3467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  <p:sp>
        <p:nvSpPr>
          <p:cNvPr id="2055" name="Rectangle 7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8488"/>
            <a:ext cx="512445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62" tIns="46038" rIns="936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notes styles</a:t>
            </a:r>
          </a:p>
          <a:p>
            <a:pPr lvl="0"/>
            <a:r>
              <a:rPr lang="en-US" smtClean="0"/>
              <a:t>Second Level</a:t>
            </a:r>
          </a:p>
          <a:p>
            <a:pPr lvl="0"/>
            <a:r>
              <a:rPr lang="en-US" smtClean="0"/>
              <a:t>Third Level</a:t>
            </a:r>
          </a:p>
          <a:p>
            <a:pPr lvl="0"/>
            <a:r>
              <a:rPr lang="en-US" smtClean="0"/>
              <a:t>Fourth Level</a:t>
            </a:r>
          </a:p>
          <a:p>
            <a:pPr lvl="0"/>
            <a:r>
              <a:rPr lang="en-US" smtClean="0"/>
              <a:t>Fifth Level</a:t>
            </a: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66675" y="93663"/>
            <a:ext cx="2360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3662" tIns="46038" rIns="93662" bIns="46038" anchor="ctr">
            <a:spAutoFit/>
          </a:bodyPr>
          <a:lstStyle/>
          <a:p>
            <a:pPr defTabSz="930275"/>
            <a:r>
              <a:rPr lang="en-US" sz="1400" b="0">
                <a:solidFill>
                  <a:schemeClr val="tx1"/>
                </a:solidFill>
              </a:rPr>
              <a:t>PSY/CS330 Human Factors</a:t>
            </a: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6553200" y="8880475"/>
            <a:ext cx="365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3662" tIns="46038" rIns="93662" bIns="46038" anchor="ctr">
            <a:spAutoFit/>
          </a:bodyPr>
          <a:lstStyle/>
          <a:p>
            <a:pPr algn="r" defTabSz="930275"/>
            <a:fld id="{015E97CF-5429-497A-8FA6-67CA3C780C3A}" type="slidenum">
              <a:rPr lang="en-US" sz="1400" b="0">
                <a:solidFill>
                  <a:schemeClr val="tx1"/>
                </a:solidFill>
              </a:rPr>
              <a:pPr algn="r" defTabSz="930275"/>
              <a:t>‹#›</a:t>
            </a:fld>
            <a:endParaRPr lang="en-US" sz="14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0761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302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1pPr>
    <a:lvl2pPr marL="461963" algn="l" defTabSz="9302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2pPr>
    <a:lvl3pPr marL="922338" algn="l" defTabSz="9302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3pPr>
    <a:lvl4pPr marL="1384300" algn="l" defTabSz="9302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4pPr>
    <a:lvl5pPr marL="1846263" algn="l" defTabSz="9302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B7177E-7B6B-44CD-91EC-858BA9F7A38B}" type="slidenum">
              <a:rPr lang="en-US"/>
              <a:pPr/>
              <a:t>1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1675"/>
            <a:ext cx="4622800" cy="3467100"/>
          </a:xfrm>
          <a:ln cap="flat"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FF5A0C-9326-4FA9-A0FD-A0B457D0379E}" type="slidenum">
              <a:rPr lang="en-US"/>
              <a:pPr/>
              <a:t>15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1675"/>
            <a:ext cx="4622800" cy="3467100"/>
          </a:xfrm>
          <a:ln cap="flat"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5250" rIns="95250"/>
          <a:lstStyle/>
          <a:p>
            <a:pPr defTabSz="914400">
              <a:spcBef>
                <a:spcPct val="0"/>
              </a:spcBef>
            </a:pP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E18F9A-1D3C-43D9-B55B-FA36A9916D25}" type="slidenum">
              <a:rPr lang="en-US"/>
              <a:pPr/>
              <a:t>16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1675"/>
            <a:ext cx="4622800" cy="3467100"/>
          </a:xfrm>
          <a:ln cap="flat"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5250" rIns="95250"/>
          <a:lstStyle/>
          <a:p>
            <a:pPr defTabSz="914400">
              <a:spcBef>
                <a:spcPct val="0"/>
              </a:spcBef>
            </a:pP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8D9FA7-0F7A-4911-95B5-A7AA056308D1}" type="slidenum">
              <a:rPr lang="en-US"/>
              <a:pPr/>
              <a:t>17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1675"/>
            <a:ext cx="4622800" cy="3467100"/>
          </a:xfrm>
          <a:ln cap="flat"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5250" rIns="95250"/>
          <a:lstStyle/>
          <a:p>
            <a:pPr defTabSz="914400">
              <a:spcBef>
                <a:spcPct val="0"/>
              </a:spcBef>
            </a:pP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A1703F-FA32-493E-90BA-4248B2E89655}" type="slidenum">
              <a:rPr lang="en-US"/>
              <a:pPr/>
              <a:t>18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1675"/>
            <a:ext cx="4622800" cy="3467100"/>
          </a:xfrm>
          <a:ln cap="flat"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5250" rIns="95250"/>
          <a:lstStyle/>
          <a:p>
            <a:pPr defTabSz="914400">
              <a:spcBef>
                <a:spcPct val="0"/>
              </a:spcBef>
            </a:pP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A8B5A7-C64F-45C7-BE3D-D49264B0C47F}" type="slidenum">
              <a:rPr lang="en-US"/>
              <a:pPr/>
              <a:t>19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1675"/>
            <a:ext cx="4622800" cy="3467100"/>
          </a:xfrm>
          <a:ln cap="flat"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defTabSz="914400">
              <a:spcBef>
                <a:spcPct val="0"/>
              </a:spcBef>
            </a:pP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47375E-6AE8-4886-9D42-E811ACB58B05}" type="slidenum">
              <a:rPr lang="en-US"/>
              <a:pPr/>
              <a:t>20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1675"/>
            <a:ext cx="4622800" cy="3467100"/>
          </a:xfrm>
          <a:ln cap="flat"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defTabSz="914400">
              <a:spcBef>
                <a:spcPct val="0"/>
              </a:spcBef>
            </a:pP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658F54-D9B8-414C-B65F-2BCCD1015087}" type="slidenum">
              <a:rPr lang="en-US"/>
              <a:pPr/>
              <a:t>21</a:t>
            </a:fld>
            <a:endParaRPr lang="en-US"/>
          </a:p>
        </p:txBody>
      </p:sp>
      <p:sp>
        <p:nvSpPr>
          <p:cNvPr id="3584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1675"/>
            <a:ext cx="4622800" cy="3467100"/>
          </a:xfrm>
          <a:ln cap="flat"/>
        </p:spPr>
      </p:sp>
      <p:sp>
        <p:nvSpPr>
          <p:cNvPr id="3584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5250" rIns="95250"/>
          <a:lstStyle/>
          <a:p>
            <a:pPr defTabSz="914400">
              <a:spcBef>
                <a:spcPct val="0"/>
              </a:spcBef>
            </a:pPr>
            <a:r>
              <a:rPr lang="en-US" sz="2400">
                <a:latin typeface="Times New Roman" pitchFamily="18" charset="0"/>
              </a:rPr>
              <a:t>Performance may not be limited by skill, but by resources being used.</a:t>
            </a:r>
          </a:p>
          <a:p>
            <a:pPr defTabSz="914400">
              <a:spcBef>
                <a:spcPct val="0"/>
              </a:spcBef>
            </a:pP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0F7457-6071-4282-B841-88EBC3B9353A}" type="slidenum">
              <a:rPr lang="en-US"/>
              <a:pPr/>
              <a:t>22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1675"/>
            <a:ext cx="4622800" cy="3467100"/>
          </a:xfrm>
          <a:ln cap="flat"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defTabSz="914400">
              <a:spcBef>
                <a:spcPct val="0"/>
              </a:spcBef>
            </a:pP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199812-8C8E-4260-B772-68E3EE0817CA}" type="slidenum">
              <a:rPr lang="en-US"/>
              <a:pPr/>
              <a:t>23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1675"/>
            <a:ext cx="4622800" cy="3467100"/>
          </a:xfrm>
          <a:ln cap="flat"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defTabSz="914400">
              <a:spcBef>
                <a:spcPct val="0"/>
              </a:spcBef>
            </a:pP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8C1665-2928-469B-AB99-11802B59CEF3}" type="slidenum">
              <a:rPr lang="en-US"/>
              <a:pPr/>
              <a:t>24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1675"/>
            <a:ext cx="4622800" cy="3467100"/>
          </a:xfrm>
          <a:ln cap="flat"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defTabSz="914400">
              <a:spcBef>
                <a:spcPct val="0"/>
              </a:spcBef>
            </a:pP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34B545-9F0A-4C7B-8C06-CA8E036A05B3}" type="slidenum">
              <a:rPr lang="en-US"/>
              <a:pPr/>
              <a:t>2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1675"/>
            <a:ext cx="4622800" cy="3467100"/>
          </a:xfrm>
          <a:ln cap="flat"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5250" rIns="95250"/>
          <a:lstStyle/>
          <a:p>
            <a:pPr defTabSz="914400">
              <a:spcBef>
                <a:spcPct val="0"/>
              </a:spcBef>
            </a:pP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94704F-D7BB-4FA6-ACDE-99A1BAAB35BE}" type="slidenum">
              <a:rPr lang="en-US"/>
              <a:pPr/>
              <a:t>26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1675"/>
            <a:ext cx="4622800" cy="3467100"/>
          </a:xfrm>
          <a:ln cap="flat"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5250" rIns="95250"/>
          <a:lstStyle/>
          <a:p>
            <a:pPr defTabSz="914400">
              <a:spcBef>
                <a:spcPct val="0"/>
              </a:spcBef>
            </a:pPr>
            <a:r>
              <a:rPr lang="en-US" sz="2400">
                <a:latin typeface="Times New Roman" pitchFamily="18" charset="0"/>
              </a:rPr>
              <a:t>by biased, it is meant that most estimates are in one direction from the actual value than the other direction. 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B11F25-74DC-4427-B110-EF5B133B0F3F}" type="slidenum">
              <a:rPr lang="en-US"/>
              <a:pPr/>
              <a:t>27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1675"/>
            <a:ext cx="4622800" cy="3467100"/>
          </a:xfrm>
          <a:ln cap="flat"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defTabSz="914400">
              <a:spcBef>
                <a:spcPct val="0"/>
              </a:spcBef>
            </a:pP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84D4C4-BE81-4109-9AC0-B8C688AC4382}" type="slidenum">
              <a:rPr lang="en-US"/>
              <a:pPr/>
              <a:t>28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1675"/>
            <a:ext cx="4622800" cy="3467100"/>
          </a:xfrm>
          <a:ln cap="flat"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5250" rIns="95250"/>
          <a:lstStyle/>
          <a:p>
            <a:pPr defTabSz="914400">
              <a:spcBef>
                <a:spcPct val="0"/>
              </a:spcBef>
            </a:pPr>
            <a:r>
              <a:rPr lang="en-US" sz="2400">
                <a:latin typeface="Times New Roman" pitchFamily="18" charset="0"/>
              </a:rPr>
              <a:t>Could eliminate the correct alternative before test.  Then it is hard to come up with the correct hypothesis.</a:t>
            </a:r>
          </a:p>
          <a:p>
            <a:pPr defTabSz="914400">
              <a:spcBef>
                <a:spcPct val="0"/>
              </a:spcBef>
            </a:pPr>
            <a:endParaRPr lang="en-US" sz="2400">
              <a:latin typeface="Times New Roman" pitchFamily="18" charset="0"/>
            </a:endParaRPr>
          </a:p>
          <a:p>
            <a:pPr defTabSz="914400">
              <a:spcBef>
                <a:spcPct val="0"/>
              </a:spcBef>
            </a:pPr>
            <a:r>
              <a:rPr lang="en-US" sz="2400">
                <a:latin typeface="Times New Roman" pitchFamily="18" charset="0"/>
              </a:rPr>
              <a:t>Thus we are selecting the hypothesis that is representative but improbable as opposed the the hypothesis that is less representative but far more probable.</a:t>
            </a:r>
          </a:p>
          <a:p>
            <a:pPr defTabSz="914400">
              <a:spcBef>
                <a:spcPct val="0"/>
              </a:spcBef>
            </a:pPr>
            <a:endParaRPr lang="en-US" sz="2400">
              <a:latin typeface="Times New Roman" pitchFamily="18" charset="0"/>
            </a:endParaRPr>
          </a:p>
          <a:p>
            <a:pPr defTabSz="914400">
              <a:spcBef>
                <a:spcPct val="0"/>
              </a:spcBef>
            </a:pP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9A97C0-B1BA-48C0-831F-6EC32D2BFC0A}" type="slidenum">
              <a:rPr lang="en-US"/>
              <a:pPr/>
              <a:t>29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1675"/>
            <a:ext cx="4622800" cy="3467100"/>
          </a:xfrm>
          <a:ln cap="flat"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defTabSz="914400">
              <a:spcBef>
                <a:spcPct val="0"/>
              </a:spcBef>
            </a:pP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50E845-66D3-46D7-84A8-4C36F2889D57}" type="slidenum">
              <a:rPr lang="en-US"/>
              <a:pPr/>
              <a:t>30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1675"/>
            <a:ext cx="4622800" cy="3467100"/>
          </a:xfrm>
          <a:ln cap="flat"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defTabSz="914400">
              <a:spcBef>
                <a:spcPct val="0"/>
              </a:spcBef>
            </a:pP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5943DF-7904-4ADE-B2AF-412D3EE69E9C}" type="slidenum">
              <a:rPr lang="en-US"/>
              <a:pPr/>
              <a:t>3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1675"/>
            <a:ext cx="4622800" cy="3467100"/>
          </a:xfrm>
          <a:ln cap="flat"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5250" rIns="95250"/>
          <a:lstStyle/>
          <a:p>
            <a:pPr defTabSz="914400">
              <a:spcBef>
                <a:spcPct val="0"/>
              </a:spcBef>
            </a:pP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229AB5-E01F-4048-8E2B-81A7BC8B2884}" type="slidenum">
              <a:rPr lang="en-US"/>
              <a:pPr/>
              <a:t>7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1675"/>
            <a:ext cx="4622800" cy="3467100"/>
          </a:xfrm>
          <a:ln cap="flat"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5250" rIns="95250"/>
          <a:lstStyle/>
          <a:p>
            <a:pPr defTabSz="914400">
              <a:spcBef>
                <a:spcPct val="0"/>
              </a:spcBef>
            </a:pP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7C11E-2532-4403-9F5D-AA6DA88A49FC}" type="slidenum">
              <a:rPr lang="en-US"/>
              <a:pPr/>
              <a:t>8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1675"/>
            <a:ext cx="4622800" cy="3467100"/>
          </a:xfrm>
          <a:ln cap="flat"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5250" rIns="95250"/>
          <a:lstStyle/>
          <a:p>
            <a:pPr defTabSz="914400">
              <a:spcBef>
                <a:spcPct val="0"/>
              </a:spcBef>
            </a:pP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7D1E6C-F5F4-43BF-A87A-45C323D472EE}" type="slidenum">
              <a:rPr lang="en-US"/>
              <a:pPr/>
              <a:t>9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1675"/>
            <a:ext cx="4622800" cy="3467100"/>
          </a:xfrm>
          <a:ln cap="flat"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defTabSz="914400">
              <a:spcBef>
                <a:spcPct val="0"/>
              </a:spcBef>
            </a:pP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7DCE0-BC4A-4785-9578-F1127B496C96}" type="slidenum">
              <a:rPr lang="en-US"/>
              <a:pPr/>
              <a:t>11</a:t>
            </a:fld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5250" rIns="95250"/>
          <a:lstStyle/>
          <a:p>
            <a:pPr defTabSz="914400">
              <a:spcBef>
                <a:spcPct val="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741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1675"/>
            <a:ext cx="4622800" cy="3467100"/>
          </a:xfrm>
          <a:ln cap="flat"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D32DFE-7832-4EB8-B18B-52E268EAF667}" type="slidenum">
              <a:rPr lang="en-US"/>
              <a:pPr/>
              <a:t>12</a:t>
            </a:fld>
            <a:endParaRPr 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5250" rIns="95250"/>
          <a:lstStyle/>
          <a:p>
            <a:pPr defTabSz="914400">
              <a:spcBef>
                <a:spcPct val="0"/>
              </a:spcBef>
            </a:pPr>
            <a:r>
              <a:rPr lang="en-US" sz="2400">
                <a:latin typeface="Times New Roman" pitchFamily="18" charset="0"/>
              </a:rPr>
              <a:t>Implications of depth for use of heads up displays - since at different depth will pay attention to one source and ignore the other.</a:t>
            </a:r>
          </a:p>
          <a:p>
            <a:pPr defTabSz="914400">
              <a:spcBef>
                <a:spcPct val="0"/>
              </a:spcBef>
            </a:pPr>
            <a:endParaRPr lang="en-US" sz="2400">
              <a:latin typeface="Times New Roman" pitchFamily="18" charset="0"/>
            </a:endParaRPr>
          </a:p>
          <a:p>
            <a:pPr defTabSz="914400">
              <a:spcBef>
                <a:spcPct val="0"/>
              </a:spcBef>
            </a:pPr>
            <a:r>
              <a:rPr lang="en-US" sz="2400">
                <a:latin typeface="Times New Roman" pitchFamily="18" charset="0"/>
              </a:rPr>
              <a:t>With pitch some evidence by separating male from female voices.</a:t>
            </a:r>
          </a:p>
        </p:txBody>
      </p:sp>
      <p:sp>
        <p:nvSpPr>
          <p:cNvPr id="1945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1675"/>
            <a:ext cx="4622800" cy="3467100"/>
          </a:xfrm>
          <a:ln cap="flat"/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1B27FF-3E46-49F5-A55E-E049ABC5443E}" type="slidenum">
              <a:rPr lang="en-US"/>
              <a:pPr/>
              <a:t>13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1675"/>
            <a:ext cx="4622800" cy="3467100"/>
          </a:xfrm>
          <a:ln cap="flat"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defTabSz="914400">
              <a:spcBef>
                <a:spcPct val="0"/>
              </a:spcBef>
            </a:pP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67D84-E4DA-4FC4-BAC5-1EBEAFBE48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WhiteHanover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0161" y="2768652"/>
            <a:ext cx="2012177" cy="11378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90111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6BF5-FE5D-44FA-AE2A-1E1E2F9A239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iteHanover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7311" y="274320"/>
            <a:ext cx="2012177" cy="11378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A51B-D923-4FA0-973F-15BF02C16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6080511" cy="9448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295400"/>
            <a:ext cx="38100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029200" y="1295400"/>
            <a:ext cx="3810000" cy="4800600"/>
          </a:xfrm>
        </p:spPr>
        <p:txBody>
          <a:bodyPr/>
          <a:lstStyle/>
          <a:p>
            <a:r>
              <a:rPr lang="en-US" smtClean="0"/>
              <a:t>Click icon to add clip art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ABC8D53-FDD7-4083-8A9B-86EBC63024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hiteHanover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7311" y="274320"/>
            <a:ext cx="2012177" cy="11378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6080511" cy="9448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066800" y="1295400"/>
            <a:ext cx="7772400" cy="48006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ABC8D53-FDD7-4083-8A9B-86EBC63024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iteHanover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7311" y="274320"/>
            <a:ext cx="2012177" cy="11378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57C52-F941-4A9F-BD3F-D1E5396F2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72D0-803E-45D7-8026-8A1CD770FF1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WhiteHanover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65836" y="406221"/>
            <a:ext cx="3212327" cy="18164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1035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1F9F-9010-459E-A4A7-9FBADEF5D8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6690111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BAA29-360B-49E5-ADC1-6CD8FF762E9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WhiteHanover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7311" y="274320"/>
            <a:ext cx="2012177" cy="11378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6690111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0AF5FE-C507-4C14-8331-28CD0D7C4D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WhiteHanover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7311" y="274320"/>
            <a:ext cx="2012177" cy="11378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A664-8924-4F10-BDA4-4C8F881F4B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WhiteHanover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7311" y="274320"/>
            <a:ext cx="2012177" cy="11378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C5C34B3D-69AF-46A6-B75E-977F4DAF7F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hiteHanover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7311" y="274320"/>
            <a:ext cx="2012177" cy="11378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xmlns:mc="http://schemas.openxmlformats.org/markup-compatibility/2006" xmlns:a14="http://schemas.microsoft.com/office/drawing/2010/main" val="000000" mc:Ignorable="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CF756-55A0-465A-8744-65A0B9FEBA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hiteHanover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7311" y="274320"/>
            <a:ext cx="2012177" cy="11378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90111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ABC8D53-FDD7-4083-8A9B-86EBC63024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WhiteHanoverLogo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147311" y="274320"/>
            <a:ext cx="2012177" cy="1137815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2908300" y="3822700"/>
            <a:ext cx="4013200" cy="21082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0C0C0" mc:Ignorable="">
              <a:alpha val="50000"/>
            </a:srgbClr>
          </a:solidFill>
          <a:ln w="25400">
            <a:solidFill>
              <a:schemeClr val="tx1"/>
            </a:solidFill>
            <a:prstDash val="lg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23" name="Line 3"/>
          <p:cNvSpPr>
            <a:spLocks noChangeShapeType="1"/>
          </p:cNvSpPr>
          <p:nvPr/>
        </p:nvSpPr>
        <p:spPr bwMode="auto">
          <a:xfrm flipV="1">
            <a:off x="4800600" y="4724400"/>
            <a:ext cx="6096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3581400" y="4875213"/>
            <a:ext cx="1189038" cy="5810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0C0C0" mc:Ignorable="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Long-Term</a:t>
            </a:r>
          </a:p>
          <a:p>
            <a:pPr algn="ctr"/>
            <a:r>
              <a:rPr lang="en-US" sz="1600">
                <a:solidFill>
                  <a:schemeClr val="tx1"/>
                </a:solidFill>
              </a:rPr>
              <a:t>Memory</a:t>
            </a: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5540375" y="4189413"/>
            <a:ext cx="963613" cy="5810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0C0C0" mc:Ignorable="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Working</a:t>
            </a:r>
          </a:p>
          <a:p>
            <a:pPr algn="ctr"/>
            <a:r>
              <a:rPr lang="en-US" sz="1600">
                <a:solidFill>
                  <a:schemeClr val="tx1"/>
                </a:solidFill>
              </a:rPr>
              <a:t>Memory</a:t>
            </a: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5422900" y="4127500"/>
            <a:ext cx="1193800" cy="812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3594100" y="4737100"/>
            <a:ext cx="1193800" cy="812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4870450" y="5408613"/>
            <a:ext cx="930275" cy="3365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0C0C0" mc:Ignorable="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Memory</a:t>
            </a:r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auto">
          <a:xfrm flipV="1">
            <a:off x="3962400" y="32766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30" name="Line 10"/>
          <p:cNvSpPr>
            <a:spLocks noChangeShapeType="1"/>
          </p:cNvSpPr>
          <p:nvPr/>
        </p:nvSpPr>
        <p:spPr bwMode="auto">
          <a:xfrm flipV="1">
            <a:off x="5562600" y="3352800"/>
            <a:ext cx="0" cy="762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2400"/>
              <a:t>A Human Information Processing Model </a:t>
            </a:r>
            <a:r>
              <a:rPr lang="en-US" sz="1600"/>
              <a:t>after Wickens (1984)</a:t>
            </a:r>
          </a:p>
        </p:txBody>
      </p:sp>
      <p:grpSp>
        <p:nvGrpSpPr>
          <p:cNvPr id="56332" name="Group 12"/>
          <p:cNvGrpSpPr>
            <a:grpSpLocks/>
          </p:cNvGrpSpPr>
          <p:nvPr/>
        </p:nvGrpSpPr>
        <p:grpSpPr bwMode="auto">
          <a:xfrm>
            <a:off x="685800" y="2513013"/>
            <a:ext cx="1917700" cy="827087"/>
            <a:chOff x="432" y="1583"/>
            <a:chExt cx="1208" cy="521"/>
          </a:xfrm>
        </p:grpSpPr>
        <p:sp>
          <p:nvSpPr>
            <p:cNvPr id="56333" name="Rectangle 13"/>
            <p:cNvSpPr>
              <a:spLocks noChangeArrowheads="1"/>
            </p:cNvSpPr>
            <p:nvPr/>
          </p:nvSpPr>
          <p:spPr bwMode="auto">
            <a:xfrm>
              <a:off x="848" y="1583"/>
              <a:ext cx="792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Short-Term</a:t>
              </a:r>
            </a:p>
            <a:p>
              <a:pPr algn="ctr"/>
              <a:r>
                <a:rPr lang="en-US" sz="1600">
                  <a:solidFill>
                    <a:schemeClr val="tx1"/>
                  </a:solidFill>
                </a:rPr>
                <a:t>Sensory</a:t>
              </a:r>
            </a:p>
            <a:p>
              <a:pPr algn="ctr"/>
              <a:r>
                <a:rPr lang="en-US" sz="1600">
                  <a:solidFill>
                    <a:schemeClr val="tx1"/>
                  </a:solidFill>
                </a:rPr>
                <a:t>Store</a:t>
              </a:r>
            </a:p>
          </p:txBody>
        </p:sp>
        <p:sp>
          <p:nvSpPr>
            <p:cNvPr id="56334" name="Rectangle 14"/>
            <p:cNvSpPr>
              <a:spLocks noChangeArrowheads="1"/>
            </p:cNvSpPr>
            <p:nvPr/>
          </p:nvSpPr>
          <p:spPr bwMode="auto">
            <a:xfrm>
              <a:off x="872" y="1592"/>
              <a:ext cx="752" cy="51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5" name="Line 15"/>
            <p:cNvSpPr>
              <a:spLocks noChangeShapeType="1"/>
            </p:cNvSpPr>
            <p:nvPr/>
          </p:nvSpPr>
          <p:spPr bwMode="auto">
            <a:xfrm>
              <a:off x="432" y="1824"/>
              <a:ext cx="4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6336" name="Group 16"/>
          <p:cNvGrpSpPr>
            <a:grpSpLocks/>
          </p:cNvGrpSpPr>
          <p:nvPr/>
        </p:nvGrpSpPr>
        <p:grpSpPr bwMode="auto">
          <a:xfrm>
            <a:off x="2590800" y="2603500"/>
            <a:ext cx="1847850" cy="660400"/>
            <a:chOff x="1632" y="1640"/>
            <a:chExt cx="1164" cy="416"/>
          </a:xfrm>
        </p:grpSpPr>
        <p:sp>
          <p:nvSpPr>
            <p:cNvPr id="56337" name="Rectangle 17"/>
            <p:cNvSpPr>
              <a:spLocks noChangeArrowheads="1"/>
            </p:cNvSpPr>
            <p:nvPr/>
          </p:nvSpPr>
          <p:spPr bwMode="auto">
            <a:xfrm>
              <a:off x="2054" y="1679"/>
              <a:ext cx="74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600">
                  <a:solidFill>
                    <a:schemeClr val="tx1"/>
                  </a:solidFill>
                </a:rPr>
                <a:t>Perception</a:t>
              </a:r>
            </a:p>
          </p:txBody>
        </p:sp>
        <p:sp>
          <p:nvSpPr>
            <p:cNvPr id="56338" name="Rectangle 18"/>
            <p:cNvSpPr>
              <a:spLocks noChangeArrowheads="1"/>
            </p:cNvSpPr>
            <p:nvPr/>
          </p:nvSpPr>
          <p:spPr bwMode="auto">
            <a:xfrm>
              <a:off x="2024" y="1640"/>
              <a:ext cx="752" cy="41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9" name="Line 19"/>
            <p:cNvSpPr>
              <a:spLocks noChangeShapeType="1"/>
            </p:cNvSpPr>
            <p:nvPr/>
          </p:nvSpPr>
          <p:spPr bwMode="auto">
            <a:xfrm>
              <a:off x="1632" y="1824"/>
              <a:ext cx="38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6340" name="Group 20"/>
          <p:cNvGrpSpPr>
            <a:grpSpLocks/>
          </p:cNvGrpSpPr>
          <p:nvPr/>
        </p:nvGrpSpPr>
        <p:grpSpPr bwMode="auto">
          <a:xfrm>
            <a:off x="4419600" y="2527300"/>
            <a:ext cx="2044700" cy="812800"/>
            <a:chOff x="2784" y="1592"/>
            <a:chExt cx="1288" cy="512"/>
          </a:xfrm>
        </p:grpSpPr>
        <p:sp>
          <p:nvSpPr>
            <p:cNvPr id="56341" name="Rectangle 21"/>
            <p:cNvSpPr>
              <a:spLocks noChangeArrowheads="1"/>
            </p:cNvSpPr>
            <p:nvPr/>
          </p:nvSpPr>
          <p:spPr bwMode="auto">
            <a:xfrm>
              <a:off x="3398" y="1631"/>
              <a:ext cx="63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Decision</a:t>
              </a:r>
            </a:p>
            <a:p>
              <a:pPr algn="ctr"/>
              <a:r>
                <a:rPr lang="en-US" sz="1600">
                  <a:solidFill>
                    <a:schemeClr val="tx1"/>
                  </a:solidFill>
                </a:rPr>
                <a:t>Making</a:t>
              </a:r>
            </a:p>
          </p:txBody>
        </p:sp>
        <p:sp>
          <p:nvSpPr>
            <p:cNvPr id="56342" name="Rectangle 22"/>
            <p:cNvSpPr>
              <a:spLocks noChangeArrowheads="1"/>
            </p:cNvSpPr>
            <p:nvPr/>
          </p:nvSpPr>
          <p:spPr bwMode="auto">
            <a:xfrm>
              <a:off x="3320" y="1592"/>
              <a:ext cx="752" cy="51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3" name="Line 23"/>
            <p:cNvSpPr>
              <a:spLocks noChangeShapeType="1"/>
            </p:cNvSpPr>
            <p:nvPr/>
          </p:nvSpPr>
          <p:spPr bwMode="auto">
            <a:xfrm>
              <a:off x="2784" y="1824"/>
              <a:ext cx="52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6344" name="Group 24"/>
          <p:cNvGrpSpPr>
            <a:grpSpLocks/>
          </p:cNvGrpSpPr>
          <p:nvPr/>
        </p:nvGrpSpPr>
        <p:grpSpPr bwMode="auto">
          <a:xfrm>
            <a:off x="6477000" y="2527300"/>
            <a:ext cx="1892300" cy="812800"/>
            <a:chOff x="4080" y="1592"/>
            <a:chExt cx="1192" cy="512"/>
          </a:xfrm>
        </p:grpSpPr>
        <p:sp>
          <p:nvSpPr>
            <p:cNvPr id="56345" name="Rectangle 25"/>
            <p:cNvSpPr>
              <a:spLocks noChangeArrowheads="1"/>
            </p:cNvSpPr>
            <p:nvPr/>
          </p:nvSpPr>
          <p:spPr bwMode="auto">
            <a:xfrm>
              <a:off x="4550" y="1631"/>
              <a:ext cx="692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Response</a:t>
              </a:r>
            </a:p>
            <a:p>
              <a:pPr algn="ctr"/>
              <a:r>
                <a:rPr lang="en-US" sz="1600">
                  <a:solidFill>
                    <a:schemeClr val="tx1"/>
                  </a:solidFill>
                </a:rPr>
                <a:t>Execution</a:t>
              </a:r>
            </a:p>
          </p:txBody>
        </p:sp>
        <p:sp>
          <p:nvSpPr>
            <p:cNvPr id="56346" name="Rectangle 26"/>
            <p:cNvSpPr>
              <a:spLocks noChangeArrowheads="1"/>
            </p:cNvSpPr>
            <p:nvPr/>
          </p:nvSpPr>
          <p:spPr bwMode="auto">
            <a:xfrm>
              <a:off x="4520" y="1592"/>
              <a:ext cx="752" cy="51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7" name="Line 27"/>
            <p:cNvSpPr>
              <a:spLocks noChangeShapeType="1"/>
            </p:cNvSpPr>
            <p:nvPr/>
          </p:nvSpPr>
          <p:spPr bwMode="auto">
            <a:xfrm>
              <a:off x="4080" y="1824"/>
              <a:ext cx="4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6348" name="Group 28"/>
          <p:cNvGrpSpPr>
            <a:grpSpLocks/>
          </p:cNvGrpSpPr>
          <p:nvPr/>
        </p:nvGrpSpPr>
        <p:grpSpPr bwMode="auto">
          <a:xfrm>
            <a:off x="1066800" y="2895600"/>
            <a:ext cx="8001000" cy="3230563"/>
            <a:chOff x="672" y="1824"/>
            <a:chExt cx="5040" cy="2035"/>
          </a:xfrm>
        </p:grpSpPr>
        <p:sp>
          <p:nvSpPr>
            <p:cNvPr id="56349" name="Line 29"/>
            <p:cNvSpPr>
              <a:spLocks noChangeShapeType="1"/>
            </p:cNvSpPr>
            <p:nvPr/>
          </p:nvSpPr>
          <p:spPr bwMode="auto">
            <a:xfrm>
              <a:off x="5280" y="1824"/>
              <a:ext cx="4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6350" name="Group 30"/>
            <p:cNvGrpSpPr>
              <a:grpSpLocks/>
            </p:cNvGrpSpPr>
            <p:nvPr/>
          </p:nvGrpSpPr>
          <p:grpSpPr bwMode="auto">
            <a:xfrm>
              <a:off x="672" y="1824"/>
              <a:ext cx="4752" cy="2035"/>
              <a:chOff x="672" y="1824"/>
              <a:chExt cx="4752" cy="2035"/>
            </a:xfrm>
          </p:grpSpPr>
          <p:sp>
            <p:nvSpPr>
              <p:cNvPr id="56351" name="Line 31"/>
              <p:cNvSpPr>
                <a:spLocks noChangeShapeType="1"/>
              </p:cNvSpPr>
              <p:nvPr/>
            </p:nvSpPr>
            <p:spPr bwMode="auto">
              <a:xfrm>
                <a:off x="5424" y="1824"/>
                <a:ext cx="0" cy="201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52" name="Line 32"/>
              <p:cNvSpPr>
                <a:spLocks noChangeShapeType="1"/>
              </p:cNvSpPr>
              <p:nvPr/>
            </p:nvSpPr>
            <p:spPr bwMode="auto">
              <a:xfrm flipH="1">
                <a:off x="672" y="3840"/>
                <a:ext cx="475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53" name="Line 33"/>
              <p:cNvSpPr>
                <a:spLocks noChangeShapeType="1"/>
              </p:cNvSpPr>
              <p:nvPr/>
            </p:nvSpPr>
            <p:spPr bwMode="auto">
              <a:xfrm flipV="1">
                <a:off x="672" y="1824"/>
                <a:ext cx="0" cy="201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54" name="Rectangle 34"/>
              <p:cNvSpPr>
                <a:spLocks noChangeArrowheads="1"/>
              </p:cNvSpPr>
              <p:nvPr/>
            </p:nvSpPr>
            <p:spPr bwMode="auto">
              <a:xfrm>
                <a:off x="770" y="3647"/>
                <a:ext cx="671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ctr"/>
                <a:r>
                  <a:rPr lang="en-US" sz="1600">
                    <a:solidFill>
                      <a:schemeClr val="tx1"/>
                    </a:solidFill>
                  </a:rPr>
                  <a:t>Feedback</a:t>
                </a:r>
              </a:p>
            </p:txBody>
          </p:sp>
        </p:grpSp>
      </p:grpSp>
      <p:sp>
        <p:nvSpPr>
          <p:cNvPr id="56355" name="Line 35"/>
          <p:cNvSpPr>
            <a:spLocks noChangeShapeType="1"/>
          </p:cNvSpPr>
          <p:nvPr/>
        </p:nvSpPr>
        <p:spPr bwMode="auto">
          <a:xfrm>
            <a:off x="6172200" y="3352800"/>
            <a:ext cx="0" cy="762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356" name="Group 36"/>
          <p:cNvGrpSpPr>
            <a:grpSpLocks/>
          </p:cNvGrpSpPr>
          <p:nvPr/>
        </p:nvGrpSpPr>
        <p:grpSpPr bwMode="auto">
          <a:xfrm>
            <a:off x="4419600" y="1231900"/>
            <a:ext cx="3200400" cy="3187700"/>
            <a:chOff x="2784" y="776"/>
            <a:chExt cx="2016" cy="2008"/>
          </a:xfrm>
        </p:grpSpPr>
        <p:sp>
          <p:nvSpPr>
            <p:cNvPr id="56357" name="Rectangle 37"/>
            <p:cNvSpPr>
              <a:spLocks noChangeArrowheads="1"/>
            </p:cNvSpPr>
            <p:nvPr/>
          </p:nvSpPr>
          <p:spPr bwMode="auto">
            <a:xfrm>
              <a:off x="3014" y="815"/>
              <a:ext cx="784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Attentional</a:t>
              </a:r>
            </a:p>
            <a:p>
              <a:pPr algn="ctr"/>
              <a:r>
                <a:rPr lang="en-US" sz="1600">
                  <a:solidFill>
                    <a:schemeClr val="tx1"/>
                  </a:solidFill>
                </a:rPr>
                <a:t>Resources</a:t>
              </a:r>
            </a:p>
          </p:txBody>
        </p:sp>
        <p:sp>
          <p:nvSpPr>
            <p:cNvPr id="56358" name="Rectangle 38"/>
            <p:cNvSpPr>
              <a:spLocks noChangeArrowheads="1"/>
            </p:cNvSpPr>
            <p:nvPr/>
          </p:nvSpPr>
          <p:spPr bwMode="auto">
            <a:xfrm>
              <a:off x="3032" y="776"/>
              <a:ext cx="752" cy="51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9" name="Line 39"/>
            <p:cNvSpPr>
              <a:spLocks noChangeShapeType="1"/>
            </p:cNvSpPr>
            <p:nvPr/>
          </p:nvSpPr>
          <p:spPr bwMode="auto">
            <a:xfrm flipH="1">
              <a:off x="2784" y="1296"/>
              <a:ext cx="384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0" name="Line 40"/>
            <p:cNvSpPr>
              <a:spLocks noChangeShapeType="1"/>
            </p:cNvSpPr>
            <p:nvPr/>
          </p:nvSpPr>
          <p:spPr bwMode="auto">
            <a:xfrm>
              <a:off x="3408" y="1296"/>
              <a:ext cx="288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1" name="Line 41"/>
            <p:cNvSpPr>
              <a:spLocks noChangeShapeType="1"/>
            </p:cNvSpPr>
            <p:nvPr/>
          </p:nvSpPr>
          <p:spPr bwMode="auto">
            <a:xfrm>
              <a:off x="3792" y="1056"/>
              <a:ext cx="1008" cy="5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2" name="Line 42"/>
            <p:cNvSpPr>
              <a:spLocks noChangeShapeType="1"/>
            </p:cNvSpPr>
            <p:nvPr/>
          </p:nvSpPr>
          <p:spPr bwMode="auto">
            <a:xfrm>
              <a:off x="3264" y="1296"/>
              <a:ext cx="0" cy="14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3" name="Line 43"/>
            <p:cNvSpPr>
              <a:spLocks noChangeShapeType="1"/>
            </p:cNvSpPr>
            <p:nvPr/>
          </p:nvSpPr>
          <p:spPr bwMode="auto">
            <a:xfrm>
              <a:off x="3264" y="2784"/>
              <a:ext cx="1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6364" name="Group 44"/>
          <p:cNvGrpSpPr>
            <a:grpSpLocks/>
          </p:cNvGrpSpPr>
          <p:nvPr/>
        </p:nvGrpSpPr>
        <p:grpSpPr bwMode="auto">
          <a:xfrm>
            <a:off x="4419600" y="1238250"/>
            <a:ext cx="3200400" cy="3187700"/>
            <a:chOff x="2784" y="776"/>
            <a:chExt cx="2016" cy="2008"/>
          </a:xfrm>
        </p:grpSpPr>
        <p:sp>
          <p:nvSpPr>
            <p:cNvPr id="56365" name="Rectangle 45"/>
            <p:cNvSpPr>
              <a:spLocks noChangeArrowheads="1"/>
            </p:cNvSpPr>
            <p:nvPr/>
          </p:nvSpPr>
          <p:spPr bwMode="auto">
            <a:xfrm>
              <a:off x="3009" y="811"/>
              <a:ext cx="794" cy="374"/>
            </a:xfrm>
            <a:prstGeom prst="rect">
              <a:avLst/>
            </a:prstGeom>
            <a:noFill/>
            <a:ln w="12700">
              <a:solidFill>
                <a:srgbClr xmlns:mc="http://schemas.openxmlformats.org/markup-compatibility/2006" xmlns:a14="http://schemas.microsoft.com/office/drawing/2010/main" val="FF0000" mc:Ignorable="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en-US" sz="1600">
                  <a:solidFill>
                    <a:schemeClr val="accent2"/>
                  </a:solidFill>
                </a:rPr>
                <a:t>Attentional</a:t>
              </a:r>
            </a:p>
            <a:p>
              <a:pPr algn="ctr"/>
              <a:r>
                <a:rPr lang="en-US" sz="1600">
                  <a:solidFill>
                    <a:schemeClr val="accent2"/>
                  </a:solidFill>
                </a:rPr>
                <a:t>Resources</a:t>
              </a: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56366" name="Rectangle 46"/>
            <p:cNvSpPr>
              <a:spLocks noChangeArrowheads="1"/>
            </p:cNvSpPr>
            <p:nvPr/>
          </p:nvSpPr>
          <p:spPr bwMode="auto">
            <a:xfrm>
              <a:off x="3032" y="776"/>
              <a:ext cx="752" cy="512"/>
            </a:xfrm>
            <a:prstGeom prst="rect">
              <a:avLst/>
            </a:prstGeom>
            <a:noFill/>
            <a:ln w="25400">
              <a:solidFill>
                <a:srgbClr xmlns:mc="http://schemas.openxmlformats.org/markup-compatibility/2006" xmlns:a14="http://schemas.microsoft.com/office/drawing/2010/main" val="FF0000" mc:Ignorable="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7" name="Line 47"/>
            <p:cNvSpPr>
              <a:spLocks noChangeShapeType="1"/>
            </p:cNvSpPr>
            <p:nvPr/>
          </p:nvSpPr>
          <p:spPr bwMode="auto">
            <a:xfrm flipH="1">
              <a:off x="2784" y="1296"/>
              <a:ext cx="384" cy="336"/>
            </a:xfrm>
            <a:prstGeom prst="line">
              <a:avLst/>
            </a:prstGeom>
            <a:noFill/>
            <a:ln w="25400">
              <a:solidFill>
                <a:srgbClr xmlns:mc="http://schemas.openxmlformats.org/markup-compatibility/2006" xmlns:a14="http://schemas.microsoft.com/office/drawing/2010/main" val="FF0000" mc:Ignorable="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8" name="Line 48"/>
            <p:cNvSpPr>
              <a:spLocks noChangeShapeType="1"/>
            </p:cNvSpPr>
            <p:nvPr/>
          </p:nvSpPr>
          <p:spPr bwMode="auto">
            <a:xfrm>
              <a:off x="3408" y="1296"/>
              <a:ext cx="288" cy="288"/>
            </a:xfrm>
            <a:prstGeom prst="line">
              <a:avLst/>
            </a:prstGeom>
            <a:noFill/>
            <a:ln w="25400">
              <a:solidFill>
                <a:srgbClr xmlns:mc="http://schemas.openxmlformats.org/markup-compatibility/2006" xmlns:a14="http://schemas.microsoft.com/office/drawing/2010/main" val="FF0000" mc:Ignorable="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9" name="Line 49"/>
            <p:cNvSpPr>
              <a:spLocks noChangeShapeType="1"/>
            </p:cNvSpPr>
            <p:nvPr/>
          </p:nvSpPr>
          <p:spPr bwMode="auto">
            <a:xfrm>
              <a:off x="3792" y="1056"/>
              <a:ext cx="1008" cy="528"/>
            </a:xfrm>
            <a:prstGeom prst="line">
              <a:avLst/>
            </a:prstGeom>
            <a:noFill/>
            <a:ln w="25400">
              <a:solidFill>
                <a:srgbClr xmlns:mc="http://schemas.openxmlformats.org/markup-compatibility/2006" xmlns:a14="http://schemas.microsoft.com/office/drawing/2010/main" val="FF0000" mc:Ignorable="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0" name="Line 50"/>
            <p:cNvSpPr>
              <a:spLocks noChangeShapeType="1"/>
            </p:cNvSpPr>
            <p:nvPr/>
          </p:nvSpPr>
          <p:spPr bwMode="auto">
            <a:xfrm>
              <a:off x="3264" y="1296"/>
              <a:ext cx="0" cy="1488"/>
            </a:xfrm>
            <a:prstGeom prst="line">
              <a:avLst/>
            </a:prstGeom>
            <a:noFill/>
            <a:ln w="25400">
              <a:solidFill>
                <a:srgbClr xmlns:mc="http://schemas.openxmlformats.org/markup-compatibility/2006" xmlns:a14="http://schemas.microsoft.com/office/drawing/2010/main" val="FF0000" mc:Ignorable="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1" name="Line 51"/>
            <p:cNvSpPr>
              <a:spLocks noChangeShapeType="1"/>
            </p:cNvSpPr>
            <p:nvPr/>
          </p:nvSpPr>
          <p:spPr bwMode="auto">
            <a:xfrm>
              <a:off x="3264" y="2784"/>
              <a:ext cx="144" cy="0"/>
            </a:xfrm>
            <a:prstGeom prst="line">
              <a:avLst/>
            </a:prstGeom>
            <a:noFill/>
            <a:ln w="25400">
              <a:solidFill>
                <a:srgbClr xmlns:mc="http://schemas.openxmlformats.org/markup-compatibility/2006" xmlns:a14="http://schemas.microsoft.com/office/drawing/2010/main" val="FF0000" mc:Ignorable="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Search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4714316"/>
              </p:ext>
            </p:extLst>
          </p:nvPr>
        </p:nvGraphicFramePr>
        <p:xfrm>
          <a:off x="0" y="1600200"/>
          <a:ext cx="893445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25407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3200"/>
              <a:t>Attentional Resources   </a:t>
            </a:r>
            <a:r>
              <a:rPr lang="en-US" sz="2400"/>
              <a:t>Focused and Divided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>
            <a:normAutofit fontScale="92500" lnSpcReduction="10000"/>
          </a:bodyPr>
          <a:lstStyle/>
          <a:p>
            <a:r>
              <a:rPr lang="en-US"/>
              <a:t>Focused Attention: The range of information that will be processed at one time.</a:t>
            </a:r>
          </a:p>
          <a:p>
            <a:pPr lvl="1"/>
            <a:r>
              <a:rPr lang="en-US"/>
              <a:t>Information in the beam of the flashlight.</a:t>
            </a:r>
          </a:p>
          <a:p>
            <a:pPr lvl="1"/>
            <a:r>
              <a:rPr lang="en-US"/>
              <a:t>Relates to ability to ignore irrelevant information.</a:t>
            </a:r>
          </a:p>
          <a:p>
            <a:r>
              <a:rPr lang="en-US"/>
              <a:t>Divided Attention: The ability to include two or more sources of information and process them simultaneously.</a:t>
            </a:r>
          </a:p>
          <a:p>
            <a:pPr lvl="1"/>
            <a:r>
              <a:rPr lang="en-US"/>
              <a:t>Having the beam fall on two or more </a:t>
            </a:r>
          </a:p>
          <a:p>
            <a:pPr lvl="1">
              <a:buFont typeface="Monotype Sorts" pitchFamily="2" charset="2"/>
              <a:buNone/>
            </a:pPr>
            <a:r>
              <a:rPr lang="en-US"/>
              <a:t>	objects.</a:t>
            </a:r>
          </a:p>
          <a:p>
            <a:pPr lvl="1"/>
            <a:r>
              <a:rPr lang="en-US"/>
              <a:t>Ability to handle two or more tasks at once.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31800" y="273050"/>
            <a:ext cx="3854450" cy="635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6389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4005263"/>
            <a:ext cx="121761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3200"/>
              <a:t>Attentional Resources   </a:t>
            </a:r>
            <a:r>
              <a:rPr lang="en-US" sz="2400"/>
              <a:t>Focused and Divided 2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Channels (How they are defined): </a:t>
            </a:r>
          </a:p>
          <a:p>
            <a:pPr lvl="1"/>
            <a:r>
              <a:rPr lang="en-US"/>
              <a:t>Within a channel information is processed in parallel, that is, at the same time.</a:t>
            </a:r>
          </a:p>
          <a:p>
            <a:pPr lvl="1"/>
            <a:r>
              <a:rPr lang="en-US"/>
              <a:t>In different channels information must be processed sequentially, that is, one after the other.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93700" y="292100"/>
            <a:ext cx="3968750" cy="635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8437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8540400"/>
              </p:ext>
            </p:extLst>
          </p:nvPr>
        </p:nvGraphicFramePr>
        <p:xfrm>
          <a:off x="2381250" y="4114799"/>
          <a:ext cx="2686050" cy="2019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9" name="Bitmap Image" r:id="rId4" imgW="3260757" imgH="2644771" progId="PBrush">
                  <p:embed/>
                </p:oleObj>
              </mc:Choice>
              <mc:Fallback>
                <p:oleObj name="Bitmap Image" r:id="rId4" imgW="3260757" imgH="2644771" progId="PBrush">
                  <p:embed/>
                  <p:pic>
                    <p:nvPicPr>
                      <p:cNvPr id="0" name="Picture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250" y="4114799"/>
                        <a:ext cx="2686050" cy="20193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3200" dirty="0" err="1"/>
              <a:t>Attentional</a:t>
            </a:r>
            <a:r>
              <a:rPr lang="en-US" sz="3200" dirty="0"/>
              <a:t> Resources   </a:t>
            </a:r>
            <a:r>
              <a:rPr lang="en-US" sz="2400" dirty="0"/>
              <a:t>Focused and Divided 3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>
            <a:normAutofit lnSpcReduction="10000"/>
          </a:bodyPr>
          <a:lstStyle/>
          <a:p>
            <a:r>
              <a:rPr lang="en-US"/>
              <a:t>A major unit that defines a channel is space</a:t>
            </a:r>
          </a:p>
          <a:p>
            <a:pPr lvl="1"/>
            <a:r>
              <a:rPr lang="en-US"/>
              <a:t>Location defines a channel for both audition and vision.</a:t>
            </a:r>
          </a:p>
          <a:p>
            <a:pPr lvl="1"/>
            <a:r>
              <a:rPr lang="en-US"/>
              <a:t>In shadowing, it is harder to do if both voices come from the same side.</a:t>
            </a:r>
          </a:p>
          <a:p>
            <a:pPr lvl="1"/>
            <a:r>
              <a:rPr lang="en-US"/>
              <a:t>In vision, depth can also define a channel (Neisser and Beckman, 1975).</a:t>
            </a:r>
          </a:p>
          <a:p>
            <a:r>
              <a:rPr lang="en-US"/>
              <a:t>Pitch may also define a channel for audition.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00" y="279400"/>
            <a:ext cx="3911600" cy="635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Space as Definition of Channel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7467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8005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3200"/>
              <a:t>Attentional Resources   </a:t>
            </a:r>
            <a:r>
              <a:rPr lang="en-US" sz="2400"/>
              <a:t>Focused and Divided 3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Channels (How they are defined, continued):</a:t>
            </a:r>
          </a:p>
          <a:p>
            <a:pPr lvl="1"/>
            <a:r>
              <a:rPr lang="en-US"/>
              <a:t>In vision: the central visual field is about 1 deg.</a:t>
            </a:r>
          </a:p>
          <a:p>
            <a:pPr lvl="1"/>
            <a:r>
              <a:rPr lang="en-US"/>
              <a:t>In all cases, stress narrows the width of the channel, requiring more sampling.</a:t>
            </a:r>
          </a:p>
          <a:p>
            <a:pPr lvl="2"/>
            <a:r>
              <a:rPr lang="en-US"/>
              <a:t>Recall we do not sample as effectively when we are stressed.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55600" y="273050"/>
            <a:ext cx="3930650" cy="635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3200"/>
              <a:t>Attentional Resources   </a:t>
            </a:r>
            <a:r>
              <a:rPr lang="en-US" sz="2400"/>
              <a:t>Focused and Divided 4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>
            <a:normAutofit fontScale="85000" lnSpcReduction="10000"/>
          </a:bodyPr>
          <a:lstStyle/>
          <a:p>
            <a:r>
              <a:rPr lang="en-US" dirty="0"/>
              <a:t>The effects of Parallel Processing</a:t>
            </a:r>
          </a:p>
          <a:p>
            <a:pPr lvl="1"/>
            <a:r>
              <a:rPr lang="en-US" dirty="0"/>
              <a:t>Two are positive</a:t>
            </a:r>
          </a:p>
          <a:p>
            <a:pPr lvl="2"/>
            <a:r>
              <a:rPr lang="en-US" dirty="0"/>
              <a:t>When two sources of information have independent implications for control, e.g., pilot controlling pitch and roll of a plane.</a:t>
            </a:r>
          </a:p>
          <a:p>
            <a:pPr lvl="2"/>
            <a:r>
              <a:rPr lang="en-US" dirty="0"/>
              <a:t>When two sources of information imply the same action you get redundancy gain.</a:t>
            </a:r>
          </a:p>
          <a:p>
            <a:pPr lvl="1"/>
            <a:r>
              <a:rPr lang="en-US" dirty="0"/>
              <a:t>Two are negative</a:t>
            </a:r>
          </a:p>
          <a:p>
            <a:pPr lvl="2"/>
            <a:r>
              <a:rPr lang="en-US" dirty="0"/>
              <a:t>When the channel capacity is exceeded, e.g., reading two words that are very close together in space.</a:t>
            </a:r>
          </a:p>
          <a:p>
            <a:pPr lvl="2"/>
            <a:r>
              <a:rPr lang="en-US" dirty="0"/>
              <a:t>You want to process only part of the information and the implications of the second source is similar but incompatible to the first source, e.g. the </a:t>
            </a:r>
            <a:r>
              <a:rPr lang="en-US" dirty="0" err="1"/>
              <a:t>Stroop</a:t>
            </a:r>
            <a:r>
              <a:rPr lang="en-US" dirty="0"/>
              <a:t> Effect.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412750" y="279400"/>
            <a:ext cx="3930650" cy="635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The Stroop Effect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753350" cy="4525963"/>
          </a:xfrm>
          <a:noFill/>
          <a:ln/>
        </p:spPr>
        <p:txBody>
          <a:bodyPr>
            <a:normAutofit/>
          </a:bodyPr>
          <a:lstStyle/>
          <a:p>
            <a:pPr>
              <a:buFont typeface="Monotype Sorts" pitchFamily="2" charset="2"/>
              <a:buNone/>
            </a:pPr>
            <a:r>
              <a:rPr lang="en-US" dirty="0"/>
              <a:t>green	</a:t>
            </a:r>
            <a:r>
              <a:rPr lang="en-US" dirty="0" smtClean="0"/>
              <a:t>red</a:t>
            </a:r>
            <a:r>
              <a:rPr lang="en-US" dirty="0"/>
              <a:t>		blue		blue</a:t>
            </a:r>
          </a:p>
          <a:p>
            <a:pPr>
              <a:buFont typeface="Monotype Sorts" pitchFamily="2" charset="2"/>
              <a:buNone/>
            </a:pPr>
            <a:r>
              <a:rPr lang="en-US" dirty="0"/>
              <a:t>red		</a:t>
            </a:r>
            <a:r>
              <a:rPr lang="en-US" dirty="0" smtClean="0"/>
              <a:t>green</a:t>
            </a:r>
            <a:r>
              <a:rPr lang="en-US" dirty="0"/>
              <a:t>	</a:t>
            </a:r>
            <a:r>
              <a:rPr lang="en-US" dirty="0" smtClean="0"/>
              <a:t>blue	</a:t>
            </a:r>
            <a:r>
              <a:rPr lang="en-US" dirty="0"/>
              <a:t> </a:t>
            </a:r>
            <a:r>
              <a:rPr lang="en-US" dirty="0" smtClean="0"/>
              <a:t>        yellow</a:t>
            </a:r>
            <a:endParaRPr lang="en-US" dirty="0"/>
          </a:p>
          <a:p>
            <a:pPr>
              <a:buFont typeface="Monotype Sorts" pitchFamily="2" charset="2"/>
              <a:buNone/>
            </a:pPr>
            <a:r>
              <a:rPr lang="en-US" dirty="0"/>
              <a:t>yellow	</a:t>
            </a:r>
            <a:r>
              <a:rPr lang="en-US" dirty="0" smtClean="0"/>
              <a:t>green</a:t>
            </a:r>
            <a:r>
              <a:rPr lang="en-US" dirty="0"/>
              <a:t>	yellow	red</a:t>
            </a:r>
          </a:p>
          <a:p>
            <a:pPr>
              <a:buFont typeface="Monotype Sorts" pitchFamily="2" charset="2"/>
              <a:buNone/>
            </a:pPr>
            <a:r>
              <a:rPr lang="en-US" dirty="0"/>
              <a:t>yellow	</a:t>
            </a:r>
            <a:r>
              <a:rPr lang="en-US" dirty="0" smtClean="0"/>
              <a:t>blue</a:t>
            </a:r>
            <a:r>
              <a:rPr lang="en-US" dirty="0"/>
              <a:t>		</a:t>
            </a:r>
            <a:r>
              <a:rPr lang="en-US" dirty="0" smtClean="0"/>
              <a:t>green</a:t>
            </a:r>
            <a:r>
              <a:rPr lang="en-US" dirty="0"/>
              <a:t>	green</a:t>
            </a:r>
          </a:p>
          <a:p>
            <a:pPr>
              <a:buFont typeface="Monotype Sorts" pitchFamily="2" charset="2"/>
              <a:buNone/>
            </a:pPr>
            <a:r>
              <a:rPr lang="en-US" dirty="0"/>
              <a:t>blue		</a:t>
            </a:r>
            <a:r>
              <a:rPr lang="en-US" dirty="0" smtClean="0"/>
              <a:t>yellow</a:t>
            </a:r>
            <a:r>
              <a:rPr lang="en-US" dirty="0"/>
              <a:t>	red		red</a:t>
            </a:r>
          </a:p>
          <a:p>
            <a:pPr>
              <a:buFont typeface="Monotype Sorts" pitchFamily="2" charset="2"/>
              <a:buNone/>
            </a:pPr>
            <a:r>
              <a:rPr lang="en-US" dirty="0" smtClean="0"/>
              <a:t>green</a:t>
            </a:r>
            <a:r>
              <a:rPr lang="en-US" dirty="0"/>
              <a:t>	red		yellow	blue</a:t>
            </a:r>
          </a:p>
          <a:p>
            <a:pPr>
              <a:buFont typeface="Monotype Sorts" pitchFamily="2" charset="2"/>
              <a:buNone/>
            </a:pPr>
            <a:r>
              <a:rPr lang="en-US" dirty="0"/>
              <a:t>blue		yellow	blue		green	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The Stroop Effect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CC00" mc:Ignorable=""/>
                </a:solidFill>
              </a:rPr>
              <a:t>red</a:t>
            </a:r>
            <a:r>
              <a:rPr lang="en-US" sz="3200" b="1" dirty="0"/>
              <a:t>		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blue</a:t>
            </a:r>
            <a:r>
              <a:rPr lang="en-US" sz="3200" b="1" dirty="0">
                <a:solidFill>
                  <a:schemeClr val="accent2"/>
                </a:solidFill>
              </a:rPr>
              <a:t>	</a:t>
            </a:r>
            <a:r>
              <a:rPr lang="en-US" sz="3200" b="1" dirty="0"/>
              <a:t>	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yellow</a:t>
            </a:r>
            <a:r>
              <a:rPr lang="en-US" sz="3200" b="1" dirty="0"/>
              <a:t>	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green</a:t>
            </a:r>
          </a:p>
          <a:p>
            <a:pPr>
              <a:buFont typeface="Monotype Sorts" pitchFamily="2" charset="2"/>
              <a:buNone/>
            </a:pPr>
            <a:r>
              <a:rPr lang="en-US" sz="3200" b="1" dirty="0">
                <a:solidFill>
                  <a:schemeClr val="hlink"/>
                </a:solidFill>
              </a:rPr>
              <a:t>yellow</a:t>
            </a:r>
            <a:r>
              <a:rPr lang="en-US" sz="3200" b="1" dirty="0"/>
              <a:t>	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green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5050" mc:Ignorable=""/>
                </a:solidFill>
              </a:rPr>
              <a:t>	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009900" mc:Ignorable=""/>
                </a:solidFill>
              </a:rPr>
              <a:t>yellow	red</a:t>
            </a:r>
            <a:endParaRPr lang="en-US" sz="3200" b="1" dirty="0">
              <a:solidFill>
                <a:schemeClr val="accent1"/>
              </a:solidFill>
            </a:endParaRPr>
          </a:p>
          <a:p>
            <a:pPr>
              <a:buFont typeface="Monotype Sorts" pitchFamily="2" charset="2"/>
              <a:buNone/>
            </a:pP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009900" mc:Ignorable=""/>
                </a:solidFill>
              </a:rPr>
              <a:t>blue		red</a:t>
            </a:r>
            <a:r>
              <a:rPr lang="en-US" sz="3200" b="1" dirty="0"/>
              <a:t>		</a:t>
            </a:r>
            <a:r>
              <a:rPr lang="en-US" sz="3200" b="1" dirty="0">
                <a:solidFill>
                  <a:schemeClr val="hlink"/>
                </a:solidFill>
              </a:rPr>
              <a:t>green	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CC00" mc:Ignorable=""/>
                </a:solidFill>
              </a:rPr>
              <a:t>blue</a:t>
            </a:r>
            <a:endParaRPr lang="en-US" sz="3200" b="1" dirty="0"/>
          </a:p>
          <a:p>
            <a:pPr>
              <a:buFont typeface="Monotype Sorts" pitchFamily="2" charset="2"/>
              <a:buNone/>
            </a:pP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009900" mc:Ignorable=""/>
                </a:solidFill>
              </a:rPr>
              <a:t>yellow</a:t>
            </a:r>
            <a:r>
              <a:rPr lang="en-US" sz="3200" b="1" dirty="0"/>
              <a:t>	</a:t>
            </a:r>
            <a:r>
              <a:rPr lang="en-US" sz="3200" b="1" dirty="0">
                <a:solidFill>
                  <a:schemeClr val="hlink"/>
                </a:solidFill>
              </a:rPr>
              <a:t>yellow</a:t>
            </a:r>
            <a:r>
              <a:rPr lang="en-US" sz="3200" b="1" dirty="0"/>
              <a:t>	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CC00" mc:Ignorable=""/>
                </a:solidFill>
              </a:rPr>
              <a:t>blue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FF00" mc:Ignorable=""/>
                </a:solidFill>
              </a:rPr>
              <a:t>		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green</a:t>
            </a:r>
          </a:p>
          <a:p>
            <a:pPr>
              <a:buFont typeface="Monotype Sorts" pitchFamily="2" charset="2"/>
              <a:buNone/>
            </a:pP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green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5050" mc:Ignorable=""/>
                </a:solidFill>
              </a:rPr>
              <a:t>	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CC00" mc:Ignorable=""/>
                </a:solidFill>
              </a:rPr>
              <a:t>red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FF00" mc:Ignorable=""/>
                </a:solidFill>
              </a:rPr>
              <a:t>		</a:t>
            </a:r>
            <a:r>
              <a:rPr lang="en-US" sz="3200" b="1" dirty="0">
                <a:solidFill>
                  <a:schemeClr val="hlink"/>
                </a:solidFill>
              </a:rPr>
              <a:t>red</a:t>
            </a:r>
            <a:r>
              <a:rPr lang="en-US" sz="3200" b="1" dirty="0"/>
              <a:t>		</a:t>
            </a:r>
            <a:r>
              <a:rPr lang="en-US" sz="3200" b="1" dirty="0">
                <a:solidFill>
                  <a:schemeClr val="hlink"/>
                </a:solidFill>
              </a:rPr>
              <a:t>yellow</a:t>
            </a:r>
            <a:endParaRPr lang="en-US" sz="3200" b="1" dirty="0">
              <a:solidFill>
                <a:schemeClr val="folHlink"/>
              </a:solidFill>
            </a:endParaRPr>
          </a:p>
          <a:p>
            <a:pPr>
              <a:buFont typeface="Monotype Sorts" pitchFamily="2" charset="2"/>
              <a:buNone/>
            </a:pP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CC00" mc:Ignorable=""/>
                </a:solidFill>
              </a:rPr>
              <a:t>blue</a:t>
            </a:r>
            <a:r>
              <a:rPr lang="en-US" sz="3200" b="1" dirty="0">
                <a:solidFill>
                  <a:schemeClr val="tx2"/>
                </a:solidFill>
              </a:rPr>
              <a:t>	</a:t>
            </a:r>
            <a:r>
              <a:rPr lang="en-US" sz="3200" b="1" dirty="0"/>
              <a:t>	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CC00" mc:Ignorable=""/>
                </a:solidFill>
              </a:rPr>
              <a:t>blue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FF00" mc:Ignorable=""/>
                </a:solidFill>
              </a:rPr>
              <a:t>		</a:t>
            </a:r>
            <a:r>
              <a:rPr lang="en-US" sz="3200" b="1" dirty="0">
                <a:solidFill>
                  <a:schemeClr val="hlink"/>
                </a:solidFill>
              </a:rPr>
              <a:t>green	red</a:t>
            </a:r>
          </a:p>
          <a:p>
            <a:pPr>
              <a:buFont typeface="Monotype Sorts" pitchFamily="2" charset="2"/>
              <a:buNone/>
            </a:pPr>
            <a:r>
              <a:rPr lang="en-US" sz="3200" b="1" dirty="0">
                <a:solidFill>
                  <a:schemeClr val="hlink"/>
                </a:solidFill>
              </a:rPr>
              <a:t>red</a:t>
            </a:r>
            <a:r>
              <a:rPr lang="en-US" sz="3200" b="1" dirty="0"/>
              <a:t>		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CC00" mc:Ignorable=""/>
                </a:solidFill>
              </a:rPr>
              <a:t>green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FF00" mc:Ignorable=""/>
                </a:solidFill>
              </a:rPr>
              <a:t>	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blue</a:t>
            </a:r>
            <a:r>
              <a:rPr lang="en-US" sz="3200" b="1" dirty="0">
                <a:solidFill>
                  <a:schemeClr val="accent2"/>
                </a:solidFill>
              </a:rPr>
              <a:t>	</a:t>
            </a:r>
            <a:r>
              <a:rPr lang="en-US" sz="3200" b="1" dirty="0"/>
              <a:t>	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009900" mc:Ignorable=""/>
                </a:solidFill>
              </a:rPr>
              <a:t>yellow</a:t>
            </a:r>
            <a:endParaRPr lang="en-US" sz="32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The Stroop Effect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CC00" mc:Ignorable=""/>
                </a:solidFill>
              </a:rPr>
              <a:t>yellow</a:t>
            </a:r>
            <a:r>
              <a:rPr lang="en-US" sz="3200" b="1" dirty="0"/>
              <a:t>	</a:t>
            </a:r>
            <a:r>
              <a:rPr lang="en-US" sz="3200" b="1" dirty="0">
                <a:solidFill>
                  <a:schemeClr val="hlink"/>
                </a:solidFill>
              </a:rPr>
              <a:t>blue</a:t>
            </a:r>
            <a:r>
              <a:rPr lang="en-US" sz="3200" b="1" dirty="0"/>
              <a:t>		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009900" mc:Ignorable=""/>
                </a:solidFill>
              </a:rPr>
              <a:t>green</a:t>
            </a:r>
            <a:r>
              <a:rPr lang="en-US" sz="3200" b="1" dirty="0"/>
              <a:t>	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red</a:t>
            </a:r>
          </a:p>
          <a:p>
            <a:pPr>
              <a:buFont typeface="Monotype Sorts" pitchFamily="2" charset="2"/>
              <a:buNone/>
            </a:pPr>
            <a:r>
              <a:rPr lang="en-US" sz="3200" b="1" dirty="0">
                <a:solidFill>
                  <a:schemeClr val="hlink"/>
                </a:solidFill>
              </a:rPr>
              <a:t>blue</a:t>
            </a:r>
            <a:r>
              <a:rPr lang="en-US" sz="3200" b="1" dirty="0"/>
              <a:t>		</a:t>
            </a:r>
            <a:r>
              <a:rPr lang="en-US" sz="3200" b="1" dirty="0">
                <a:solidFill>
                  <a:schemeClr val="hlink"/>
                </a:solidFill>
              </a:rPr>
              <a:t>blue</a:t>
            </a:r>
            <a:r>
              <a:rPr lang="en-US" sz="3200" b="1" dirty="0"/>
              <a:t>		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red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5050" mc:Ignorable=""/>
                </a:solidFill>
              </a:rPr>
              <a:t>		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CC00" mc:Ignorable=""/>
                </a:solidFill>
              </a:rPr>
              <a:t>yellow</a:t>
            </a:r>
            <a:endParaRPr lang="en-US" sz="3200" b="1" dirty="0">
              <a:solidFill>
                <a:srgbClr xmlns:mc="http://schemas.openxmlformats.org/markup-compatibility/2006" xmlns:a14="http://schemas.microsoft.com/office/drawing/2010/main" val="66CCFF" mc:Ignorable=""/>
              </a:solidFill>
            </a:endParaRPr>
          </a:p>
          <a:p>
            <a:pPr>
              <a:buFont typeface="Monotype Sorts" pitchFamily="2" charset="2"/>
              <a:buNone/>
            </a:pP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009900" mc:Ignorable=""/>
                </a:solidFill>
              </a:rPr>
              <a:t>green</a:t>
            </a:r>
            <a:r>
              <a:rPr lang="en-US" sz="3200" b="1" dirty="0"/>
              <a:t>	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red</a:t>
            </a:r>
            <a:r>
              <a:rPr lang="en-US" sz="3200" b="1" dirty="0"/>
              <a:t>		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CC00" mc:Ignorable=""/>
                </a:solidFill>
              </a:rPr>
              <a:t>yellow</a:t>
            </a:r>
            <a:r>
              <a:rPr lang="en-US" sz="3200" b="1" dirty="0"/>
              <a:t>	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009900" mc:Ignorable=""/>
                </a:solidFill>
              </a:rPr>
              <a:t>green</a:t>
            </a:r>
            <a:endParaRPr lang="en-US" sz="3200" b="1" dirty="0"/>
          </a:p>
          <a:p>
            <a:pPr>
              <a:buFont typeface="Monotype Sorts" pitchFamily="2" charset="2"/>
              <a:buNone/>
            </a:pPr>
            <a:r>
              <a:rPr lang="en-US" sz="3200" b="1" dirty="0">
                <a:solidFill>
                  <a:schemeClr val="hlink"/>
                </a:solidFill>
              </a:rPr>
              <a:t>blue</a:t>
            </a:r>
            <a:r>
              <a:rPr lang="en-US" sz="3200" b="1" dirty="0"/>
              <a:t>		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009900" mc:Ignorable=""/>
                </a:solidFill>
              </a:rPr>
              <a:t>green</a:t>
            </a:r>
            <a:r>
              <a:rPr lang="en-US" sz="3200" b="1" dirty="0"/>
              <a:t>	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CC00" mc:Ignorable=""/>
                </a:solidFill>
              </a:rPr>
              <a:t>yellow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FF00" mc:Ignorable=""/>
                </a:solidFill>
              </a:rPr>
              <a:t>	</a:t>
            </a:r>
            <a:r>
              <a:rPr lang="en-US" sz="3200" b="1" dirty="0">
                <a:solidFill>
                  <a:schemeClr val="hlink"/>
                </a:solidFill>
              </a:rPr>
              <a:t>blue</a:t>
            </a:r>
            <a:endParaRPr lang="en-US" sz="3200" b="1" dirty="0"/>
          </a:p>
          <a:p>
            <a:pPr>
              <a:buFont typeface="Monotype Sorts" pitchFamily="2" charset="2"/>
              <a:buNone/>
            </a:pP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CC00" mc:Ignorable=""/>
                </a:solidFill>
              </a:rPr>
              <a:t>yellow</a:t>
            </a:r>
            <a:r>
              <a:rPr lang="en-US" sz="3200" b="1" dirty="0"/>
              <a:t>	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CC00" mc:Ignorable=""/>
                </a:solidFill>
              </a:rPr>
              <a:t>yellow</a:t>
            </a:r>
            <a:r>
              <a:rPr lang="en-US" sz="3200" b="1" dirty="0"/>
              <a:t>	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red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5050" mc:Ignorable=""/>
                </a:solidFill>
              </a:rPr>
              <a:t>		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red</a:t>
            </a:r>
          </a:p>
          <a:p>
            <a:pPr>
              <a:buFont typeface="Monotype Sorts" pitchFamily="2" charset="2"/>
              <a:buNone/>
            </a:pP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red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5050" mc:Ignorable=""/>
                </a:solidFill>
              </a:rPr>
              <a:t>		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009900" mc:Ignorable=""/>
                </a:solidFill>
              </a:rPr>
              <a:t>green</a:t>
            </a:r>
            <a:r>
              <a:rPr lang="en-US" sz="3200" b="1" dirty="0"/>
              <a:t>	</a:t>
            </a:r>
            <a:r>
              <a:rPr lang="en-US" sz="3200" b="1" dirty="0">
                <a:solidFill>
                  <a:schemeClr val="hlink"/>
                </a:solidFill>
              </a:rPr>
              <a:t>blue</a:t>
            </a:r>
            <a:r>
              <a:rPr lang="en-US" sz="3200" b="1" dirty="0"/>
              <a:t>		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CC00" mc:Ignorable=""/>
                </a:solidFill>
              </a:rPr>
              <a:t>yellow</a:t>
            </a:r>
            <a:endParaRPr lang="en-US" sz="3200" b="1" dirty="0">
              <a:solidFill>
                <a:srgbClr xmlns:mc="http://schemas.openxmlformats.org/markup-compatibility/2006" xmlns:a14="http://schemas.microsoft.com/office/drawing/2010/main" val="FFFF00" mc:Ignorable=""/>
              </a:solidFill>
            </a:endParaRPr>
          </a:p>
          <a:p>
            <a:pPr>
              <a:buFont typeface="Monotype Sorts" pitchFamily="2" charset="2"/>
              <a:buNone/>
            </a:pPr>
            <a:r>
              <a:rPr lang="en-US" sz="3200" b="1" dirty="0">
                <a:solidFill>
                  <a:schemeClr val="hlink"/>
                </a:solidFill>
              </a:rPr>
              <a:t>blue</a:t>
            </a:r>
            <a:r>
              <a:rPr lang="en-US" sz="3200" b="1" dirty="0"/>
              <a:t>		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CC00" mc:Ignorable=""/>
                </a:solidFill>
              </a:rPr>
              <a:t>yellow</a:t>
            </a:r>
            <a:r>
              <a:rPr lang="en-US" sz="3200" b="1" dirty="0">
                <a:solidFill>
                  <a:schemeClr val="tx2"/>
                </a:solidFill>
              </a:rPr>
              <a:t>	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009900" mc:Ignorable=""/>
                </a:solidFill>
              </a:rPr>
              <a:t>green</a:t>
            </a:r>
            <a:r>
              <a:rPr lang="en-US" sz="3200" b="1" dirty="0"/>
              <a:t>	</a:t>
            </a:r>
            <a:r>
              <a:rPr lang="en-US" sz="3200" b="1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red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 fontScale="90000"/>
          </a:bodyPr>
          <a:lstStyle/>
          <a:p>
            <a:r>
              <a:rPr lang="en-US"/>
              <a:t>Attentional Resources   General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>
            <a:normAutofit fontScale="92500"/>
          </a:bodyPr>
          <a:lstStyle/>
          <a:p>
            <a:r>
              <a:rPr lang="en-US"/>
              <a:t>DEFINITION:</a:t>
            </a:r>
          </a:p>
          <a:p>
            <a:pPr lvl="1"/>
            <a:r>
              <a:rPr lang="en-US"/>
              <a:t>Applying ones mind to something, mental concentration, awareness (Oxford American Dictionary).</a:t>
            </a:r>
          </a:p>
          <a:p>
            <a:pPr lvl="1"/>
            <a:r>
              <a:rPr lang="en-US"/>
              <a:t>Concept becomes necessary because we do not process all stimuli that impinge upon us.</a:t>
            </a:r>
          </a:p>
          <a:p>
            <a:pPr lvl="2"/>
            <a:r>
              <a:rPr lang="en-US"/>
              <a:t>e.g. the cocktail party phenomenon: Listen only to your conversation</a:t>
            </a:r>
          </a:p>
          <a:p>
            <a:pPr lvl="2"/>
            <a:r>
              <a:rPr lang="en-US"/>
              <a:t>e.g. Hearing your name in an adjacent conversation suggests some pre-attentive processing.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93700" y="260350"/>
            <a:ext cx="5035550" cy="635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Time Sharing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en-US" b="1">
                <a:latin typeface="Helvetica Bold" charset="0"/>
              </a:rPr>
              <a:t>Time Sharing refers to ability to perform two or more tasks simultaneously.</a:t>
            </a:r>
          </a:p>
          <a:p>
            <a:pPr lvl="1"/>
            <a:r>
              <a:rPr lang="en-US"/>
              <a:t>Refers to ability to handle information from channels that are processed sequentially.</a:t>
            </a:r>
          </a:p>
          <a:p>
            <a:pPr lvl="1"/>
            <a:r>
              <a:rPr lang="en-US"/>
              <a:t>Frequently studied in the laboratory in terms of dual task performance.</a:t>
            </a:r>
          </a:p>
          <a:p>
            <a:pPr lvl="1"/>
            <a:r>
              <a:rPr lang="en-US"/>
              <a:t>Measured by effects on primary or secondary task.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Time Sharing - 2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>
            <a:normAutofit fontScale="85000" lnSpcReduction="10000"/>
          </a:bodyPr>
          <a:lstStyle/>
          <a:p>
            <a:pPr algn="just"/>
            <a:r>
              <a:rPr lang="en-US" b="1">
                <a:latin typeface="Helvetica Bold" charset="0"/>
              </a:rPr>
              <a:t>Leads to concept of Resources.</a:t>
            </a:r>
          </a:p>
          <a:p>
            <a:pPr lvl="1"/>
            <a:r>
              <a:rPr lang="en-US"/>
              <a:t>A resource is a capacity (attention) that can be allocated to a task.</a:t>
            </a:r>
          </a:p>
          <a:p>
            <a:pPr lvl="1"/>
            <a:r>
              <a:rPr lang="en-US"/>
              <a:t>A resource can be allocated in any manner seen fit.</a:t>
            </a:r>
          </a:p>
          <a:p>
            <a:pPr lvl="1"/>
            <a:r>
              <a:rPr lang="en-US"/>
              <a:t>Performance is resource limited, if performance can be improved by increasing attention. Norman and Bobrow, 1975.</a:t>
            </a:r>
          </a:p>
          <a:p>
            <a:pPr lvl="2"/>
            <a:r>
              <a:rPr lang="en-US"/>
              <a:t>Think of what happens when traffic gets heavy.</a:t>
            </a:r>
          </a:p>
          <a:p>
            <a:pPr lvl="1"/>
            <a:r>
              <a:rPr lang="en-US"/>
              <a:t>There may be more than one type of resource for different types of task. Navon and Gopher, 1979.</a:t>
            </a:r>
          </a:p>
          <a:p>
            <a:pPr lvl="2"/>
            <a:r>
              <a:rPr lang="en-US"/>
              <a:t>Thus, dual task performance will increase if do not compete for same resources.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2800"/>
              <a:t>Model of Attentional Resources</a:t>
            </a:r>
            <a:r>
              <a:rPr lang="en-US" sz="3200"/>
              <a:t> </a:t>
            </a:r>
            <a:r>
              <a:rPr lang="en-US" sz="2400"/>
              <a:t>(Wickens, 1984)</a:t>
            </a:r>
          </a:p>
        </p:txBody>
      </p:sp>
      <p:pic>
        <p:nvPicPr>
          <p:cNvPr id="3686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138238"/>
            <a:ext cx="81534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Automaticity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>
            <a:normAutofit fontScale="92500"/>
          </a:bodyPr>
          <a:lstStyle/>
          <a:p>
            <a:r>
              <a:rPr lang="en-US"/>
              <a:t>Some tasks do not require attention.  They are said to happen automatically.</a:t>
            </a:r>
          </a:p>
          <a:p>
            <a:pPr lvl="1"/>
            <a:r>
              <a:rPr lang="en-US"/>
              <a:t>An example of an inborn automatic function is estimation of short time intervals and direction.</a:t>
            </a:r>
          </a:p>
          <a:p>
            <a:pPr algn="just">
              <a:lnSpc>
                <a:spcPct val="90000"/>
              </a:lnSpc>
            </a:pPr>
            <a:r>
              <a:rPr lang="en-US" b="1">
                <a:latin typeface="Helvetica Bold" charset="0"/>
              </a:rPr>
              <a:t>Automaticity may be trained.</a:t>
            </a:r>
          </a:p>
          <a:p>
            <a:pPr lvl="1">
              <a:lnSpc>
                <a:spcPct val="90000"/>
              </a:lnSpc>
            </a:pPr>
            <a:r>
              <a:rPr lang="en-US"/>
              <a:t>Examples</a:t>
            </a:r>
          </a:p>
          <a:p>
            <a:pPr lvl="2">
              <a:lnSpc>
                <a:spcPct val="90000"/>
              </a:lnSpc>
            </a:pPr>
            <a:r>
              <a:rPr lang="en-US"/>
              <a:t>Allport trained piano players to shadowing while playing.</a:t>
            </a:r>
          </a:p>
          <a:p>
            <a:pPr lvl="2">
              <a:lnSpc>
                <a:spcPct val="90000"/>
              </a:lnSpc>
            </a:pPr>
            <a:r>
              <a:rPr lang="en-US"/>
              <a:t>Spelke, Hirst, and Neisser (1976) trained two people over months to simultaneously read for meaning and take dictation.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Automaticity - 2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Automatic functions are said to be processed in parallel.</a:t>
            </a:r>
          </a:p>
          <a:p>
            <a:pPr lvl="1"/>
            <a:r>
              <a:rPr lang="en-US"/>
              <a:t>Thus if information can be trained to be processed automatically, it greatly increases the amount of information a person can process.</a:t>
            </a:r>
          </a:p>
          <a:p>
            <a:pPr lvl="1"/>
            <a:r>
              <a:rPr lang="en-US"/>
              <a:t>It might be like chunking.</a:t>
            </a:r>
          </a:p>
          <a:p>
            <a:r>
              <a:rPr lang="en-US"/>
              <a:t>It takes great effort to train a function to be automatic.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Visual Search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Two Basic Types</a:t>
            </a:r>
          </a:p>
          <a:p>
            <a:pPr lvl="1"/>
            <a:r>
              <a:rPr lang="en-US"/>
              <a:t>Serial</a:t>
            </a:r>
          </a:p>
          <a:p>
            <a:pPr lvl="2"/>
            <a:r>
              <a:rPr lang="en-US"/>
              <a:t>Search each item one at a time</a:t>
            </a:r>
          </a:p>
          <a:p>
            <a:pPr lvl="2"/>
            <a:r>
              <a:rPr lang="en-US"/>
              <a:t>As add items, search time gets longer</a:t>
            </a:r>
          </a:p>
          <a:p>
            <a:pPr lvl="1"/>
            <a:r>
              <a:rPr lang="en-US"/>
              <a:t>Parallel</a:t>
            </a:r>
          </a:p>
          <a:p>
            <a:pPr lvl="2"/>
            <a:r>
              <a:rPr lang="en-US"/>
              <a:t>Search all at one</a:t>
            </a:r>
          </a:p>
          <a:p>
            <a:pPr lvl="2"/>
            <a:r>
              <a:rPr lang="en-US"/>
              <a:t>As add items search does not get longer</a:t>
            </a:r>
          </a:p>
          <a:p>
            <a:pPr lvl="2"/>
            <a:r>
              <a:rPr lang="en-US"/>
              <a:t>Item is said to “Pop-out”</a:t>
            </a:r>
          </a:p>
          <a:p>
            <a:r>
              <a:rPr lang="en-US"/>
              <a:t>Wolfe (1999) argues that these are not two types but ends of a continuum.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Decision Making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>
            <a:normAutofit fontScale="92500"/>
          </a:bodyPr>
          <a:lstStyle/>
          <a:p>
            <a:r>
              <a:rPr lang="en-US" dirty="0"/>
              <a:t>Estimation</a:t>
            </a:r>
          </a:p>
          <a:p>
            <a:pPr lvl="1"/>
            <a:r>
              <a:rPr lang="en-US" dirty="0"/>
              <a:t>Estimation of the Mean</a:t>
            </a:r>
            <a:r>
              <a:rPr lang="en-US" dirty="0" smtClean="0"/>
              <a:t>:</a:t>
            </a:r>
            <a:endParaRPr lang="en-US" dirty="0"/>
          </a:p>
          <a:p>
            <a:pPr lvl="2"/>
            <a:r>
              <a:rPr lang="en-US" dirty="0"/>
              <a:t>E.g., estimating average speed with a fluctuating speedometer</a:t>
            </a:r>
          </a:p>
          <a:p>
            <a:pPr lvl="2"/>
            <a:r>
              <a:rPr lang="en-US" dirty="0"/>
              <a:t>We are not real accurate, but we are not biased.</a:t>
            </a:r>
          </a:p>
          <a:p>
            <a:pPr lvl="1"/>
            <a:r>
              <a:rPr lang="en-US" dirty="0"/>
              <a:t>Estimation of Proportions and Probability:</a:t>
            </a:r>
          </a:p>
          <a:p>
            <a:pPr lvl="2"/>
            <a:r>
              <a:rPr lang="en-US" dirty="0"/>
              <a:t>e.g., estimating how often something happens.</a:t>
            </a:r>
          </a:p>
          <a:p>
            <a:pPr lvl="2"/>
            <a:r>
              <a:rPr lang="en-US" dirty="0"/>
              <a:t>Estimation of extreme proportions, &gt;.90 or &lt;.10 are biased towards moderate proportions.  </a:t>
            </a:r>
          </a:p>
          <a:p>
            <a:pPr lvl="3"/>
            <a:r>
              <a:rPr lang="en-US" dirty="0"/>
              <a:t>May be due to salience of rare events.</a:t>
            </a:r>
          </a:p>
          <a:p>
            <a:pPr lvl="2"/>
            <a:r>
              <a:rPr lang="en-US" dirty="0"/>
              <a:t>Estimate salient events as more probable.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76250" y="615950"/>
            <a:ext cx="4248150" cy="5588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Decision Making   - 2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Estimation (continued):</a:t>
            </a:r>
          </a:p>
          <a:p>
            <a:pPr lvl="1"/>
            <a:r>
              <a:rPr lang="en-US"/>
              <a:t>Estimation of Variability:</a:t>
            </a:r>
          </a:p>
          <a:p>
            <a:pPr lvl="2"/>
            <a:r>
              <a:rPr lang="en-US"/>
              <a:t>E.g., with a fluctuating dial, did the value really change or not?</a:t>
            </a:r>
          </a:p>
          <a:p>
            <a:pPr lvl="2"/>
            <a:r>
              <a:rPr lang="en-US"/>
              <a:t>The larger the mean value the smaller the estimated variability.</a:t>
            </a:r>
          </a:p>
          <a:p>
            <a:pPr lvl="3"/>
            <a:r>
              <a:rPr lang="en-US"/>
              <a:t>Could this be an example of Weber’s Law?</a:t>
            </a:r>
          </a:p>
          <a:p>
            <a:pPr lvl="2"/>
            <a:r>
              <a:rPr lang="en-US"/>
              <a:t>Estimates of variability are driven by the extreme (salient?) values.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38150" y="615950"/>
            <a:ext cx="4286250" cy="5588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Decision Making   - 3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>
            <a:normAutofit lnSpcReduction="10000"/>
          </a:bodyPr>
          <a:lstStyle/>
          <a:p>
            <a:r>
              <a:rPr lang="en-US"/>
              <a:t>Hypothesis Formation and Testing</a:t>
            </a:r>
          </a:p>
          <a:p>
            <a:pPr lvl="1"/>
            <a:r>
              <a:rPr lang="en-US"/>
              <a:t>Can only handle 3 to 4 hypotheses at once.</a:t>
            </a:r>
          </a:p>
          <a:p>
            <a:pPr lvl="2"/>
            <a:r>
              <a:rPr lang="en-US"/>
              <a:t>due to memory limits</a:t>
            </a:r>
          </a:p>
          <a:p>
            <a:pPr lvl="2"/>
            <a:r>
              <a:rPr lang="en-US"/>
              <a:t>Tend to use most highly valued (not the most important) attribute to pare down list of hypotheses.</a:t>
            </a:r>
          </a:p>
          <a:p>
            <a:pPr lvl="1"/>
            <a:r>
              <a:rPr lang="en-US"/>
              <a:t>The Representative Heuristic:</a:t>
            </a:r>
          </a:p>
          <a:p>
            <a:pPr lvl="2"/>
            <a:r>
              <a:rPr lang="en-US"/>
              <a:t>if the data or information in some way resembles the hypothesis, it will be more likely selected.</a:t>
            </a:r>
          </a:p>
          <a:p>
            <a:pPr lvl="2"/>
            <a:r>
              <a:rPr lang="en-US"/>
              <a:t>The base rate fallacy: we ignore probability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57200" y="615950"/>
            <a:ext cx="4292600" cy="5588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Decision Making   - 4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>
            <a:normAutofit fontScale="92500"/>
          </a:bodyPr>
          <a:lstStyle/>
          <a:p>
            <a:r>
              <a:rPr lang="en-US"/>
              <a:t>Hypothesis Formation and Testing </a:t>
            </a:r>
            <a:r>
              <a:rPr lang="en-US" sz="2400"/>
              <a:t>(continued).</a:t>
            </a:r>
          </a:p>
          <a:p>
            <a:pPr lvl="1"/>
            <a:r>
              <a:rPr lang="en-US"/>
              <a:t>The Availability Heuristic:</a:t>
            </a:r>
          </a:p>
          <a:p>
            <a:pPr lvl="2"/>
            <a:r>
              <a:rPr lang="en-US"/>
              <a:t>A hypothesis easily remembered (available) is given greater weight in decision making.</a:t>
            </a:r>
          </a:p>
          <a:p>
            <a:pPr lvl="2"/>
            <a:r>
              <a:rPr lang="en-US"/>
              <a:t>Availability is driven by factors other than data.</a:t>
            </a:r>
          </a:p>
          <a:p>
            <a:pPr lvl="2"/>
            <a:r>
              <a:rPr lang="en-US"/>
              <a:t>Salience and recency can affect availability.</a:t>
            </a:r>
          </a:p>
          <a:p>
            <a:pPr lvl="1"/>
            <a:r>
              <a:rPr lang="en-US"/>
              <a:t>Confirmation Bias:</a:t>
            </a:r>
          </a:p>
          <a:p>
            <a:pPr lvl="2"/>
            <a:r>
              <a:rPr lang="en-US"/>
              <a:t>in testing hypotheses, we give greater weight to confirming than disconfirming evidence.</a:t>
            </a:r>
          </a:p>
          <a:p>
            <a:pPr lvl="1"/>
            <a:r>
              <a:rPr lang="en-US"/>
              <a:t>We tend to ignore missing evidence.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476250" y="615950"/>
            <a:ext cx="4248150" cy="5588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 fontScale="90000"/>
          </a:bodyPr>
          <a:lstStyle/>
          <a:p>
            <a:r>
              <a:rPr lang="en-US"/>
              <a:t>Attentional Resources   General - 2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Relevant aspects:</a:t>
            </a:r>
          </a:p>
          <a:p>
            <a:pPr lvl="1"/>
            <a:r>
              <a:rPr lang="en-US"/>
              <a:t>It is limited.</a:t>
            </a:r>
          </a:p>
          <a:p>
            <a:pPr lvl="1"/>
            <a:r>
              <a:rPr lang="en-US"/>
              <a:t>Selective Attention: selecting to process some stimuli and not others.</a:t>
            </a:r>
          </a:p>
          <a:p>
            <a:pPr lvl="1"/>
            <a:r>
              <a:rPr lang="en-US"/>
              <a:t>Focused Attention: the ability to, once stimulus is selected, to process that stimulus and not others.</a:t>
            </a:r>
          </a:p>
          <a:p>
            <a:pPr lvl="1"/>
            <a:r>
              <a:rPr lang="en-US"/>
              <a:t>Divided Attention: the ability to process two more more inputs at a time.</a:t>
            </a:r>
          </a:p>
          <a:p>
            <a:pPr lvl="1"/>
            <a:r>
              <a:rPr lang="en-US"/>
              <a:t>Metaphor of the flashlight.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74650" y="254000"/>
            <a:ext cx="5054600" cy="635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8197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0500" y="4519613"/>
            <a:ext cx="121761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Try This.</a:t>
            </a: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225550" y="2444750"/>
            <a:ext cx="1587500" cy="7493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3054350" y="2444750"/>
            <a:ext cx="1587500" cy="7493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4883150" y="2444750"/>
            <a:ext cx="1587500" cy="7493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6711950" y="2444750"/>
            <a:ext cx="1587500" cy="7493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1660525" y="2528888"/>
            <a:ext cx="460375" cy="519112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2800" b="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3565525" y="2528888"/>
            <a:ext cx="442913" cy="519112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2800" b="0" dirty="0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5470525" y="2528888"/>
            <a:ext cx="361950" cy="519112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2800" b="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7299325" y="2528888"/>
            <a:ext cx="361950" cy="519112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2800" b="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1211" name="Rectangle 11"/>
          <p:cNvSpPr>
            <a:spLocks noChangeArrowheads="1"/>
          </p:cNvSpPr>
          <p:nvPr/>
        </p:nvSpPr>
        <p:spPr bwMode="auto">
          <a:xfrm>
            <a:off x="1127125" y="1385888"/>
            <a:ext cx="36703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2800" b="0">
                <a:solidFill>
                  <a:schemeClr val="tx1"/>
                </a:solidFill>
              </a:rPr>
              <a:t>These are index cards.</a:t>
            </a:r>
          </a:p>
        </p:txBody>
      </p:sp>
      <p:sp>
        <p:nvSpPr>
          <p:cNvPr id="51212" name="Rectangle 12"/>
          <p:cNvSpPr>
            <a:spLocks noChangeArrowheads="1"/>
          </p:cNvSpPr>
          <p:nvPr/>
        </p:nvSpPr>
        <p:spPr bwMode="auto">
          <a:xfrm>
            <a:off x="1203325" y="3519488"/>
            <a:ext cx="78692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2800" b="0">
                <a:solidFill>
                  <a:schemeClr val="tx1"/>
                </a:solidFill>
              </a:rPr>
              <a:t>Which cards do you need to turn over to test the </a:t>
            </a:r>
          </a:p>
          <a:p>
            <a:r>
              <a:rPr lang="en-US" sz="2800" b="0">
                <a:solidFill>
                  <a:schemeClr val="tx1"/>
                </a:solidFill>
              </a:rPr>
              <a:t>following hypothesis:</a:t>
            </a:r>
          </a:p>
          <a:p>
            <a:r>
              <a:rPr lang="en-US" sz="2800" b="0">
                <a:solidFill>
                  <a:schemeClr val="tx1"/>
                </a:solidFill>
              </a:rPr>
              <a:t>	If a card has a vowel on it, it has an </a:t>
            </a:r>
          </a:p>
          <a:p>
            <a:r>
              <a:rPr lang="en-US" sz="2800" b="0">
                <a:solidFill>
                  <a:schemeClr val="tx1"/>
                </a:solidFill>
              </a:rPr>
              <a:t>	even number on the other side.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Count the passes by the people in the white t-shirts</a:t>
            </a:r>
            <a:endParaRPr lang="en-US" dirty="0"/>
          </a:p>
        </p:txBody>
      </p:sp>
      <p:pic>
        <p:nvPicPr>
          <p:cNvPr id="4" name="neisser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4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254032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fun version</a:t>
            </a:r>
            <a:endParaRPr lang="en-US" dirty="0"/>
          </a:p>
        </p:txBody>
      </p:sp>
      <p:pic>
        <p:nvPicPr>
          <p:cNvPr id="4" name="Test_Your_Awareness__Do_The_Test Niesser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2075" y="1600200"/>
            <a:ext cx="5657850" cy="4525963"/>
          </a:xfrm>
        </p:spPr>
      </p:pic>
    </p:spTree>
    <p:extLst>
      <p:ext uri="{BB962C8B-B14F-4D97-AF65-F5344CB8AC3E}">
        <p14:creationId xmlns:p14="http://schemas.microsoft.com/office/powerpoint/2010/main" val="568345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the 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 these videos tell us about attention?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025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 fontScale="90000"/>
          </a:bodyPr>
          <a:lstStyle/>
          <a:p>
            <a:r>
              <a:rPr lang="en-US"/>
              <a:t>Attentional Resources   Selective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>
            <a:normAutofit fontScale="92500" lnSpcReduction="10000"/>
          </a:bodyPr>
          <a:lstStyle/>
          <a:p>
            <a:r>
              <a:rPr lang="en-US"/>
              <a:t>DEFINITION: The ability to pick one source of information to process (attend) over other sources.</a:t>
            </a:r>
          </a:p>
          <a:p>
            <a:pPr lvl="1"/>
            <a:r>
              <a:rPr lang="en-US"/>
              <a:t>This is the hand that guides the search light.</a:t>
            </a:r>
          </a:p>
          <a:p>
            <a:r>
              <a:rPr lang="en-US" sz="2400"/>
              <a:t>Information is conceived as coming in from the </a:t>
            </a:r>
          </a:p>
          <a:p>
            <a:pPr>
              <a:buFont typeface="Monotype Sorts" pitchFamily="2" charset="2"/>
              <a:buNone/>
            </a:pPr>
            <a:r>
              <a:rPr lang="en-US" sz="2400"/>
              <a:t>	world in </a:t>
            </a:r>
            <a:r>
              <a:rPr lang="en-US" sz="2400" u="sng"/>
              <a:t>channels</a:t>
            </a:r>
            <a:r>
              <a:rPr lang="en-US" sz="2400"/>
              <a:t>.</a:t>
            </a:r>
          </a:p>
          <a:p>
            <a:pPr lvl="1"/>
            <a:r>
              <a:rPr lang="en-US"/>
              <a:t>A channel is a potential source of information.</a:t>
            </a:r>
          </a:p>
          <a:p>
            <a:pPr lvl="1"/>
            <a:r>
              <a:rPr lang="en-US"/>
              <a:t>Vision vs. audition are channels; within vision or audition, different locations may be different channels, e.g., different dials on dash board.</a:t>
            </a:r>
          </a:p>
          <a:p>
            <a:pPr lvl="1"/>
            <a:r>
              <a:rPr lang="en-US"/>
              <a:t>Can be demonstrated in shadowing.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74650" y="241300"/>
            <a:ext cx="5016500" cy="635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245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8100" y="2271713"/>
            <a:ext cx="121761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 fontScale="90000"/>
          </a:bodyPr>
          <a:lstStyle/>
          <a:p>
            <a:r>
              <a:rPr lang="en-US"/>
              <a:t>Attentional Resources   Selective - 2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Selective Attention and Multiple Sources</a:t>
            </a:r>
          </a:p>
          <a:p>
            <a:pPr lvl="1"/>
            <a:r>
              <a:rPr lang="en-US" dirty="0"/>
              <a:t>Since cannot attend to all at once, must sample.</a:t>
            </a:r>
          </a:p>
          <a:p>
            <a:pPr lvl="1"/>
            <a:r>
              <a:rPr lang="en-US" dirty="0"/>
              <a:t>Sample source with more event more frequently but P(event)&gt;P(sample).</a:t>
            </a:r>
          </a:p>
          <a:p>
            <a:pPr lvl="1"/>
            <a:r>
              <a:rPr lang="en-US" dirty="0"/>
              <a:t>Thus for source with rare events: P(event)&lt;P(sample).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336550" y="241300"/>
            <a:ext cx="5149850" cy="635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677380"/>
              </p:ext>
            </p:extLst>
          </p:nvPr>
        </p:nvGraphicFramePr>
        <p:xfrm>
          <a:off x="4075112" y="3867150"/>
          <a:ext cx="5068888" cy="3173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 fontScale="90000"/>
          </a:bodyPr>
          <a:lstStyle/>
          <a:p>
            <a:r>
              <a:rPr lang="en-US"/>
              <a:t>Attentional Resources   Selective - 3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>
            <a:normAutofit fontScale="92500"/>
          </a:bodyPr>
          <a:lstStyle/>
          <a:p>
            <a:pPr lvl="1"/>
            <a:r>
              <a:rPr lang="en-US"/>
              <a:t>Limits of memory influence how often we sample a channel.</a:t>
            </a:r>
          </a:p>
          <a:p>
            <a:pPr lvl="2"/>
            <a:r>
              <a:rPr lang="en-US"/>
              <a:t>If we do not remember sampling a channel, we forgot, we may return to that channel earlier.</a:t>
            </a:r>
          </a:p>
          <a:p>
            <a:pPr lvl="1"/>
            <a:r>
              <a:rPr lang="en-US"/>
              <a:t>Under stress the range of sampling becomes more narrow and driven by salience.</a:t>
            </a:r>
          </a:p>
          <a:p>
            <a:pPr lvl="2"/>
            <a:r>
              <a:rPr lang="en-US"/>
              <a:t>Thus, under stress, we sample fewer channels.</a:t>
            </a:r>
          </a:p>
          <a:p>
            <a:pPr lvl="2"/>
            <a:r>
              <a:rPr lang="en-US"/>
              <a:t>Choice will be determined by my importance but by the attention getting quality of the channel.</a:t>
            </a:r>
          </a:p>
          <a:p>
            <a:pPr lvl="2"/>
            <a:r>
              <a:rPr lang="en-US"/>
              <a:t>Salience and importance may be similar or not. 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374650" y="254000"/>
            <a:ext cx="5016500" cy="635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xmlns:mc="http://schemas.openxmlformats.org/markup-compatibility/2006" xmlns:a14="http://schemas.microsoft.com/office/drawing/2010/main" val="3B3B3B" mc:Ignorable=""/>
      </a:dk2>
      <a:lt2>
        <a:srgbClr xmlns:mc="http://schemas.openxmlformats.org/markup-compatibility/2006" xmlns:a14="http://schemas.microsoft.com/office/drawing/2010/main" val="D4D2D0" mc:Ignorable=""/>
      </a:lt2>
      <a:accent1>
        <a:srgbClr xmlns:mc="http://schemas.openxmlformats.org/markup-compatibility/2006" xmlns:a14="http://schemas.microsoft.com/office/drawing/2010/main" val="6EA0B0" mc:Ignorable=""/>
      </a:accent1>
      <a:accent2>
        <a:srgbClr xmlns:mc="http://schemas.openxmlformats.org/markup-compatibility/2006" xmlns:a14="http://schemas.microsoft.com/office/drawing/2010/main" val="CCAF0A" mc:Ignorable=""/>
      </a:accent2>
      <a:accent3>
        <a:srgbClr xmlns:mc="http://schemas.openxmlformats.org/markup-compatibility/2006" xmlns:a14="http://schemas.microsoft.com/office/drawing/2010/main" val="8D89A4" mc:Ignorable=""/>
      </a:accent3>
      <a:accent4>
        <a:srgbClr xmlns:mc="http://schemas.openxmlformats.org/markup-compatibility/2006" xmlns:a14="http://schemas.microsoft.com/office/drawing/2010/main" val="748560" mc:Ignorable=""/>
      </a:accent4>
      <a:accent5>
        <a:srgbClr xmlns:mc="http://schemas.openxmlformats.org/markup-compatibility/2006" xmlns:a14="http://schemas.microsoft.com/office/drawing/2010/main" val="9E9273" mc:Ignorable=""/>
      </a:accent5>
      <a:accent6>
        <a:srgbClr xmlns:mc="http://schemas.openxmlformats.org/markup-compatibility/2006" xmlns:a14="http://schemas.microsoft.com/office/drawing/2010/main" val="7E848D" mc:Ignorable=""/>
      </a:accent6>
      <a:hlink>
        <a:srgbClr xmlns:mc="http://schemas.openxmlformats.org/markup-compatibility/2006" xmlns:a14="http://schemas.microsoft.com/office/drawing/2010/main" val="00C8C3" mc:Ignorable=""/>
      </a:hlink>
      <a:folHlink>
        <a:srgbClr xmlns:mc="http://schemas.openxmlformats.org/markup-compatibility/2006" xmlns:a14="http://schemas.microsoft.com/office/drawing/2010/main" val="A116E0" mc:Ignorable="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919191" mc:Ignorable=""/>
      </a:lt2>
      <a:accent1>
        <a:srgbClr xmlns:mc="http://schemas.openxmlformats.org/markup-compatibility/2006" xmlns:a14="http://schemas.microsoft.com/office/drawing/2010/main" val="618FFD" mc:Ignorable=""/>
      </a:accent1>
      <a:accent2>
        <a:srgbClr xmlns:mc="http://schemas.openxmlformats.org/markup-compatibility/2006" xmlns:a14="http://schemas.microsoft.com/office/drawing/2010/main" val="00AE00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B7C6FE" mc:Ignorable=""/>
      </a:accent5>
      <a:accent6>
        <a:srgbClr xmlns:mc="http://schemas.openxmlformats.org/markup-compatibility/2006" xmlns:a14="http://schemas.microsoft.com/office/drawing/2010/main" val="009D00" mc:Ignorable=""/>
      </a:accent6>
      <a:hlink>
        <a:srgbClr xmlns:mc="http://schemas.openxmlformats.org/markup-compatibility/2006" xmlns:a14="http://schemas.microsoft.com/office/drawing/2010/main" val="FC0128" mc:Ignorable=""/>
      </a:hlink>
      <a:folHlink>
        <a:srgbClr xmlns:mc="http://schemas.openxmlformats.org/markup-compatibility/2006" xmlns:a14="http://schemas.microsoft.com/office/drawing/2010/main" val="CECECE" mc:Ignorable="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919191" mc:Ignorable=""/>
      </a:lt2>
      <a:accent1>
        <a:srgbClr xmlns:mc="http://schemas.openxmlformats.org/markup-compatibility/2006" xmlns:a14="http://schemas.microsoft.com/office/drawing/2010/main" val="618FFD" mc:Ignorable=""/>
      </a:accent1>
      <a:accent2>
        <a:srgbClr xmlns:mc="http://schemas.openxmlformats.org/markup-compatibility/2006" xmlns:a14="http://schemas.microsoft.com/office/drawing/2010/main" val="00AE00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B7C6FE" mc:Ignorable=""/>
      </a:accent5>
      <a:accent6>
        <a:srgbClr xmlns:mc="http://schemas.openxmlformats.org/markup-compatibility/2006" xmlns:a14="http://schemas.microsoft.com/office/drawing/2010/main" val="009D00" mc:Ignorable=""/>
      </a:accent6>
      <a:hlink>
        <a:srgbClr xmlns:mc="http://schemas.openxmlformats.org/markup-compatibility/2006" xmlns:a14="http://schemas.microsoft.com/office/drawing/2010/main" val="FC0128" mc:Ignorable=""/>
      </a:hlink>
      <a:folHlink>
        <a:srgbClr xmlns:mc="http://schemas.openxmlformats.org/markup-compatibility/2006" xmlns:a14="http://schemas.microsoft.com/office/drawing/2010/main" val="CECECE" mc:Ignorable="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Day1</Template>
  <TotalTime>31</TotalTime>
  <Pages>11</Pages>
  <Words>1511</Words>
  <Application>Microsoft Office PowerPoint</Application>
  <PresentationFormat>On-screen Show (4:3)</PresentationFormat>
  <Paragraphs>233</Paragraphs>
  <Slides>30</Slides>
  <Notes>24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Technic</vt:lpstr>
      <vt:lpstr>Bitmap Image</vt:lpstr>
      <vt:lpstr>A Human Information Processing Model after Wickens (1984)</vt:lpstr>
      <vt:lpstr>Attentional Resources   General</vt:lpstr>
      <vt:lpstr>Attentional Resources   General - 2</vt:lpstr>
      <vt:lpstr>Count the passes by the people in the white t-shirts</vt:lpstr>
      <vt:lpstr>A fun version</vt:lpstr>
      <vt:lpstr>What’s the point</vt:lpstr>
      <vt:lpstr>Attentional Resources   Selective</vt:lpstr>
      <vt:lpstr>Attentional Resources   Selective - 2</vt:lpstr>
      <vt:lpstr>Attentional Resources   Selective - 3</vt:lpstr>
      <vt:lpstr>Visual Search</vt:lpstr>
      <vt:lpstr>Attentional Resources   Focused and Divided</vt:lpstr>
      <vt:lpstr>Attentional Resources   Focused and Divided 2</vt:lpstr>
      <vt:lpstr>Attentional Resources   Focused and Divided 3</vt:lpstr>
      <vt:lpstr>Space as Definition of Channel</vt:lpstr>
      <vt:lpstr>Attentional Resources   Focused and Divided 3</vt:lpstr>
      <vt:lpstr>Attentional Resources   Focused and Divided 4</vt:lpstr>
      <vt:lpstr>The Stroop Effect</vt:lpstr>
      <vt:lpstr>The Stroop Effect</vt:lpstr>
      <vt:lpstr>The Stroop Effect</vt:lpstr>
      <vt:lpstr>Time Sharing</vt:lpstr>
      <vt:lpstr>Time Sharing - 2</vt:lpstr>
      <vt:lpstr>Model of Attentional Resources (Wickens, 1984)</vt:lpstr>
      <vt:lpstr>Automaticity</vt:lpstr>
      <vt:lpstr>Automaticity - 2</vt:lpstr>
      <vt:lpstr>Visual Search</vt:lpstr>
      <vt:lpstr>Decision Making</vt:lpstr>
      <vt:lpstr>Decision Making   - 2</vt:lpstr>
      <vt:lpstr>Decision Making   - 3</vt:lpstr>
      <vt:lpstr>Decision Making   - 4</vt:lpstr>
      <vt:lpstr>Try This.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John and Margaret Krantz</dc:creator>
  <cp:keywords/>
  <dc:description/>
  <cp:lastModifiedBy>John Krantz</cp:lastModifiedBy>
  <cp:revision>56</cp:revision>
  <cp:lastPrinted>1997-05-01T21:21:02Z</cp:lastPrinted>
  <dcterms:created xsi:type="dcterms:W3CDTF">1996-05-06T01:54:34Z</dcterms:created>
  <dcterms:modified xsi:type="dcterms:W3CDTF">2010-05-12T13:21:10Z</dcterms:modified>
</cp:coreProperties>
</file>