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9"/>
  </p:notesMasterIdLst>
  <p:handoutMasterIdLst>
    <p:handoutMasterId r:id="rId30"/>
  </p:handoutMasterIdLst>
  <p:sldIdLst>
    <p:sldId id="367" r:id="rId2"/>
    <p:sldId id="385" r:id="rId3"/>
    <p:sldId id="368" r:id="rId4"/>
    <p:sldId id="278" r:id="rId5"/>
    <p:sldId id="369" r:id="rId6"/>
    <p:sldId id="370" r:id="rId7"/>
    <p:sldId id="371" r:id="rId8"/>
    <p:sldId id="372" r:id="rId9"/>
    <p:sldId id="275" r:id="rId10"/>
    <p:sldId id="373" r:id="rId11"/>
    <p:sldId id="374" r:id="rId12"/>
    <p:sldId id="387" r:id="rId13"/>
    <p:sldId id="276" r:id="rId14"/>
    <p:sldId id="386" r:id="rId15"/>
    <p:sldId id="375" r:id="rId16"/>
    <p:sldId id="376" r:id="rId17"/>
    <p:sldId id="377" r:id="rId18"/>
    <p:sldId id="378" r:id="rId19"/>
    <p:sldId id="277" r:id="rId20"/>
    <p:sldId id="388" r:id="rId21"/>
    <p:sldId id="379" r:id="rId22"/>
    <p:sldId id="380" r:id="rId23"/>
    <p:sldId id="381" r:id="rId24"/>
    <p:sldId id="382" r:id="rId25"/>
    <p:sldId id="383" r:id="rId26"/>
    <p:sldId id="384" r:id="rId27"/>
    <p:sldId id="389" r:id="rId28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969696" mc:Ignorable=""/>
    <a:srgbClr xmlns:mc="http://schemas.openxmlformats.org/markup-compatibility/2006" xmlns:a14="http://schemas.microsoft.com/office/drawing/2010/main" val="009900" mc:Ignorable=""/>
    <a:srgbClr xmlns:mc="http://schemas.openxmlformats.org/markup-compatibility/2006" xmlns:a14="http://schemas.microsoft.com/office/drawing/2010/main" val="FFFFFF" mc:Ignorable=""/>
    <a:srgbClr xmlns:mc="http://schemas.openxmlformats.org/markup-compatibility/2006" xmlns:a14="http://schemas.microsoft.com/office/drawing/2010/main" val="FF0033" mc:Ignorable=""/>
    <a:srgbClr xmlns:mc="http://schemas.openxmlformats.org/markup-compatibility/2006" xmlns:a14="http://schemas.microsoft.com/office/drawing/2010/main" val="FFFF00" mc:Ignorable=""/>
    <a:srgbClr xmlns:mc="http://schemas.openxmlformats.org/markup-compatibility/2006" xmlns:a14="http://schemas.microsoft.com/office/drawing/2010/main" val="663300" mc:Ignorable=""/>
    <a:srgbClr xmlns:mc="http://schemas.openxmlformats.org/markup-compatibility/2006" xmlns:a14="http://schemas.microsoft.com/office/drawing/2010/main" val="FF505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333" y="-7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s\Classes\Cognition\Data-Class\Week%205\memory%20tasks1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s\Classes\Cognition\Data-Class\Week%205\memory%20tasks1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Documents\Classes\Cognition\Data-Class\Week%206\Release%20from%20PI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s\Classes\Cognition\Data-Class\Week%205\memory%20tasks1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Memory Span</a:t>
            </a:r>
          </a:p>
        </c:rich>
      </c:tx>
      <c:layout>
        <c:manualLayout>
          <c:xMode val="edge"/>
          <c:yMode val="edge"/>
          <c:x val="0.41176470588235325"/>
          <c:y val="1.963993453355155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5454110825156609E-2"/>
          <c:y val="0.12234910277324638"/>
          <c:w val="0.90344713421859624"/>
          <c:h val="0.81076672104404557"/>
        </c:manualLayout>
      </c:layout>
      <c:barChart>
        <c:barDir val="col"/>
        <c:grouping val="clustered"/>
        <c:varyColors val="0"/>
        <c:ser>
          <c:idx val="0"/>
          <c:order val="0"/>
          <c:tx>
            <c:v>Class</c:v>
          </c:tx>
          <c:spPr>
            <a:solidFill>
              <a:srgbClr xmlns:mc="http://schemas.openxmlformats.org/markup-compatibility/2006" xmlns:a14="http://schemas.microsoft.com/office/drawing/2010/main" val="9999FF" mc:Ignorable=""/>
            </a:solidFill>
            <a:ln w="12700">
              <a:solidFill>
                <a:srgbClr xmlns:mc="http://schemas.openxmlformats.org/markup-compatibility/2006" xmlns:a14="http://schemas.microsoft.com/office/drawing/2010/main" val="000000" mc:Ignorable=""/>
              </a:solidFill>
              <a:prstDash val="solid"/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5"/>
                <c:pt idx="0">
                  <c:v>0.22690570826729922</c:v>
                </c:pt>
                <c:pt idx="1">
                  <c:v>0.25318763514588039</c:v>
                </c:pt>
                <c:pt idx="2">
                  <c:v>0.26660787081453025</c:v>
                </c:pt>
                <c:pt idx="3">
                  <c:v>0.25020981894719801</c:v>
                </c:pt>
                <c:pt idx="4">
                  <c:v>0.24844504684884622</c:v>
                </c:pt>
              </c:numLit>
            </c:plus>
            <c:minus>
              <c:numLit>
                <c:formatCode>General</c:formatCode>
                <c:ptCount val="5"/>
                <c:pt idx="0">
                  <c:v>0.22690570826729922</c:v>
                </c:pt>
                <c:pt idx="1">
                  <c:v>0.25318763514588039</c:v>
                </c:pt>
                <c:pt idx="2">
                  <c:v>0.26660787081453025</c:v>
                </c:pt>
                <c:pt idx="3">
                  <c:v>0.25020981894719801</c:v>
                </c:pt>
                <c:pt idx="4">
                  <c:v>0.24844504684884622</c:v>
                </c:pt>
              </c:numLit>
            </c:minus>
            <c:spPr>
              <a:ln w="127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prstDash val="solid"/>
              </a:ln>
            </c:spPr>
          </c:errBars>
          <c:cat>
            <c:strLit>
              <c:ptCount val="5"/>
              <c:pt idx="0">
                <c:v>Numbers</c:v>
              </c:pt>
              <c:pt idx="1">
                <c:v>Letters: Sound Diff</c:v>
              </c:pt>
              <c:pt idx="2">
                <c:v>: Sound Same</c:v>
              </c:pt>
              <c:pt idx="3">
                <c:v>Short Words</c:v>
              </c:pt>
              <c:pt idx="4">
                <c:v>Long Words</c:v>
              </c:pt>
            </c:strLit>
          </c:cat>
          <c:val>
            <c:numLit>
              <c:formatCode>General</c:formatCode>
              <c:ptCount val="5"/>
              <c:pt idx="0">
                <c:v>6.7931034482758621</c:v>
              </c:pt>
              <c:pt idx="1">
                <c:v>6.1149425287356323</c:v>
              </c:pt>
              <c:pt idx="2">
                <c:v>5.2528735632183912</c:v>
              </c:pt>
              <c:pt idx="3">
                <c:v>5.7586206896551726</c:v>
              </c:pt>
              <c:pt idx="4">
                <c:v>4.4767441860465116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26752"/>
        <c:axId val="102828288"/>
      </c:barChart>
      <c:catAx>
        <c:axId val="10282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282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282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Memory Span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451876060500621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2826752"/>
        <c:crosses val="autoZero"/>
        <c:crossBetween val="between"/>
      </c:valAx>
      <c:spPr>
        <a:noFill/>
        <a:ln w="12700">
          <a:solidFill>
            <a:srgbClr xmlns:mc="http://schemas.openxmlformats.org/markup-compatibility/2006" xmlns:a14="http://schemas.microsoft.com/office/drawing/2010/main" val="808080" mc:Ignorable="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6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r>
              <a:rPr lang="en-US" sz="1800"/>
              <a:t>Brown-Peterson</a:t>
            </a:r>
          </a:p>
        </c:rich>
      </c:tx>
      <c:layout>
        <c:manualLayout>
          <c:xMode val="edge"/>
          <c:yMode val="edge"/>
          <c:x val="0.39289678135405187"/>
          <c:y val="1.963993453355155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430763517175212"/>
          <c:y val="0.12234910277324638"/>
          <c:w val="0.73141928650544785"/>
          <c:h val="0.77161500815660733"/>
        </c:manualLayout>
      </c:layout>
      <c:scatterChart>
        <c:scatterStyle val="lineMarker"/>
        <c:varyColors val="0"/>
        <c:ser>
          <c:idx val="0"/>
          <c:order val="0"/>
          <c:tx>
            <c:v>Class</c:v>
          </c:tx>
          <c:spPr>
            <a:ln w="12700">
              <a:solidFill>
                <a:srgbClr xmlns:mc="http://schemas.openxmlformats.org/markup-compatibility/2006" xmlns:a14="http://schemas.microsoft.com/office/drawing/2010/main" val="000080" mc:Ignorable=""/>
              </a:solidFill>
              <a:prstDash val="solid"/>
            </a:ln>
          </c:spPr>
          <c:marker>
            <c:symbol val="diamond"/>
            <c:size val="10"/>
            <c:spPr>
              <a:solidFill>
                <a:srgbClr xmlns:mc="http://schemas.openxmlformats.org/markup-compatibility/2006" xmlns:a14="http://schemas.microsoft.com/office/drawing/2010/main" val="000080" mc:Ignorable=""/>
              </a:solidFill>
              <a:ln>
                <a:solidFill>
                  <a:srgbClr xmlns:mc="http://schemas.openxmlformats.org/markup-compatibility/2006" xmlns:a14="http://schemas.microsoft.com/office/drawing/2010/main" val="000080" mc:Ignorable="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2.1565098043935045</c:v>
                </c:pt>
                <c:pt idx="1">
                  <c:v>2.4444419658383811</c:v>
                </c:pt>
                <c:pt idx="2">
                  <c:v>3.3015277081447851</c:v>
                </c:pt>
              </c:numLit>
            </c:plus>
            <c:minus>
              <c:numLit>
                <c:formatCode>General</c:formatCode>
                <c:ptCount val="3"/>
                <c:pt idx="0">
                  <c:v>2.1565098043935045</c:v>
                </c:pt>
                <c:pt idx="1">
                  <c:v>2.4444419658383811</c:v>
                </c:pt>
                <c:pt idx="2">
                  <c:v>3.3015277081447851</c:v>
                </c:pt>
              </c:numLit>
            </c:minus>
            <c:spPr>
              <a:ln w="127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prstDash val="solid"/>
              </a:ln>
            </c:spPr>
          </c:errBars>
          <c:xVal>
            <c:numLit>
              <c:formatCode>General</c:formatCode>
              <c:ptCount val="3"/>
              <c:pt idx="0">
                <c:v>1</c:v>
              </c:pt>
              <c:pt idx="1">
                <c:v>11</c:v>
              </c:pt>
              <c:pt idx="2">
                <c:v>21</c:v>
              </c:pt>
            </c:numLit>
          </c:xVal>
          <c:yVal>
            <c:numLit>
              <c:formatCode>General</c:formatCode>
              <c:ptCount val="3"/>
              <c:pt idx="0">
                <c:v>92.962921975308618</c:v>
              </c:pt>
              <c:pt idx="1">
                <c:v>90.609012345679005</c:v>
              </c:pt>
              <c:pt idx="2">
                <c:v>87.608971259259249</c:v>
              </c:pt>
            </c:numLit>
          </c:yVal>
          <c:smooth val="0"/>
        </c:ser>
        <c:ser>
          <c:idx val="1"/>
          <c:order val="1"/>
          <c:tx>
            <c:v>P &amp; P (1959)</c:v>
          </c:tx>
          <c:spPr>
            <a:ln w="25400">
              <a:solidFill>
                <a:srgbClr xmlns:mc="http://schemas.openxmlformats.org/markup-compatibility/2006" xmlns:a14="http://schemas.microsoft.com/office/drawing/2010/main" val="FF0000" mc:Ignorable=""/>
              </a:solidFill>
              <a:prstDash val="solid"/>
            </a:ln>
          </c:spPr>
          <c:marker>
            <c:symbol val="square"/>
            <c:size val="10"/>
            <c:spPr>
              <a:solidFill>
                <a:srgbClr xmlns:mc="http://schemas.openxmlformats.org/markup-compatibility/2006" xmlns:a14="http://schemas.microsoft.com/office/drawing/2010/main" val="FF0000" mc:Ignorable=""/>
              </a:solidFill>
              <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prstDash val="solid"/>
              </a:ln>
            </c:spPr>
          </c:marker>
          <c:xVal>
            <c:numLit>
              <c:formatCode>General</c:formatCode>
              <c:ptCount val="6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pt idx="4">
                <c:v>15</c:v>
              </c:pt>
              <c:pt idx="5">
                <c:v>18</c:v>
              </c:pt>
            </c:numLit>
          </c:xVal>
          <c:yVal>
            <c:numLit>
              <c:formatCode>General</c:formatCode>
              <c:ptCount val="6"/>
              <c:pt idx="0">
                <c:v>79</c:v>
              </c:pt>
              <c:pt idx="1">
                <c:v>57</c:v>
              </c:pt>
              <c:pt idx="2">
                <c:v>37</c:v>
              </c:pt>
              <c:pt idx="3">
                <c:v>21</c:v>
              </c:pt>
              <c:pt idx="4">
                <c:v>10</c:v>
              </c:pt>
              <c:pt idx="5">
                <c:v>10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876288"/>
        <c:axId val="102878592"/>
      </c:scatterChart>
      <c:valAx>
        <c:axId val="102876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Delay (sec)</a:t>
                </a:r>
              </a:p>
            </c:rich>
          </c:tx>
          <c:layout>
            <c:manualLayout>
              <c:xMode val="edge"/>
              <c:yMode val="edge"/>
              <c:x val="0.41953385127635962"/>
              <c:y val="0.944535140963352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8592"/>
        <c:crosses val="autoZero"/>
        <c:crossBetween val="midCat"/>
      </c:valAx>
      <c:valAx>
        <c:axId val="102878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% Recalled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4469820568664598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6288"/>
        <c:crosses val="autoZero"/>
        <c:crossBetween val="midCat"/>
      </c:valAx>
      <c:spPr>
        <a:solidFill>
          <a:schemeClr val="tx1"/>
        </a:solidFill>
        <a:ln w="12700">
          <a:solidFill>
            <a:srgbClr xmlns:mc="http://schemas.openxmlformats.org/markup-compatibility/2006" xmlns:a14="http://schemas.microsoft.com/office/drawing/2010/main" val="808080" mc:Ignorable="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460925737723026"/>
          <c:y val="0.47308323775403688"/>
          <c:w val="0.14095126393911731"/>
          <c:h val="0.14870978700561197"/>
        </c:manualLayout>
      </c:layout>
      <c:overlay val="0"/>
      <c:spPr>
        <a:solidFill>
          <a:srgbClr xmlns:mc="http://schemas.openxmlformats.org/markup-compatibility/2006" xmlns:a14="http://schemas.microsoft.com/office/drawing/2010/main" val="FFFFFF" mc:Ignorable=""/>
        </a:solidFill>
        <a:ln w="3175">
          <a:solidFill>
            <a:srgbClr xmlns:mc="http://schemas.openxmlformats.org/markup-compatibility/2006" xmlns:a14="http://schemas.microsoft.com/office/drawing/2010/main" val="000000" mc:Ignorable="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Release from PI</a:t>
            </a:r>
          </a:p>
        </c:rich>
      </c:tx>
      <c:layout>
        <c:manualLayout>
          <c:xMode val="edge"/>
          <c:yMode val="edge"/>
          <c:x val="0.38171262699564584"/>
          <c:y val="3.16742081447963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440901765348829"/>
          <c:y val="0.15615661410418458"/>
          <c:w val="0.76753582118907848"/>
          <c:h val="0.60360537374886725"/>
        </c:manualLayout>
      </c:layout>
      <c:lineChart>
        <c:grouping val="standard"/>
        <c:varyColors val="0"/>
        <c:ser>
          <c:idx val="0"/>
          <c:order val="0"/>
          <c:spPr>
            <a:ln w="12700">
              <a:solidFill>
                <a:srgbClr xmlns:mc="http://schemas.openxmlformats.org/markup-compatibility/2006" xmlns:a14="http://schemas.microsoft.com/office/drawing/2010/main" val="000080" mc:Ignorable=""/>
              </a:solidFill>
              <a:prstDash val="solid"/>
            </a:ln>
          </c:spPr>
          <c:marker>
            <c:symbol val="diamond"/>
            <c:size val="5"/>
            <c:spPr>
              <a:solidFill>
                <a:srgbClr xmlns:mc="http://schemas.openxmlformats.org/markup-compatibility/2006" xmlns:a14="http://schemas.microsoft.com/office/drawing/2010/main" val="000080" mc:Ignorable=""/>
              </a:solidFill>
              <a:ln>
                <a:solidFill>
                  <a:srgbClr xmlns:mc="http://schemas.openxmlformats.org/markup-compatibility/2006" xmlns:a14="http://schemas.microsoft.com/office/drawing/2010/main" val="000080" mc:Ignorable=""/>
                </a:solidFill>
                <a:prstDash val="solid"/>
              </a:ln>
            </c:spPr>
          </c:marker>
          <c:cat>
            <c:numLit>
              <c:formatCode>General</c:formatCode>
              <c:ptCount val="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</c:numLit>
          </c:cat>
          <c:val>
            <c:numLit>
              <c:formatCode>0%</c:formatCode>
              <c:ptCount val="6"/>
              <c:pt idx="0">
                <c:v>0.93617021276595747</c:v>
              </c:pt>
              <c:pt idx="1">
                <c:v>0.70921985815602839</c:v>
              </c:pt>
              <c:pt idx="2">
                <c:v>0.63829787234042556</c:v>
              </c:pt>
              <c:pt idx="3">
                <c:v>0.55319148936170215</c:v>
              </c:pt>
              <c:pt idx="4">
                <c:v>0.49645390070921985</c:v>
              </c:pt>
              <c:pt idx="5">
                <c:v>0.85106382978723405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59168"/>
        <c:axId val="103985152"/>
      </c:lineChart>
      <c:catAx>
        <c:axId val="103959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Trial</a:t>
                </a:r>
              </a:p>
            </c:rich>
          </c:tx>
          <c:layout>
            <c:manualLayout>
              <c:xMode val="edge"/>
              <c:yMode val="edge"/>
              <c:x val="0.54909873566239631"/>
              <c:y val="0.867870452844977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8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85152"/>
        <c:scaling>
          <c:orientation val="minMax"/>
          <c:max val="1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Percentage Recalled</a:t>
                </a:r>
              </a:p>
            </c:rich>
          </c:tx>
          <c:layout>
            <c:manualLayout>
              <c:xMode val="edge"/>
              <c:yMode val="edge"/>
              <c:x val="3.206411970637197E-2"/>
              <c:y val="0.21321385731760906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59168"/>
        <c:crosses val="autoZero"/>
        <c:crossBetween val="between"/>
      </c:valAx>
      <c:spPr>
        <a:noFill/>
        <a:ln w="12700">
          <a:solidFill>
            <a:srgbClr xmlns:mc="http://schemas.openxmlformats.org/markup-compatibility/2006" xmlns:a14="http://schemas.microsoft.com/office/drawing/2010/main" val="808080" mc:Ignorable=""/>
          </a:solidFill>
          <a:prstDash val="solid"/>
        </a:ln>
      </c:spPr>
    </c:plotArea>
    <c:plotVisOnly val="1"/>
    <c:dispBlanksAs val="gap"/>
    <c:showDLblsOverMax val="0"/>
  </c:chart>
  <c:spPr>
    <a:solidFill>
      <a:srgbClr xmlns:mc="http://schemas.openxmlformats.org/markup-compatibility/2006" xmlns:a14="http://schemas.microsoft.com/office/drawing/2010/main" val="FFFFFF" mc:Ignorable=""/>
    </a:solidFill>
    <a:ln w="3175">
      <a:solidFill>
        <a:srgbClr xmlns:mc="http://schemas.openxmlformats.org/markup-compatibility/2006" xmlns:a14="http://schemas.microsoft.com/office/drawing/2010/main" val="000000" mc:Ignorable=""/>
      </a:solidFill>
      <a:prstDash val="solid"/>
    </a:ln>
  </c:spPr>
  <c:txPr>
    <a:bodyPr/>
    <a:lstStyle/>
    <a:p>
      <a:pPr>
        <a:defRPr sz="12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Serial Position Effect</a:t>
            </a:r>
          </a:p>
        </c:rich>
      </c:tx>
      <c:layout>
        <c:manualLayout>
          <c:xMode val="edge"/>
          <c:yMode val="edge"/>
          <c:x val="0.36182019977802488"/>
          <c:y val="1.963993453355155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611653149923181"/>
          <c:y val="0.12234910277324638"/>
          <c:w val="0.88278475844773885"/>
          <c:h val="0.77161500815660733"/>
        </c:manualLayout>
      </c:layout>
      <c:lineChart>
        <c:grouping val="standard"/>
        <c:varyColors val="0"/>
        <c:ser>
          <c:idx val="0"/>
          <c:order val="0"/>
          <c:tx>
            <c:v>Serial Position</c:v>
          </c:tx>
          <c:spPr>
            <a:ln w="25400">
              <a:solidFill>
                <a:srgbClr xmlns:mc="http://schemas.openxmlformats.org/markup-compatibility/2006" xmlns:a14="http://schemas.microsoft.com/office/drawing/2010/main" val="000080" mc:Ignorable=""/>
              </a:solidFill>
              <a:prstDash val="solid"/>
            </a:ln>
          </c:spPr>
          <c:marker>
            <c:symbol val="diamond"/>
            <c:size val="7"/>
            <c:spPr>
              <a:solidFill>
                <a:srgbClr xmlns:mc="http://schemas.openxmlformats.org/markup-compatibility/2006" xmlns:a14="http://schemas.microsoft.com/office/drawing/2010/main" val="000080" mc:Ignorable=""/>
              </a:solidFill>
              <a:ln>
                <a:solidFill>
                  <a:srgbClr xmlns:mc="http://schemas.openxmlformats.org/markup-compatibility/2006" xmlns:a14="http://schemas.microsoft.com/office/drawing/2010/main" val="000080" mc:Ignorable="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0"/>
                <c:pt idx="0">
                  <c:v>3.8985038295618941</c:v>
                </c:pt>
                <c:pt idx="1">
                  <c:v>3.6838364904170695</c:v>
                </c:pt>
                <c:pt idx="2">
                  <c:v>4.4380599394138969</c:v>
                </c:pt>
                <c:pt idx="3">
                  <c:v>4.4803005649602685</c:v>
                </c:pt>
                <c:pt idx="4">
                  <c:v>4.1962274199990715</c:v>
                </c:pt>
                <c:pt idx="5">
                  <c:v>4.1468125834896874</c:v>
                </c:pt>
                <c:pt idx="6">
                  <c:v>4.1517556144684447</c:v>
                </c:pt>
                <c:pt idx="7">
                  <c:v>4.8500187942918114</c:v>
                </c:pt>
                <c:pt idx="8">
                  <c:v>5.3514595233813145</c:v>
                </c:pt>
                <c:pt idx="9">
                  <c:v>6.1191097946068842</c:v>
                </c:pt>
              </c:numLit>
            </c:plus>
            <c:minus>
              <c:numLit>
                <c:formatCode>General</c:formatCode>
                <c:ptCount val="10"/>
                <c:pt idx="0">
                  <c:v>3.8985038295618941</c:v>
                </c:pt>
                <c:pt idx="1">
                  <c:v>3.6838364904170695</c:v>
                </c:pt>
                <c:pt idx="2">
                  <c:v>4.4380599394138969</c:v>
                </c:pt>
                <c:pt idx="3">
                  <c:v>4.4803005649602685</c:v>
                </c:pt>
                <c:pt idx="4">
                  <c:v>4.1962274199990715</c:v>
                </c:pt>
                <c:pt idx="5">
                  <c:v>4.1468125834896874</c:v>
                </c:pt>
                <c:pt idx="6">
                  <c:v>4.1517556144684447</c:v>
                </c:pt>
                <c:pt idx="7">
                  <c:v>4.8500187942918114</c:v>
                </c:pt>
                <c:pt idx="8">
                  <c:v>5.3514595233813145</c:v>
                </c:pt>
                <c:pt idx="9">
                  <c:v>6.1191097946068842</c:v>
                </c:pt>
              </c:numLit>
            </c:minus>
            <c:spPr>
              <a:ln w="127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prstDash val="solid"/>
              </a:ln>
            </c:spPr>
          </c:errBars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Lit>
              <c:formatCode>General</c:formatCode>
              <c:ptCount val="10"/>
              <c:pt idx="0">
                <c:v>82.096397999999994</c:v>
              </c:pt>
              <c:pt idx="1">
                <c:v>78.499462322580627</c:v>
              </c:pt>
              <c:pt idx="2">
                <c:v>73.886935419354842</c:v>
              </c:pt>
              <c:pt idx="3">
                <c:v>68.787956967741948</c:v>
              </c:pt>
              <c:pt idx="4">
                <c:v>68.806290516129025</c:v>
              </c:pt>
              <c:pt idx="5">
                <c:v>65.311612774193577</c:v>
              </c:pt>
              <c:pt idx="6">
                <c:v>66.209677032258071</c:v>
              </c:pt>
              <c:pt idx="7">
                <c:v>65.069784951612888</c:v>
              </c:pt>
              <c:pt idx="8">
                <c:v>69.117204419354863</c:v>
              </c:pt>
              <c:pt idx="9">
                <c:v>69.048226120967755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20224"/>
        <c:axId val="104022400"/>
      </c:lineChart>
      <c:catAx>
        <c:axId val="104020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Serial Position</a:t>
                </a:r>
              </a:p>
            </c:rich>
          </c:tx>
          <c:layout>
            <c:manualLayout>
              <c:xMode val="edge"/>
              <c:yMode val="edge"/>
              <c:x val="0.47391786903440669"/>
              <c:y val="0.944535140963352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402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22400"/>
        <c:scaling>
          <c:orientation val="minMax"/>
          <c:max val="90"/>
          <c:min val="6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Percent Correct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424143545068322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4020224"/>
        <c:crosses val="autoZero"/>
        <c:crossBetween val="between"/>
      </c:valAx>
      <c:spPr>
        <a:noFill/>
        <a:ln w="12700">
          <a:solidFill>
            <a:srgbClr xmlns:mc="http://schemas.openxmlformats.org/markup-compatibility/2006" xmlns:a14="http://schemas.microsoft.com/office/drawing/2010/main" val="808080" mc:Ignorable="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6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0.84325</cdr:x>
      <cdr:y>0.16063</cdr:y>
    </cdr:from>
    <cdr:to>
      <cdr:x>0.8447</cdr:x>
      <cdr:y>0.76018</cdr:y>
    </cdr:to>
    <cdr:sp macro="" textlink="">
      <cdr:nvSpPr>
        <cdr:cNvPr id="3" name="Straight Connector 2"/>
        <cdr:cNvSpPr/>
      </cdr:nvSpPr>
      <cdr:spPr bwMode="auto">
        <a:xfrm xmlns:a="http://schemas.openxmlformats.org/drawingml/2006/main" rot="5400000" flipH="1" flipV="1">
          <a:off x="5534025" y="676276"/>
          <a:ext cx="9526" cy="2524125"/>
        </a:xfrm>
        <a:prstGeom xmlns:a="http://schemas.openxmlformats.org/drawingml/2006/main" prst="lin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"/>
        </a:solidFill>
        <a:ln xmlns:a="http://schemas.openxmlformats.org/drawingml/2006/main" w="9525" cap="flat" cmpd="sng" algn="ctr">
          <a:solidFill>
            <a:srgbClr xmlns:mc="http://schemas.openxmlformats.org/markup-compatibility/2006" xmlns:a14="http://schemas.microsoft.com/office/drawing/2010/main" val="000000" mc:Ignorable="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</a:defRPr>
            </a:lvl1pPr>
          </a:lstStyle>
          <a:p>
            <a:fld id="{D46311D5-B362-47B4-8BFF-8DAC38BE11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2863" y="142875"/>
            <a:ext cx="236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 b="0">
                <a:solidFill>
                  <a:schemeClr val="tx1"/>
                </a:solidFill>
              </a:rPr>
              <a:t>PSY/CS330 Human Factors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529388" y="883126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3B7C2225-C77C-4AD2-80E2-059F730F342B}" type="slidenum">
              <a:rPr lang="en-US" sz="1400" b="0">
                <a:solidFill>
                  <a:schemeClr val="tx1"/>
                </a:solidFill>
              </a:rPr>
              <a:pPr algn="r" defTabSz="930275"/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1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6A219F9-695E-4D02-96CA-73669BA479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8488"/>
            <a:ext cx="5124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2863" y="142875"/>
            <a:ext cx="236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 b="0">
                <a:solidFill>
                  <a:schemeClr val="tx1"/>
                </a:solidFill>
              </a:rPr>
              <a:t>PSY/CS330 Human Factors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863" y="8831263"/>
            <a:ext cx="779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fld id="{87E1D9CF-627C-4922-9553-B133B04500AB}" type="datetime1">
              <a:rPr lang="en-US" sz="1400" b="0">
                <a:solidFill>
                  <a:schemeClr val="tx1"/>
                </a:solidFill>
              </a:rPr>
              <a:pPr defTabSz="930275"/>
              <a:t>5/11/2010</a:t>
            </a:fld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529388" y="883126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88B75822-6D12-4F1E-A348-C969CC985318}" type="slidenum">
              <a:rPr lang="en-US" sz="1400" b="0">
                <a:solidFill>
                  <a:schemeClr val="tx1"/>
                </a:solidFill>
              </a:rPr>
              <a:pPr algn="r" defTabSz="930275"/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19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619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223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843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462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66AD5-6548-4A52-A8DF-C5E0A925CFBE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1E1C4-7DD9-4AE2-BFFE-9968AB91881C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F57B0-0705-47BA-84CC-3C8A49C9FEA8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2628D-51BB-405D-8411-6C8E772AD4AD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 Rehearsal or practice of material, in most cases some form of rehearsal is necessary for information to move to long-term memory.</a:t>
            </a:r>
          </a:p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F0719-ACA2-44D3-AD5F-2C627E39D8FE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8B8D1-E063-4514-80F0-040918FF70CD}" type="slidenum">
              <a:rPr lang="en-US"/>
              <a:pPr/>
              <a:t>17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The greater the similarity the larger the interference.</a:t>
            </a:r>
          </a:p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Can get release from PI by having items of a different type.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A2CDF-8647-41FC-9706-30B7C35F60B8}" type="slidenum">
              <a:rPr lang="en-US"/>
              <a:pPr/>
              <a:t>18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25FF6-56C4-4E70-80B9-8F9B700651B7}" type="slidenum">
              <a:rPr lang="en-US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E7E36-FB91-4F4B-8121-15B97F5C4707}" type="slidenum">
              <a:rPr lang="en-US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73234-B2F1-48DB-AB09-3E9F37C308D6}" type="slidenum">
              <a:rPr lang="en-US"/>
              <a:pPr/>
              <a:t>22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6F8DC-3944-4F93-A594-B8197240FC5E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1D7E5-3F66-4C1F-BEE4-CC1B754EE71D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80955-CD52-45E5-9667-D3B8919170EF}" type="slidenum">
              <a:rPr lang="en-US"/>
              <a:pPr/>
              <a:t>24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11469-CD03-4786-B5B7-7B02578B0DA5}" type="slidenum">
              <a:rPr lang="en-US"/>
              <a:pPr/>
              <a:t>25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DD45D-844A-45EA-9E6B-F5E8FCD79660}" type="slidenum">
              <a:rPr lang="en-US"/>
              <a:pPr/>
              <a:t>26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6599A-81B9-420E-8C71-75FE7E39277D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E4124-C84D-4AF1-AB7F-9B84E495EC37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8CE9A-54E6-4FA9-B0E7-155786170A75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D22E4-73DC-403D-B7ED-49D5384D58CD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7EFBB-A44E-4E0F-87F1-990FF50F39E1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Controversial if exists, but it still explains many important results.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6D9B9-8888-48A2-A491-BD9E50F5EA1F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47F9D-4527-4741-BE1A-865709EB94C6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0562-F5F2-46A4-AEFB-2955A83BF1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161" y="2768652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DFF0-4266-4886-8D17-797EE4D805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D603-AC10-4A58-B619-3A03B9481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080511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295400"/>
            <a:ext cx="3810000" cy="48006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02709E-0641-4EEB-B9D5-1B4E8E55A5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080511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86DBF3-B4B4-4C52-AB17-8323FCDEDD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29200" y="1295400"/>
            <a:ext cx="38100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D75A25-F319-4550-BFC1-9AD6E9044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BC5-BCA8-46C8-9EC5-AFAB17A6E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0AB4-6130-45B7-97AB-7BE1B47E10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5836" y="406221"/>
            <a:ext cx="3212327" cy="18164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035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497-D49A-4301-A639-F09F8C99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90111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A014-4BB6-42CF-8801-0A1E748C3A8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690111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355AB5-A2A1-4509-97F9-281A6A154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38F58-6843-41A7-8193-D6825F54FB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0245C55-935F-4148-AEC3-4FF00DEB5C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7D98-A26C-46D2-BDBE-B47FF50DDE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02709E-0641-4EEB-B9D5-1B4E8E55A5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WhiteHanover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/>
              <a:t>Human Information Processing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81400"/>
            <a:ext cx="6480048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dirty="0"/>
              <a:t>Knowledge and error flow from the same mental processes, only success can tell the one from the other.</a:t>
            </a:r>
          </a:p>
          <a:p>
            <a:pPr marL="342900" indent="-342900"/>
            <a:r>
              <a:rPr lang="en-US" dirty="0"/>
              <a:t>(Ernst Mach, 1905/1976)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Short-term Sensory Store  - 2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Echoic Memory: the short-term sensory store for audition.</a:t>
            </a:r>
          </a:p>
          <a:p>
            <a:pPr lvl="1"/>
            <a:r>
              <a:rPr lang="en-US"/>
              <a:t>Holds sounds in a sound form.</a:t>
            </a:r>
          </a:p>
          <a:p>
            <a:pPr lvl="1"/>
            <a:r>
              <a:rPr lang="en-US"/>
              <a:t>3 to 4 seconds.</a:t>
            </a:r>
          </a:p>
          <a:p>
            <a:pPr lvl="1"/>
            <a:r>
              <a:rPr lang="en-US"/>
              <a:t>Thought to help a lot in understanding speech.</a:t>
            </a:r>
          </a:p>
          <a:p>
            <a:r>
              <a:rPr lang="en-US" b="1">
                <a:latin typeface="Helvetica Bold" charset="0"/>
              </a:rPr>
              <a:t>Theoretically there are others for the other senses.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58800"/>
            <a:ext cx="579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Working Memory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b="1" dirty="0">
                <a:latin typeface="Helvetica Bold" charset="0"/>
              </a:rPr>
              <a:t>Used to be called short term memory.</a:t>
            </a:r>
          </a:p>
          <a:p>
            <a:pPr algn="just"/>
            <a:r>
              <a:rPr lang="en-US" sz="2400" b="1" dirty="0">
                <a:latin typeface="Helvetica Bold" charset="0"/>
              </a:rPr>
              <a:t>Limited</a:t>
            </a:r>
          </a:p>
          <a:p>
            <a:pPr lvl="1"/>
            <a:r>
              <a:rPr lang="en-US" sz="2000" dirty="0"/>
              <a:t>7±2 chunks of </a:t>
            </a:r>
            <a:r>
              <a:rPr lang="en-US" sz="2000" dirty="0" smtClean="0"/>
              <a:t>information (Could be based on time to rehearse).</a:t>
            </a:r>
            <a:endParaRPr lang="en-US" sz="2000" dirty="0"/>
          </a:p>
          <a:p>
            <a:pPr lvl="1"/>
            <a:r>
              <a:rPr lang="en-US" sz="2000" dirty="0"/>
              <a:t>A chunk in a group of times that can be recalled as a unit, e.g. your name instead of the individual letters.</a:t>
            </a:r>
          </a:p>
          <a:p>
            <a:pPr lvl="1"/>
            <a:r>
              <a:rPr lang="en-US" sz="2000" dirty="0"/>
              <a:t>When full to add a new piece of information, you must lose a piece of information from Working Memory.</a:t>
            </a:r>
          </a:p>
          <a:p>
            <a:pPr lvl="1"/>
            <a:r>
              <a:rPr lang="en-US" sz="2000" dirty="0"/>
              <a:t>Lasts ~30 seconds (Peterson &amp; Peterson Distracter Task).</a:t>
            </a:r>
          </a:p>
          <a:p>
            <a:pPr lvl="1"/>
            <a:r>
              <a:rPr lang="en-US" sz="2000" dirty="0"/>
              <a:t>Maintenance Rehearsal (repetition) will maintain.</a:t>
            </a:r>
          </a:p>
          <a:p>
            <a:pPr lvl="1"/>
            <a:r>
              <a:rPr lang="en-US" sz="2000" dirty="0"/>
              <a:t>Requires attention to maintain.</a:t>
            </a:r>
          </a:p>
          <a:p>
            <a:pPr algn="just"/>
            <a:r>
              <a:rPr lang="en-US" sz="2400" b="1" dirty="0">
                <a:latin typeface="Helvetica Bold" charset="0"/>
              </a:rPr>
              <a:t>These are the items you are currently remembering.</a:t>
            </a:r>
          </a:p>
          <a:p>
            <a:pPr algn="just"/>
            <a:r>
              <a:rPr lang="en-US" sz="2400" b="1" dirty="0">
                <a:latin typeface="Helvetica Bold" charset="0"/>
              </a:rPr>
              <a:t>Most argue that information proceeds to working memory prior to permanent storage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635000"/>
            <a:ext cx="44196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635000"/>
            <a:ext cx="44196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643790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15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Peterson &amp; Peterson Distracter Task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78188" y="1584325"/>
            <a:ext cx="9128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TGX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788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BQN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562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HPZ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931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RLC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663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VKD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124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558800"/>
            <a:ext cx="44196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039469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82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Long-term Memory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just"/>
            <a:r>
              <a:rPr lang="en-US" sz="2400" b="1">
                <a:latin typeface="Helvetica Bold" charset="0"/>
              </a:rPr>
              <a:t>General</a:t>
            </a:r>
          </a:p>
          <a:p>
            <a:pPr lvl="1"/>
            <a:r>
              <a:rPr lang="en-US" sz="2000"/>
              <a:t>Permanent storage - relatively</a:t>
            </a:r>
          </a:p>
          <a:p>
            <a:pPr lvl="1"/>
            <a:r>
              <a:rPr lang="en-US" sz="2000"/>
              <a:t>Unknown capacity</a:t>
            </a:r>
          </a:p>
          <a:p>
            <a:pPr lvl="1"/>
            <a:r>
              <a:rPr lang="en-US" sz="2000"/>
              <a:t>It is organized as seen in Free Recall</a:t>
            </a:r>
          </a:p>
          <a:p>
            <a:pPr algn="just">
              <a:lnSpc>
                <a:spcPct val="90000"/>
              </a:lnSpc>
            </a:pPr>
            <a:r>
              <a:rPr lang="en-US" sz="2400" b="1">
                <a:latin typeface="Helvetica Bold" charset="0"/>
              </a:rPr>
              <a:t>Rehearsal</a:t>
            </a:r>
            <a:endParaRPr lang="en-US" sz="2000" b="1">
              <a:latin typeface="Helvetica Bold" charset="0"/>
            </a:endParaRPr>
          </a:p>
          <a:p>
            <a:pPr lvl="1">
              <a:lnSpc>
                <a:spcPct val="90000"/>
              </a:lnSpc>
            </a:pPr>
            <a:r>
              <a:rPr lang="en-US" sz="2000"/>
              <a:t>Type I or maintenance rehearsal:  rote repetition.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Type II or elaborative rehearsal: attempt to relate the new material to already learned material.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Images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forming visual images with item to be remembered can be a very effective way to learn new material.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Thought to be due to dual trace, learn both as image and in a verbal format.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The use of images forms the basis of most Mnemonics: memory aids, for example the method of loci.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41400" y="635000"/>
            <a:ext cx="41402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Storage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>
                <a:latin typeface="Helvetica Bold" charset="0"/>
              </a:rPr>
              <a:t>Levels of Processing Model of Memory, Craik and Lockhart (1972).</a:t>
            </a:r>
          </a:p>
          <a:p>
            <a:pPr lvl="1"/>
            <a:r>
              <a:rPr lang="en-US"/>
              <a:t>Learning depends on how information is processed and not on the stage it is in.</a:t>
            </a:r>
          </a:p>
          <a:p>
            <a:pPr lvl="1"/>
            <a:r>
              <a:rPr lang="en-US"/>
              <a:t>Processing can be anything from shallow to deep.</a:t>
            </a:r>
          </a:p>
          <a:p>
            <a:pPr lvl="2"/>
            <a:r>
              <a:rPr lang="en-US"/>
              <a:t>Shallow processing: Structural, e.g. "Does this word begin with a capital letter?"</a:t>
            </a:r>
          </a:p>
          <a:p>
            <a:pPr lvl="2"/>
            <a:r>
              <a:rPr lang="en-US"/>
              <a:t>Intermediate processing: Acoustic, e.g. "Does this word rhyme with some other word?"</a:t>
            </a:r>
          </a:p>
          <a:p>
            <a:pPr lvl="2"/>
            <a:r>
              <a:rPr lang="en-US"/>
              <a:t>Deep processing: Semantic, e.g. "How pleasant is this?"</a:t>
            </a:r>
          </a:p>
          <a:p>
            <a:pPr lvl="1"/>
            <a:r>
              <a:rPr lang="en-US"/>
              <a:t>According to the theory, retention and retrieval will be superior for deeper processing.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635000"/>
            <a:ext cx="42672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Storage - 2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b="1">
                <a:latin typeface="Helvetica Bold" charset="0"/>
              </a:rPr>
              <a:t>Tested by Craik and Tulving (1975).</a:t>
            </a:r>
          </a:p>
          <a:p>
            <a:pPr lvl="1"/>
            <a:r>
              <a:rPr lang="en-US"/>
              <a:t>Used incidental learning.</a:t>
            </a:r>
          </a:p>
          <a:p>
            <a:pPr lvl="1"/>
            <a:r>
              <a:rPr lang="en-US"/>
              <a:t>A word was flashed and the subjects were to answer a question like one of the ones above using the word.</a:t>
            </a:r>
          </a:p>
          <a:p>
            <a:pPr lvl="1"/>
            <a:r>
              <a:rPr lang="en-US"/>
              <a:t>A surprise recall test was given and the results follow the prediction of the theory.</a:t>
            </a:r>
          </a:p>
          <a:p>
            <a:r>
              <a:rPr lang="en-US" b="1">
                <a:latin typeface="Helvetica Bold" charset="0"/>
              </a:rPr>
              <a:t>Main criticism: Definition of depth is circular.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" y="304800"/>
            <a:ext cx="42672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Forgetting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en-US" sz="2400" b="1">
                <a:latin typeface="Helvetica Bold" charset="0"/>
              </a:rPr>
              <a:t>Causes of not remembering an item.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Never stored: 			Encoding Failure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Gone from storage:		Storage Failure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Can not get out of storage:	Retrieval Failure</a:t>
            </a:r>
          </a:p>
          <a:p>
            <a:pPr algn="just"/>
            <a:r>
              <a:rPr lang="en-US" sz="2400" b="1">
                <a:latin typeface="Helvetica Bold" charset="0"/>
              </a:rPr>
              <a:t>Interference Model of Forgetting</a:t>
            </a:r>
          </a:p>
          <a:p>
            <a:pPr lvl="1"/>
            <a:r>
              <a:rPr lang="en-US" sz="2000"/>
              <a:t> DEFINITION: One item reducing ability to retrieve another.</a:t>
            </a:r>
          </a:p>
          <a:p>
            <a:pPr lvl="1"/>
            <a:r>
              <a:rPr lang="en-US" sz="2000"/>
              <a:t>Proactive Interference: forward acting interference.  Earlier learning reduces the ability to retrieve later learning</a:t>
            </a:r>
          </a:p>
          <a:p>
            <a:pPr lvl="2"/>
            <a:r>
              <a:rPr lang="en-US" sz="1800"/>
              <a:t>This is a retrieval failure: response competition.</a:t>
            </a:r>
          </a:p>
          <a:p>
            <a:pPr lvl="1"/>
            <a:r>
              <a:rPr lang="en-US" sz="2000"/>
              <a:t>Retroactive Interference: backward acting interference.  Later learning reduces the ability to retrieve earlier learning.</a:t>
            </a:r>
          </a:p>
          <a:p>
            <a:pPr lvl="2"/>
            <a:r>
              <a:rPr lang="en-US" sz="1800"/>
              <a:t>Both response competition, and unlearning.</a:t>
            </a:r>
          </a:p>
          <a:p>
            <a:pPr lvl="2"/>
            <a:r>
              <a:rPr lang="en-US" sz="1800"/>
              <a:t>Thus, retroactive interference is both a retrieval and a storage failure.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57200" y="304800"/>
            <a:ext cx="42672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Proactive Interference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154113" y="1812925"/>
            <a:ext cx="11493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Apple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Pear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Cherry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Grape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79525" y="4860925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Recall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879725" y="1812925"/>
            <a:ext cx="17414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Plum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Strawberry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Grapefruit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Tangerine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108325" y="4860925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Recall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241925" y="1812925"/>
            <a:ext cx="16240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Orange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Banana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Prune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Raspberry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318125" y="4860925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Recall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7146925" y="1812925"/>
            <a:ext cx="14033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Hammer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Saw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Drill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Nail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146925" y="4860925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Recall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200"/>
              <a:t>Overview of Human-Machine Systems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6096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339966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339966" mc:Ignorable=""/>
              </a:gs>
              <a:gs pos="100000">
                <a:srgbClr xmlns:mc="http://schemas.openxmlformats.org/markup-compatibility/2006" xmlns:a14="http://schemas.microsoft.com/office/drawing/2010/main" val="339966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The Human-Machine Interface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276600" y="1524000"/>
            <a:ext cx="2667000" cy="3810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FF0000" mc:Ignorable="">
                  <a:gamma/>
                  <a:shade val="6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FF0000" mc:Ignorable=""/>
              </a:gs>
              <a:gs pos="100000">
                <a:srgbClr xmlns:mc="http://schemas.openxmlformats.org/markup-compatibility/2006" xmlns:a14="http://schemas.microsoft.com/office/drawing/2010/main" val="FF0000" mc:Ignorable="">
                  <a:gamma/>
                  <a:shade val="66275"/>
                  <a:invGamma/>
                </a:srgbClr>
              </a:gs>
            </a:gsLst>
            <a:lin ang="5400000" scaled="1"/>
          </a:gra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Cognitive Functions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324600" y="25146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Motor Functions: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Human Output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52400" y="25146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Sensory Systems: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Human Input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324600" y="38100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Controls: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Machine Input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52400" y="38100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Displays: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Machine Output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590800" y="5181600"/>
            <a:ext cx="4419600" cy="7620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Mechanisms of Machine: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Performs Task and Determines State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879725" y="4686300"/>
            <a:ext cx="2559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tx1"/>
                </a:solidFill>
              </a:rPr>
              <a:t>Feedback within Machine</a:t>
            </a:r>
          </a:p>
        </p:txBody>
      </p:sp>
      <p:cxnSp>
        <p:nvCxnSpPr>
          <p:cNvPr id="52235" name="AutoShape 11"/>
          <p:cNvCxnSpPr>
            <a:cxnSpLocks noChangeShapeType="1"/>
            <a:stCxn id="52230" idx="0"/>
            <a:endCxn id="52228" idx="1"/>
          </p:cNvCxnSpPr>
          <p:nvPr/>
        </p:nvCxnSpPr>
        <p:spPr bwMode="auto">
          <a:xfrm rot="16200000">
            <a:off x="1981200" y="1219200"/>
            <a:ext cx="781050" cy="17716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</p:spPr>
      </p:cxnSp>
      <p:cxnSp>
        <p:nvCxnSpPr>
          <p:cNvPr id="52236" name="AutoShape 12"/>
          <p:cNvCxnSpPr>
            <a:cxnSpLocks noChangeShapeType="1"/>
            <a:stCxn id="52228" idx="3"/>
            <a:endCxn id="52229" idx="0"/>
          </p:cNvCxnSpPr>
          <p:nvPr/>
        </p:nvCxnSpPr>
        <p:spPr bwMode="auto">
          <a:xfrm>
            <a:off x="5962650" y="1714500"/>
            <a:ext cx="1695450" cy="7810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</p:spPr>
      </p:cxnSp>
      <p:cxnSp>
        <p:nvCxnSpPr>
          <p:cNvPr id="52237" name="AutoShape 13"/>
          <p:cNvCxnSpPr>
            <a:cxnSpLocks noChangeShapeType="1"/>
            <a:stCxn id="52233" idx="1"/>
            <a:endCxn id="52232" idx="2"/>
          </p:cNvCxnSpPr>
          <p:nvPr/>
        </p:nvCxnSpPr>
        <p:spPr bwMode="auto">
          <a:xfrm rot="10800000">
            <a:off x="1485900" y="4514850"/>
            <a:ext cx="1085850" cy="10477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</p:spPr>
      </p:cxnSp>
      <p:cxnSp>
        <p:nvCxnSpPr>
          <p:cNvPr id="52238" name="AutoShape 14"/>
          <p:cNvCxnSpPr>
            <a:cxnSpLocks noChangeShapeType="1"/>
            <a:stCxn id="52233" idx="3"/>
            <a:endCxn id="52231" idx="2"/>
          </p:cNvCxnSpPr>
          <p:nvPr/>
        </p:nvCxnSpPr>
        <p:spPr bwMode="auto">
          <a:xfrm flipV="1">
            <a:off x="7029450" y="4514850"/>
            <a:ext cx="628650" cy="10477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8382000" y="1600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 flipV="1">
            <a:off x="5943600" y="1600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6248400" y="1219200"/>
            <a:ext cx="1981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tx1"/>
                </a:solidFill>
              </a:rPr>
              <a:t>Muscular Feedback</a:t>
            </a:r>
          </a:p>
        </p:txBody>
      </p:sp>
      <p:grpSp>
        <p:nvGrpSpPr>
          <p:cNvPr id="52242" name="Group 18"/>
          <p:cNvGrpSpPr>
            <a:grpSpLocks/>
          </p:cNvGrpSpPr>
          <p:nvPr/>
        </p:nvGrpSpPr>
        <p:grpSpPr bwMode="auto">
          <a:xfrm rot="5400000" flipH="1">
            <a:off x="5715000" y="4572000"/>
            <a:ext cx="304800" cy="914400"/>
            <a:chOff x="2208" y="2640"/>
            <a:chExt cx="1536" cy="576"/>
          </a:xfrm>
        </p:grpSpPr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 flipV="1">
              <a:off x="3744" y="2640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 flipH="1" flipV="1">
              <a:off x="2208" y="2640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5" name="Line 21"/>
          <p:cNvSpPr>
            <a:spLocks noChangeShapeType="1"/>
          </p:cNvSpPr>
          <p:nvPr/>
        </p:nvSpPr>
        <p:spPr bwMode="auto">
          <a:xfrm rot="16200000" flipV="1">
            <a:off x="2779713" y="4760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rot="-5400000" flipH="1" flipV="1">
            <a:off x="2513013" y="502761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Interferences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125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Forgetting - 2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b="1">
                <a:latin typeface="Helvetica Bold" charset="0"/>
              </a:rPr>
              <a:t>Decay Model of Forgetting</a:t>
            </a:r>
          </a:p>
          <a:p>
            <a:pPr lvl="1">
              <a:lnSpc>
                <a:spcPct val="90000"/>
              </a:lnSpc>
            </a:pPr>
            <a:r>
              <a:rPr lang="en-US"/>
              <a:t>Idea: Whatever is stored, the trace becomes weaker over time until we are unable to retrieve it.</a:t>
            </a:r>
          </a:p>
          <a:p>
            <a:pPr lvl="1">
              <a:lnSpc>
                <a:spcPct val="90000"/>
              </a:lnSpc>
            </a:pPr>
            <a:r>
              <a:rPr lang="en-US"/>
              <a:t>Operates in short-term sensory store (~1 second for iconic memory) and working memory (~30 seconds).</a:t>
            </a:r>
          </a:p>
          <a:p>
            <a:pPr lvl="1">
              <a:lnSpc>
                <a:spcPct val="90000"/>
              </a:lnSpc>
            </a:pPr>
            <a:r>
              <a:rPr lang="en-US"/>
              <a:t>Represents a storage failure.</a:t>
            </a:r>
          </a:p>
          <a:p>
            <a:pPr lvl="1">
              <a:lnSpc>
                <a:spcPct val="90000"/>
              </a:lnSpc>
            </a:pPr>
            <a:r>
              <a:rPr lang="en-US"/>
              <a:t>Very hard to test since cannot remove other possible explanations:</a:t>
            </a:r>
          </a:p>
          <a:p>
            <a:pPr lvl="2">
              <a:lnSpc>
                <a:spcPct val="90000"/>
              </a:lnSpc>
            </a:pPr>
            <a:r>
              <a:rPr lang="en-US"/>
              <a:t>Interference.</a:t>
            </a:r>
          </a:p>
          <a:p>
            <a:pPr lvl="2">
              <a:lnSpc>
                <a:spcPct val="90000"/>
              </a:lnSpc>
            </a:pPr>
            <a:r>
              <a:rPr lang="en-US"/>
              <a:t>Retrieval Failure.</a:t>
            </a:r>
          </a:p>
          <a:p>
            <a:pPr lvl="1">
              <a:lnSpc>
                <a:spcPct val="90000"/>
              </a:lnSpc>
            </a:pPr>
            <a:r>
              <a:rPr lang="en-US"/>
              <a:t>At present time, decay theory does not play a major roll in ideas about LTM loss.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7200" y="304800"/>
            <a:ext cx="43434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Forgetting - 2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b="1">
                <a:latin typeface="Helvetica Bold" charset="0"/>
              </a:rPr>
              <a:t>Facilitating Retrieval: Cues</a:t>
            </a:r>
          </a:p>
          <a:p>
            <a:pPr lvl="1"/>
            <a:r>
              <a:rPr lang="en-US"/>
              <a:t>DEFINITION: any stimulus that improves retrieval.</a:t>
            </a:r>
          </a:p>
          <a:p>
            <a:pPr lvl="1"/>
            <a:r>
              <a:rPr lang="en-US"/>
              <a:t>example: giving hints.</a:t>
            </a:r>
          </a:p>
          <a:p>
            <a:pPr lvl="1"/>
            <a:r>
              <a:rPr lang="en-US"/>
              <a:t>can be most anything related to the item or situation where item was learned.</a:t>
            </a:r>
          </a:p>
          <a:p>
            <a:pPr lvl="1"/>
            <a:r>
              <a:rPr lang="en-US"/>
              <a:t>Apply to facilitating memory in any system.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304800"/>
            <a:ext cx="42672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Retrieval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b="1">
                <a:latin typeface="Helvetica Bold" charset="0"/>
              </a:rPr>
              <a:t>Recall vs. Recognition</a:t>
            </a:r>
          </a:p>
          <a:p>
            <a:pPr lvl="1">
              <a:lnSpc>
                <a:spcPct val="90000"/>
              </a:lnSpc>
            </a:pPr>
            <a:r>
              <a:rPr lang="en-US"/>
              <a:t>Recall:	retrieval without seeing the item</a:t>
            </a:r>
          </a:p>
          <a:p>
            <a:pPr lvl="1">
              <a:lnSpc>
                <a:spcPct val="90000"/>
              </a:lnSpc>
            </a:pPr>
            <a:r>
              <a:rPr lang="en-US"/>
              <a:t>Recognition: identify an object as being in memory</a:t>
            </a:r>
          </a:p>
          <a:p>
            <a:pPr lvl="2">
              <a:lnSpc>
                <a:spcPct val="90000"/>
              </a:lnSpc>
            </a:pPr>
            <a:r>
              <a:rPr lang="en-US"/>
              <a:t>Recognition is the ultimate cued recall since item is given as the cue</a:t>
            </a:r>
          </a:p>
          <a:p>
            <a:pPr algn="just">
              <a:lnSpc>
                <a:spcPct val="90000"/>
              </a:lnSpc>
            </a:pPr>
            <a:r>
              <a:rPr lang="en-US" b="1">
                <a:latin typeface="Helvetica Bold" charset="0"/>
              </a:rPr>
              <a:t>Recognition</a:t>
            </a:r>
          </a:p>
          <a:p>
            <a:pPr lvl="1">
              <a:lnSpc>
                <a:spcPct val="90000"/>
              </a:lnSpc>
            </a:pPr>
            <a:r>
              <a:rPr lang="en-US"/>
              <a:t>Recognition is generally tested by presenting previously learned items with unlearned items (either in general list or as a forced-choice pair)</a:t>
            </a:r>
          </a:p>
          <a:p>
            <a:pPr lvl="1">
              <a:lnSpc>
                <a:spcPct val="90000"/>
              </a:lnSpc>
            </a:pPr>
            <a:r>
              <a:rPr lang="en-US"/>
              <a:t>Recognition of items is generally superior to recall</a:t>
            </a:r>
          </a:p>
          <a:p>
            <a:pPr lvl="2">
              <a:lnSpc>
                <a:spcPct val="90000"/>
              </a:lnSpc>
            </a:pPr>
            <a:r>
              <a:rPr lang="en-US"/>
              <a:t>Recognition of a penny vs. recall of features of a penny</a:t>
            </a:r>
          </a:p>
          <a:p>
            <a:pPr lvl="2">
              <a:lnSpc>
                <a:spcPct val="90000"/>
              </a:lnSpc>
            </a:pPr>
            <a:r>
              <a:rPr lang="en-US"/>
              <a:t>This is not true if you learned material expecting recall</a:t>
            </a:r>
          </a:p>
          <a:p>
            <a:pPr lvl="2">
              <a:lnSpc>
                <a:spcPct val="90000"/>
              </a:lnSpc>
            </a:pPr>
            <a:r>
              <a:rPr lang="en-US"/>
              <a:t>Suggests you should match your study strategy to the format of the test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609600"/>
            <a:ext cx="42672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</a:t>
            </a:r>
            <a:r>
              <a:rPr lang="en-US" sz="3200"/>
              <a:t>Organization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7467600" cy="3048000"/>
          </a:xfrm>
          <a:noFill/>
          <a:ln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Helvetica Bold" charset="0"/>
              </a:rPr>
              <a:t>Network Model of Long-Term Memory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DEFINITION: individual memories are stored linked to other pieces of information of memory and not isolated.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Node: an actual location where a piece of information is stored.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Link: a connection from one piece of information to another.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may be more than one type of connection: </a:t>
            </a:r>
            <a:r>
              <a:rPr lang="en-US" dirty="0" err="1"/>
              <a:t>isa</a:t>
            </a:r>
            <a:r>
              <a:rPr lang="en-US" dirty="0"/>
              <a:t>: is a member of.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7200" y="381000"/>
            <a:ext cx="42672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69925" y="52879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35000" y="52832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498725" y="58975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2463800" y="58928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556125" y="56689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4521200" y="56642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098925" y="48307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4064000" y="48260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6765925" y="48307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6731000" y="48260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365125" y="42211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330200" y="42164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838200" y="4648200"/>
            <a:ext cx="1524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1447800" y="5562600"/>
            <a:ext cx="9906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H="1">
            <a:off x="1524000" y="5105400"/>
            <a:ext cx="25146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V="1">
            <a:off x="3124200" y="5257800"/>
            <a:ext cx="12192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4724400" y="5257800"/>
            <a:ext cx="1524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V="1">
            <a:off x="5410200" y="5181600"/>
            <a:ext cx="1447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Long-term Memory    </a:t>
            </a:r>
            <a:r>
              <a:rPr lang="en-US" sz="3200"/>
              <a:t>Organization - 2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>
                <a:latin typeface="Helvetica Bold" charset="0"/>
              </a:rPr>
              <a:t>Spreading Activation</a:t>
            </a:r>
          </a:p>
          <a:p>
            <a:pPr lvl="1"/>
            <a:r>
              <a:rPr lang="en-US"/>
              <a:t>When one node becomes active, in short term memory, activation spreads to other nearby nodes becoming weaker with distance.</a:t>
            </a:r>
          </a:p>
          <a:p>
            <a:pPr lvl="2"/>
            <a:r>
              <a:rPr lang="en-US"/>
              <a:t>e.g. priming studies.</a:t>
            </a:r>
          </a:p>
          <a:p>
            <a:pPr lvl="2"/>
            <a:endParaRPr lang="en-US"/>
          </a:p>
          <a:p>
            <a:pPr lvl="2">
              <a:buFont typeface="Monotype Sorts" pitchFamily="2" charset="2"/>
              <a:buNone/>
            </a:pPr>
            <a:endParaRPr lang="en-US"/>
          </a:p>
          <a:p>
            <a:pPr lvl="2">
              <a:buFont typeface="Monotype Sorts" pitchFamily="2" charset="2"/>
              <a:buNone/>
            </a:pPr>
            <a:endParaRPr lang="en-US"/>
          </a:p>
          <a:p>
            <a:pPr lvl="2">
              <a:buFont typeface="Monotype Sorts" pitchFamily="2" charset="2"/>
              <a:buNone/>
            </a:pPr>
            <a:endParaRPr lang="en-US"/>
          </a:p>
          <a:p>
            <a:r>
              <a:rPr lang="en-US"/>
              <a:t>Free-Recall</a:t>
            </a:r>
          </a:p>
          <a:p>
            <a:pPr lvl="1"/>
            <a:r>
              <a:rPr lang="en-US"/>
              <a:t>given list of words to recall - will not recall in random order but will impose organization on the words.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57200" y="381000"/>
            <a:ext cx="4343400" cy="558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974725" y="39163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860925" y="42973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4826000" y="42926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403725" y="34591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070725" y="34591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7035800" y="34544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9925" y="2849563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635000" y="2844800"/>
            <a:ext cx="863600" cy="406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143000" y="3276600"/>
            <a:ext cx="1524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1828800" y="3733800"/>
            <a:ext cx="25146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5029200" y="3886200"/>
            <a:ext cx="1524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5715000" y="3810000"/>
            <a:ext cx="1447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9" name="Group 23"/>
          <p:cNvGrpSpPr>
            <a:grpSpLocks/>
          </p:cNvGrpSpPr>
          <p:nvPr/>
        </p:nvGrpSpPr>
        <p:grpSpPr bwMode="auto">
          <a:xfrm>
            <a:off x="939800" y="3454400"/>
            <a:ext cx="4292600" cy="1474788"/>
            <a:chOff x="592" y="2176"/>
            <a:chExt cx="2704" cy="929"/>
          </a:xfrm>
        </p:grpSpPr>
        <p:sp>
          <p:nvSpPr>
            <p:cNvPr id="45073" name="Oval 17"/>
            <p:cNvSpPr>
              <a:spLocks noChangeArrowheads="1"/>
            </p:cNvSpPr>
            <p:nvPr/>
          </p:nvSpPr>
          <p:spPr bwMode="auto">
            <a:xfrm>
              <a:off x="592" y="2464"/>
              <a:ext cx="544" cy="256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2002" y="2847"/>
              <a:ext cx="519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>
                  <a:solidFill>
                    <a:schemeClr val="tx1"/>
                  </a:solidFill>
                </a:rPr>
                <a:t>Node</a:t>
              </a:r>
            </a:p>
          </p:txBody>
        </p:sp>
        <p:sp>
          <p:nvSpPr>
            <p:cNvPr id="45075" name="Oval 19"/>
            <p:cNvSpPr>
              <a:spLocks noChangeArrowheads="1"/>
            </p:cNvSpPr>
            <p:nvPr/>
          </p:nvSpPr>
          <p:spPr bwMode="auto">
            <a:xfrm>
              <a:off x="1984" y="2848"/>
              <a:ext cx="544" cy="256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Oval 20"/>
            <p:cNvSpPr>
              <a:spLocks noChangeArrowheads="1"/>
            </p:cNvSpPr>
            <p:nvPr/>
          </p:nvSpPr>
          <p:spPr bwMode="auto">
            <a:xfrm>
              <a:off x="2752" y="2176"/>
              <a:ext cx="544" cy="256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1104" y="2640"/>
              <a:ext cx="864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 flipV="1">
              <a:off x="2400" y="2448"/>
              <a:ext cx="528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86" name="Group 30"/>
          <p:cNvGrpSpPr>
            <a:grpSpLocks/>
          </p:cNvGrpSpPr>
          <p:nvPr/>
        </p:nvGrpSpPr>
        <p:grpSpPr bwMode="auto">
          <a:xfrm>
            <a:off x="939800" y="3454400"/>
            <a:ext cx="4292600" cy="1474788"/>
            <a:chOff x="592" y="2176"/>
            <a:chExt cx="2704" cy="929"/>
          </a:xfrm>
        </p:grpSpPr>
        <p:sp>
          <p:nvSpPr>
            <p:cNvPr id="45080" name="Oval 24"/>
            <p:cNvSpPr>
              <a:spLocks noChangeArrowheads="1"/>
            </p:cNvSpPr>
            <p:nvPr/>
          </p:nvSpPr>
          <p:spPr bwMode="auto">
            <a:xfrm>
              <a:off x="592" y="2464"/>
              <a:ext cx="544" cy="256"/>
            </a:xfrm>
            <a:prstGeom prst="ellipse">
              <a:avLst/>
            </a:prstGeom>
            <a:noFill/>
            <a:ln w="50800">
              <a:solidFill>
                <a:srgbClr xmlns:mc="http://schemas.openxmlformats.org/markup-compatibility/2006" xmlns:a14="http://schemas.microsoft.com/office/drawing/2010/main" val="FF0033" mc:Ignorable="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Rectangle 25"/>
            <p:cNvSpPr>
              <a:spLocks noChangeArrowheads="1"/>
            </p:cNvSpPr>
            <p:nvPr/>
          </p:nvSpPr>
          <p:spPr bwMode="auto">
            <a:xfrm>
              <a:off x="2002" y="2847"/>
              <a:ext cx="519" cy="258"/>
            </a:xfrm>
            <a:prstGeom prst="rect">
              <a:avLst/>
            </a:prstGeom>
            <a:noFill/>
            <a:ln w="12700">
              <a:solidFill>
                <a:srgbClr xmlns:mc="http://schemas.openxmlformats.org/markup-compatibility/2006" xmlns:a14="http://schemas.microsoft.com/office/drawing/2010/main" val="FF0033" mc:Ignorable="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>
                  <a:solidFill>
                    <a:schemeClr val="tx1"/>
                  </a:solidFill>
                </a:rPr>
                <a:t>Node</a:t>
              </a:r>
            </a:p>
          </p:txBody>
        </p:sp>
        <p:sp>
          <p:nvSpPr>
            <p:cNvPr id="45082" name="Oval 26"/>
            <p:cNvSpPr>
              <a:spLocks noChangeArrowheads="1"/>
            </p:cNvSpPr>
            <p:nvPr/>
          </p:nvSpPr>
          <p:spPr bwMode="auto">
            <a:xfrm>
              <a:off x="1984" y="2848"/>
              <a:ext cx="544" cy="256"/>
            </a:xfrm>
            <a:prstGeom prst="ellipse">
              <a:avLst/>
            </a:prstGeom>
            <a:noFill/>
            <a:ln w="50800">
              <a:solidFill>
                <a:srgbClr xmlns:mc="http://schemas.openxmlformats.org/markup-compatibility/2006" xmlns:a14="http://schemas.microsoft.com/office/drawing/2010/main" val="FF0033" mc:Ignorable="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Oval 27"/>
            <p:cNvSpPr>
              <a:spLocks noChangeArrowheads="1"/>
            </p:cNvSpPr>
            <p:nvPr/>
          </p:nvSpPr>
          <p:spPr bwMode="auto">
            <a:xfrm>
              <a:off x="2752" y="2176"/>
              <a:ext cx="544" cy="256"/>
            </a:xfrm>
            <a:prstGeom prst="ellipse">
              <a:avLst/>
            </a:prstGeom>
            <a:noFill/>
            <a:ln w="50800">
              <a:solidFill>
                <a:srgbClr xmlns:mc="http://schemas.openxmlformats.org/markup-compatibility/2006" xmlns:a14="http://schemas.microsoft.com/office/drawing/2010/main" val="FF0033" mc:Ignorable="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>
              <a:off x="1104" y="2640"/>
              <a:ext cx="864" cy="336"/>
            </a:xfrm>
            <a:prstGeom prst="line">
              <a:avLst/>
            </a:prstGeom>
            <a:noFill/>
            <a:ln w="50800">
              <a:solidFill>
                <a:srgbClr xmlns:mc="http://schemas.openxmlformats.org/markup-compatibility/2006" xmlns:a14="http://schemas.microsoft.com/office/drawing/2010/main" val="FF0033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 flipV="1">
              <a:off x="2400" y="2448"/>
              <a:ext cx="528" cy="432"/>
            </a:xfrm>
            <a:prstGeom prst="line">
              <a:avLst/>
            </a:prstGeom>
            <a:noFill/>
            <a:ln w="50800">
              <a:solidFill>
                <a:srgbClr xmlns:mc="http://schemas.openxmlformats.org/markup-compatibility/2006" xmlns:a14="http://schemas.microsoft.com/office/drawing/2010/main" val="FF0033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200"/>
              <a:t>Interaction of LTM and Working Memory</a:t>
            </a:r>
          </a:p>
        </p:txBody>
      </p:sp>
      <p:graphicFrame>
        <p:nvGraphicFramePr>
          <p:cNvPr id="47107" name="Object 3"/>
          <p:cNvGraphicFramePr>
            <a:graphicFrameLocks noGrp="1"/>
          </p:cNvGraphicFramePr>
          <p:nvPr>
            <p:ph type="chart" idx="1"/>
          </p:nvPr>
        </p:nvGraphicFramePr>
        <p:xfrm>
          <a:off x="787400" y="1295400"/>
          <a:ext cx="8355013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Chart" r:id="rId4" imgW="7772400" imgH="4800600" progId="MSGraph.Chart.8">
                  <p:embed followColorScheme="full"/>
                </p:oleObj>
              </mc:Choice>
              <mc:Fallback>
                <p:oleObj name="Chart" r:id="rId4" imgW="7772400" imgH="4800600" progId="MSGraph.Chart.8">
                  <p:embed followColorScheme="full"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295400"/>
                        <a:ext cx="8355013" cy="478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879725" y="5897563"/>
            <a:ext cx="266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Word Position in List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 rot="16200000">
            <a:off x="-931068" y="3304381"/>
            <a:ext cx="324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Percent Recalled Correctly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346325" y="1157288"/>
            <a:ext cx="417036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Serial Position Effect</a:t>
            </a:r>
          </a:p>
          <a:p>
            <a:r>
              <a:rPr lang="en-US" sz="2400">
                <a:solidFill>
                  <a:schemeClr val="tx1"/>
                </a:solidFill>
              </a:rPr>
              <a:t>Primacy and Recency Effects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97853383"/>
              </p:ext>
            </p:extLst>
          </p:nvPr>
        </p:nvGraphicFramePr>
        <p:xfrm>
          <a:off x="495300" y="1452563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421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Overview and Assumptions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>
                <a:latin typeface="Helvetica Bold" charset="0"/>
              </a:rPr>
              <a:t>View of Human Thinking</a:t>
            </a:r>
          </a:p>
          <a:p>
            <a:pPr lvl="1"/>
            <a:r>
              <a:rPr lang="en-US"/>
              <a:t>Fundamental unit is information: TECHNICAL DEFINITION: anything that reduces uncertainty.</a:t>
            </a:r>
          </a:p>
          <a:p>
            <a:pPr lvl="1"/>
            <a:r>
              <a:rPr lang="en-US"/>
              <a:t>Measure is how many yes/no questions it takes to figure out answer - called bits.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When all all alternatives are equally likely: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		H = log</a:t>
            </a:r>
            <a:r>
              <a:rPr lang="en-US" baseline="-25000"/>
              <a:t>2</a:t>
            </a:r>
            <a:r>
              <a:rPr lang="en-US"/>
              <a:t>N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	H = bits of information, 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	N = number of alternatives.</a:t>
            </a:r>
          </a:p>
          <a:p>
            <a:pPr lvl="1"/>
            <a:r>
              <a:rPr lang="en-US"/>
              <a:t>Information transmission if not perfect so: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		H(input) &gt; H(output)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86600" cy="1219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Overview and Assumptions - 2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US" sz="2000" dirty="0"/>
              <a:t>Computer analogy as to how we handle information.</a:t>
            </a:r>
          </a:p>
          <a:p>
            <a:pPr lvl="2"/>
            <a:r>
              <a:rPr lang="en-US" sz="1800" dirty="0">
                <a:solidFill>
                  <a:srgbClr xmlns:mc="http://schemas.openxmlformats.org/markup-compatibility/2006" xmlns:a14="http://schemas.microsoft.com/office/drawing/2010/main" val="FF5050" mc:Ignorable=""/>
                </a:solidFill>
              </a:rPr>
              <a:t>Input from outside: sensation and perception are like keyboard and mouse.</a:t>
            </a:r>
            <a:endParaRPr lang="en-US" sz="1800" dirty="0"/>
          </a:p>
          <a:p>
            <a:pPr lvl="2"/>
            <a:r>
              <a:rPr lang="en-US" sz="1800" dirty="0">
                <a:solidFill>
                  <a:schemeClr val="accent1"/>
                </a:solidFill>
              </a:rPr>
              <a:t>Process this input:: thinking and memory are like the CPU and disc drive.</a:t>
            </a:r>
          </a:p>
          <a:p>
            <a:pPr lvl="2"/>
            <a:r>
              <a:rPr lang="en-US" sz="1800" dirty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Output: response or behavior is like the monitor and printer.</a:t>
            </a:r>
          </a:p>
        </p:txBody>
      </p:sp>
      <p:pic>
        <p:nvPicPr>
          <p:cNvPr id="819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76400"/>
            <a:ext cx="3794125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495800" y="2971800"/>
            <a:ext cx="3048000" cy="1828800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FF5050" mc:Ignorable="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4724400" y="2514600"/>
            <a:ext cx="914400" cy="13716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267200" y="3810000"/>
            <a:ext cx="3505200" cy="1219200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92D050" mc:Ignorable="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Overview and Assumptions - 3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lvl="1"/>
            <a:r>
              <a:rPr lang="en-US"/>
              <a:t>See thinking as a series of stages.</a:t>
            </a:r>
          </a:p>
          <a:p>
            <a:pPr lvl="2"/>
            <a:r>
              <a:rPr lang="en-US"/>
              <a:t>Each stage changes the information in some way like different steps in a computer program.</a:t>
            </a:r>
          </a:p>
          <a:p>
            <a:pPr lvl="2"/>
            <a:r>
              <a:rPr lang="en-US"/>
              <a:t>Some example stages are perception, working and long-term memory, response selection, decision making.</a:t>
            </a:r>
          </a:p>
          <a:p>
            <a:pPr lvl="1"/>
            <a:r>
              <a:rPr lang="en-US"/>
              <a:t>We are limited.  </a:t>
            </a:r>
          </a:p>
          <a:p>
            <a:pPr lvl="2"/>
            <a:r>
              <a:rPr lang="en-US"/>
              <a:t>We can only process so much information at any given time.</a:t>
            </a:r>
          </a:p>
          <a:p>
            <a:pPr lvl="2"/>
            <a:r>
              <a:rPr lang="en-US"/>
              <a:t>Just as a computer processes only one command at a time we also have a limit.</a:t>
            </a:r>
          </a:p>
          <a:p>
            <a:pPr lvl="2"/>
            <a:r>
              <a:rPr lang="en-US"/>
              <a:t>This idea leads to the concept of attention and attentional resources.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2908300" y="3822700"/>
            <a:ext cx="4013200" cy="21082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0C0C0" mc:Ignorable="">
              <a:alpha val="50000"/>
            </a:srgbClr>
          </a:solidFill>
          <a:ln w="25400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V="1">
            <a:off x="4800600" y="4724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3581400" y="4875213"/>
            <a:ext cx="1189038" cy="5810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0C0C0" mc:Ignorable="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Long-Term</a:t>
            </a:r>
          </a:p>
          <a:p>
            <a:pPr algn="ctr"/>
            <a:r>
              <a:rPr lang="en-US" sz="160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5540375" y="4189413"/>
            <a:ext cx="963613" cy="5810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0C0C0" mc:Ignorable="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Working</a:t>
            </a:r>
          </a:p>
          <a:p>
            <a:pPr algn="ctr"/>
            <a:r>
              <a:rPr lang="en-US" sz="160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5422900" y="4127500"/>
            <a:ext cx="1193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594100" y="4737100"/>
            <a:ext cx="1193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4870450" y="5408613"/>
            <a:ext cx="930275" cy="336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0C0C0" mc:Ignorable="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3962400" y="3276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5562600" y="33528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A Human Information Processing Model </a:t>
            </a:r>
            <a:r>
              <a:rPr lang="en-US" sz="1600"/>
              <a:t>after Wickens (1984)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685800" y="2513013"/>
            <a:ext cx="1917700" cy="827087"/>
            <a:chOff x="432" y="1583"/>
            <a:chExt cx="1208" cy="521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848" y="1583"/>
              <a:ext cx="79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Short-Term</a:t>
              </a:r>
            </a:p>
            <a:p>
              <a:pPr algn="ctr"/>
              <a:r>
                <a:rPr lang="en-US" sz="1600">
                  <a:solidFill>
                    <a:schemeClr val="tx1"/>
                  </a:solidFill>
                </a:rPr>
                <a:t>Sensory</a:t>
              </a:r>
            </a:p>
            <a:p>
              <a:pPr algn="ctr"/>
              <a:r>
                <a:rPr lang="en-US" sz="1600">
                  <a:solidFill>
                    <a:schemeClr val="tx1"/>
                  </a:solidFill>
                </a:rPr>
                <a:t>Store</a:t>
              </a: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872" y="1592"/>
              <a:ext cx="75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432" y="182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2590800" y="2603500"/>
            <a:ext cx="1847850" cy="660400"/>
            <a:chOff x="1632" y="1640"/>
            <a:chExt cx="1164" cy="416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054" y="1679"/>
              <a:ext cx="7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Perception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2024" y="1640"/>
              <a:ext cx="752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1632" y="182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4419600" y="2527300"/>
            <a:ext cx="2044700" cy="812800"/>
            <a:chOff x="2784" y="1592"/>
            <a:chExt cx="1288" cy="512"/>
          </a:xfrm>
        </p:grpSpPr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398" y="1631"/>
              <a:ext cx="63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Decision</a:t>
              </a:r>
            </a:p>
            <a:p>
              <a:pPr algn="ctr"/>
              <a:r>
                <a:rPr lang="en-US" sz="1600">
                  <a:solidFill>
                    <a:schemeClr val="tx1"/>
                  </a:solidFill>
                </a:rPr>
                <a:t>Making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3320" y="1592"/>
              <a:ext cx="75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784" y="1824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6477000" y="2527300"/>
            <a:ext cx="1892300" cy="812800"/>
            <a:chOff x="4080" y="1592"/>
            <a:chExt cx="1192" cy="512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4550" y="1631"/>
              <a:ext cx="6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Response</a:t>
              </a:r>
            </a:p>
            <a:p>
              <a:pPr algn="ctr"/>
              <a:r>
                <a:rPr lang="en-US" sz="1600">
                  <a:solidFill>
                    <a:schemeClr val="tx1"/>
                  </a:solidFill>
                </a:rPr>
                <a:t>Execution</a:t>
              </a: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4520" y="1592"/>
              <a:ext cx="75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4080" y="182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1066800" y="2895600"/>
            <a:ext cx="8001000" cy="3230563"/>
            <a:chOff x="672" y="1824"/>
            <a:chExt cx="5040" cy="2035"/>
          </a:xfrm>
        </p:grpSpPr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5280" y="182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12" name="Group 24"/>
            <p:cNvGrpSpPr>
              <a:grpSpLocks/>
            </p:cNvGrpSpPr>
            <p:nvPr/>
          </p:nvGrpSpPr>
          <p:grpSpPr bwMode="auto">
            <a:xfrm>
              <a:off x="672" y="1824"/>
              <a:ext cx="4752" cy="2035"/>
              <a:chOff x="672" y="1824"/>
              <a:chExt cx="4752" cy="2035"/>
            </a:xfrm>
          </p:grpSpPr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5424" y="1824"/>
                <a:ext cx="0" cy="2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 flipH="1">
                <a:off x="672" y="3840"/>
                <a:ext cx="47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 flipV="1">
                <a:off x="672" y="1824"/>
                <a:ext cx="0" cy="2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Rectangle 23"/>
              <p:cNvSpPr>
                <a:spLocks noChangeArrowheads="1"/>
              </p:cNvSpPr>
              <p:nvPr/>
            </p:nvSpPr>
            <p:spPr bwMode="auto">
              <a:xfrm>
                <a:off x="770" y="3647"/>
                <a:ext cx="67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</a:rPr>
                  <a:t>Feedback</a:t>
                </a:r>
              </a:p>
            </p:txBody>
          </p:sp>
        </p:grpSp>
      </p:grp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6172200" y="33528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4419600" y="1231900"/>
            <a:ext cx="3200400" cy="3187700"/>
            <a:chOff x="2784" y="776"/>
            <a:chExt cx="2016" cy="2008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3014" y="815"/>
              <a:ext cx="78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Attentional</a:t>
              </a:r>
            </a:p>
            <a:p>
              <a:pPr algn="ctr"/>
              <a:r>
                <a:rPr lang="en-US" sz="1600">
                  <a:solidFill>
                    <a:schemeClr val="tx1"/>
                  </a:solidFill>
                </a:rPr>
                <a:t>Resources</a:t>
              </a:r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3032" y="776"/>
              <a:ext cx="75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 flipH="1">
              <a:off x="2784" y="1296"/>
              <a:ext cx="38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42"/>
            <p:cNvSpPr>
              <a:spLocks noChangeShapeType="1"/>
            </p:cNvSpPr>
            <p:nvPr/>
          </p:nvSpPr>
          <p:spPr bwMode="auto">
            <a:xfrm>
              <a:off x="3408" y="1296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>
              <a:off x="3792" y="1056"/>
              <a:ext cx="1008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>
              <a:off x="3264" y="1296"/>
              <a:ext cx="0" cy="1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Line 45"/>
            <p:cNvSpPr>
              <a:spLocks noChangeShapeType="1"/>
            </p:cNvSpPr>
            <p:nvPr/>
          </p:nvSpPr>
          <p:spPr bwMode="auto">
            <a:xfrm>
              <a:off x="3264" y="278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Process Model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20800" y="2387600"/>
            <a:ext cx="1625600" cy="177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064000" y="2387600"/>
            <a:ext cx="1625600" cy="177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83400" y="2387600"/>
            <a:ext cx="1625600" cy="177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971800" y="327660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715000" y="3276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279525" y="3032125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Encoding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098925" y="3032125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918325" y="3108325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Retrieval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203325" y="4860925"/>
            <a:ext cx="752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A memory failure may be due to a failure at any stage.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Short-term Sensory Store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latin typeface="Helvetica Bold" charset="0"/>
              </a:rPr>
              <a:t>General</a:t>
            </a:r>
          </a:p>
          <a:p>
            <a:pPr lvl="1"/>
            <a:r>
              <a:rPr lang="en-US" dirty="0"/>
              <a:t>lasts very brief time: from 1 to 3 seconds.</a:t>
            </a:r>
          </a:p>
          <a:p>
            <a:pPr lvl="1"/>
            <a:r>
              <a:rPr lang="en-US" dirty="0"/>
              <a:t>holds information in physical form (unprocessed).</a:t>
            </a:r>
          </a:p>
          <a:p>
            <a:pPr lvl="1"/>
            <a:r>
              <a:rPr lang="en-US" dirty="0"/>
              <a:t>occurs without attention.</a:t>
            </a:r>
          </a:p>
          <a:p>
            <a:pPr algn="just"/>
            <a:r>
              <a:rPr lang="en-US" b="1" dirty="0">
                <a:latin typeface="Helvetica Bold" charset="0"/>
              </a:rPr>
              <a:t>Iconic Memory: the short-term sensory store for vision.</a:t>
            </a:r>
          </a:p>
          <a:p>
            <a:pPr lvl="1"/>
            <a:r>
              <a:rPr lang="en-US" dirty="0"/>
              <a:t>Discovered by George </a:t>
            </a:r>
            <a:r>
              <a:rPr lang="en-US" dirty="0" err="1"/>
              <a:t>Sperling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Holds apparently everything seen (that is, it is not limited) as an image.</a:t>
            </a:r>
          </a:p>
          <a:p>
            <a:pPr lvl="1"/>
            <a:r>
              <a:rPr lang="en-US" dirty="0"/>
              <a:t>&lt; 1 second.</a:t>
            </a:r>
          </a:p>
          <a:p>
            <a:pPr lvl="1"/>
            <a:r>
              <a:rPr lang="en-US" dirty="0"/>
              <a:t>Was the first discovered.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558800"/>
            <a:ext cx="64770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Short-term Sensory Store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" y="558800"/>
            <a:ext cx="64770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22525" y="2117725"/>
            <a:ext cx="31305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X	O	P	J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T	B	U	I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A	N	R	Z</a:t>
            </a:r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1981200" y="2819400"/>
            <a:ext cx="306388" cy="382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44"/>
              </a:cxn>
              <a:cxn ang="0">
                <a:pos x="0" y="240"/>
              </a:cxn>
              <a:cxn ang="0">
                <a:pos x="0" y="0"/>
              </a:cxn>
            </a:cxnLst>
            <a:rect l="0" t="0" r="r" b="b"/>
            <a:pathLst>
              <a:path w="193" h="241">
                <a:moveTo>
                  <a:pt x="0" y="0"/>
                </a:moveTo>
                <a:lnTo>
                  <a:pt x="192" y="144"/>
                </a:lnTo>
                <a:lnTo>
                  <a:pt x="0" y="24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422525" y="2117725"/>
            <a:ext cx="3181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D	P	U	X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R	Q	F	G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L	M	B	E</a:t>
            </a: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1981200" y="3581400"/>
            <a:ext cx="306388" cy="382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44"/>
              </a:cxn>
              <a:cxn ang="0">
                <a:pos x="0" y="240"/>
              </a:cxn>
              <a:cxn ang="0">
                <a:pos x="0" y="0"/>
              </a:cxn>
            </a:cxnLst>
            <a:rect l="0" t="0" r="r" b="b"/>
            <a:pathLst>
              <a:path w="193" h="241">
                <a:moveTo>
                  <a:pt x="0" y="0"/>
                </a:moveTo>
                <a:lnTo>
                  <a:pt x="192" y="144"/>
                </a:lnTo>
                <a:lnTo>
                  <a:pt x="0" y="24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nimBg="1"/>
      <p:bldP spid="18438" grpId="0" autoUpdateAnimBg="0"/>
      <p:bldP spid="18439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B3B3B" mc:Ignorable=""/>
      </a:dk2>
      <a:lt2>
        <a:srgbClr xmlns:mc="http://schemas.openxmlformats.org/markup-compatibility/2006" xmlns:a14="http://schemas.microsoft.com/office/drawing/2010/main" val="D4D2D0" mc:Ignorable=""/>
      </a:lt2>
      <a:accent1>
        <a:srgbClr xmlns:mc="http://schemas.openxmlformats.org/markup-compatibility/2006" xmlns:a14="http://schemas.microsoft.com/office/drawing/2010/main" val="6EA0B0" mc:Ignorable=""/>
      </a:accent1>
      <a:accent2>
        <a:srgbClr xmlns:mc="http://schemas.openxmlformats.org/markup-compatibility/2006" xmlns:a14="http://schemas.microsoft.com/office/drawing/2010/main" val="CCAF0A" mc:Ignorable=""/>
      </a:accent2>
      <a:accent3>
        <a:srgbClr xmlns:mc="http://schemas.openxmlformats.org/markup-compatibility/2006" xmlns:a14="http://schemas.microsoft.com/office/drawing/2010/main" val="8D89A4" mc:Ignorable=""/>
      </a:accent3>
      <a:accent4>
        <a:srgbClr xmlns:mc="http://schemas.openxmlformats.org/markup-compatibility/2006" xmlns:a14="http://schemas.microsoft.com/office/drawing/2010/main" val="748560" mc:Ignorable=""/>
      </a:accent4>
      <a:accent5>
        <a:srgbClr xmlns:mc="http://schemas.openxmlformats.org/markup-compatibility/2006" xmlns:a14="http://schemas.microsoft.com/office/drawing/2010/main" val="9E9273" mc:Ignorable=""/>
      </a:accent5>
      <a:accent6>
        <a:srgbClr xmlns:mc="http://schemas.openxmlformats.org/markup-compatibility/2006" xmlns:a14="http://schemas.microsoft.com/office/drawing/2010/main" val="7E848D" mc:Ignorable=""/>
      </a:accent6>
      <a:hlink>
        <a:srgbClr xmlns:mc="http://schemas.openxmlformats.org/markup-compatibility/2006" xmlns:a14="http://schemas.microsoft.com/office/drawing/2010/main" val="00C8C3" mc:Ignorable=""/>
      </a:hlink>
      <a:folHlink>
        <a:srgbClr xmlns:mc="http://schemas.openxmlformats.org/markup-compatibility/2006" xmlns:a14="http://schemas.microsoft.com/office/drawing/2010/main" val="A116E0" mc:Ignorable="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Day1</Template>
  <TotalTime>125</TotalTime>
  <Pages>25</Pages>
  <Words>1258</Words>
  <Application>Microsoft Office PowerPoint</Application>
  <PresentationFormat>On-screen Show (4:3)</PresentationFormat>
  <Paragraphs>285</Paragraphs>
  <Slides>27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Technic</vt:lpstr>
      <vt:lpstr>Chart</vt:lpstr>
      <vt:lpstr>Human Information Processing</vt:lpstr>
      <vt:lpstr>Overview of Human-Machine Systems</vt:lpstr>
      <vt:lpstr>Overview and Assumptions</vt:lpstr>
      <vt:lpstr>Overview and Assumptions - 2</vt:lpstr>
      <vt:lpstr>Overview and Assumptions - 3</vt:lpstr>
      <vt:lpstr>A Human Information Processing Model after Wickens (1984)</vt:lpstr>
      <vt:lpstr>The Process Model</vt:lpstr>
      <vt:lpstr>Short-term Sensory Store</vt:lpstr>
      <vt:lpstr>Short-term Sensory Store</vt:lpstr>
      <vt:lpstr>Short-term Sensory Store  - 2</vt:lpstr>
      <vt:lpstr>Working Memory</vt:lpstr>
      <vt:lpstr>Working Memory</vt:lpstr>
      <vt:lpstr>Peterson &amp; Peterson Distracter Task</vt:lpstr>
      <vt:lpstr>Working Memory</vt:lpstr>
      <vt:lpstr>Long-term Memory</vt:lpstr>
      <vt:lpstr>Long-term Memory    Storage</vt:lpstr>
      <vt:lpstr>Long-term Memory    Storage - 2</vt:lpstr>
      <vt:lpstr>Long-term Memory    Forgetting</vt:lpstr>
      <vt:lpstr>Proactive Interference</vt:lpstr>
      <vt:lpstr>Proactive Interferences</vt:lpstr>
      <vt:lpstr>Long-term Memory    Forgetting - 2</vt:lpstr>
      <vt:lpstr>Long-term Memory    Forgetting - 2</vt:lpstr>
      <vt:lpstr>Long-term Memory    Retrieval</vt:lpstr>
      <vt:lpstr>Long-term Memory    Organization</vt:lpstr>
      <vt:lpstr>Long-term Memory    Organization - 2</vt:lpstr>
      <vt:lpstr>Interaction of LTM and Working Memory</vt:lpstr>
      <vt:lpstr>Our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Factors Notes Part 2</dc:title>
  <dc:creator>Psychology Department</dc:creator>
  <cp:lastModifiedBy>John Krantz</cp:lastModifiedBy>
  <cp:revision>62</cp:revision>
  <cp:lastPrinted>1997-04-29T14:42:12Z</cp:lastPrinted>
  <dcterms:created xsi:type="dcterms:W3CDTF">1996-04-26T19:53:34Z</dcterms:created>
  <dcterms:modified xsi:type="dcterms:W3CDTF">2010-05-11T17:07:09Z</dcterms:modified>
</cp:coreProperties>
</file>