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42"/>
  </p:notesMasterIdLst>
  <p:handoutMasterIdLst>
    <p:handoutMasterId r:id="rId43"/>
  </p:handoutMasterIdLst>
  <p:sldIdLst>
    <p:sldId id="367" r:id="rId2"/>
    <p:sldId id="368" r:id="rId3"/>
    <p:sldId id="281" r:id="rId4"/>
    <p:sldId id="282" r:id="rId5"/>
    <p:sldId id="283" r:id="rId6"/>
    <p:sldId id="284" r:id="rId7"/>
    <p:sldId id="285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78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279" r:id="rId41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CCBC33" mc:Ignorable=""/>
    <a:srgbClr xmlns:mc="http://schemas.openxmlformats.org/markup-compatibility/2006" xmlns:a14="http://schemas.microsoft.com/office/drawing/2010/main" val="D5BC30" mc:Ignorable=""/>
    <a:srgbClr xmlns:mc="http://schemas.openxmlformats.org/markup-compatibility/2006" xmlns:a14="http://schemas.microsoft.com/office/drawing/2010/main" val="D87627" mc:Ignorable=""/>
    <a:srgbClr xmlns:mc="http://schemas.openxmlformats.org/markup-compatibility/2006" xmlns:a14="http://schemas.microsoft.com/office/drawing/2010/main" val="EEE440" mc:Ignorable=""/>
    <a:srgbClr xmlns:mc="http://schemas.openxmlformats.org/markup-compatibility/2006" xmlns:a14="http://schemas.microsoft.com/office/drawing/2010/main" val="CC3399" mc:Ignorable=""/>
    <a:srgbClr xmlns:mc="http://schemas.openxmlformats.org/markup-compatibility/2006" xmlns:a14="http://schemas.microsoft.com/office/drawing/2010/main" val="99FFFF" mc:Ignorable=""/>
    <a:srgbClr xmlns:mc="http://schemas.openxmlformats.org/markup-compatibility/2006" xmlns:a14="http://schemas.microsoft.com/office/drawing/2010/main" val="66FFFF" mc:Ignorable=""/>
    <a:srgbClr xmlns:mc="http://schemas.openxmlformats.org/markup-compatibility/2006" xmlns:a14="http://schemas.microsoft.com/office/drawing/2010/main" val="66CC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333" y="-7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26.xml"/><Relationship Id="rId18" Type="http://schemas.openxmlformats.org/officeDocument/2006/relationships/slide" Target="slides/slide31.xml"/><Relationship Id="rId26" Type="http://schemas.openxmlformats.org/officeDocument/2006/relationships/slide" Target="slides/slide40.xml"/><Relationship Id="rId3" Type="http://schemas.openxmlformats.org/officeDocument/2006/relationships/slide" Target="slides/slide5.xml"/><Relationship Id="rId21" Type="http://schemas.openxmlformats.org/officeDocument/2006/relationships/slide" Target="slides/slide35.xml"/><Relationship Id="rId7" Type="http://schemas.openxmlformats.org/officeDocument/2006/relationships/slide" Target="slides/slide17.xml"/><Relationship Id="rId12" Type="http://schemas.openxmlformats.org/officeDocument/2006/relationships/slide" Target="slides/slide25.xml"/><Relationship Id="rId17" Type="http://schemas.openxmlformats.org/officeDocument/2006/relationships/slide" Target="slides/slide30.xml"/><Relationship Id="rId25" Type="http://schemas.openxmlformats.org/officeDocument/2006/relationships/slide" Target="slides/slide39.xml"/><Relationship Id="rId2" Type="http://schemas.openxmlformats.org/officeDocument/2006/relationships/slide" Target="slides/slide4.xml"/><Relationship Id="rId16" Type="http://schemas.openxmlformats.org/officeDocument/2006/relationships/slide" Target="slides/slide29.xml"/><Relationship Id="rId20" Type="http://schemas.openxmlformats.org/officeDocument/2006/relationships/slide" Target="slides/slide3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24.xml"/><Relationship Id="rId24" Type="http://schemas.openxmlformats.org/officeDocument/2006/relationships/slide" Target="slides/slide38.xml"/><Relationship Id="rId5" Type="http://schemas.openxmlformats.org/officeDocument/2006/relationships/slide" Target="slides/slide7.xml"/><Relationship Id="rId15" Type="http://schemas.openxmlformats.org/officeDocument/2006/relationships/slide" Target="slides/slide28.xml"/><Relationship Id="rId23" Type="http://schemas.openxmlformats.org/officeDocument/2006/relationships/slide" Target="slides/slide37.xml"/><Relationship Id="rId10" Type="http://schemas.openxmlformats.org/officeDocument/2006/relationships/slide" Target="slides/slide23.xml"/><Relationship Id="rId19" Type="http://schemas.openxmlformats.org/officeDocument/2006/relationships/slide" Target="slides/slide33.xml"/><Relationship Id="rId4" Type="http://schemas.openxmlformats.org/officeDocument/2006/relationships/slide" Target="slides/slide6.xml"/><Relationship Id="rId9" Type="http://schemas.openxmlformats.org/officeDocument/2006/relationships/slide" Target="slides/slide22.xml"/><Relationship Id="rId14" Type="http://schemas.openxmlformats.org/officeDocument/2006/relationships/slide" Target="slides/slide27.xml"/><Relationship Id="rId22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</a:defRPr>
            </a:lvl1pPr>
          </a:lstStyle>
          <a:p>
            <a:fld id="{B99D907C-A241-43E3-8386-0E8531DB09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863" y="142875"/>
            <a:ext cx="236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 b="0">
                <a:solidFill>
                  <a:schemeClr val="tx1"/>
                </a:solidFill>
              </a:rPr>
              <a:t>PSY/CS330 Human Factors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529388" y="8831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2F433346-F8A3-4ADF-81EC-763E7AF50346}" type="slidenum">
              <a:rPr lang="en-US" sz="1400" b="0">
                <a:solidFill>
                  <a:schemeClr val="tx1"/>
                </a:solidFill>
              </a:rPr>
              <a:pPr algn="r" defTabSz="930275"/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37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D747E0E-D32E-48C8-A14A-A32A01825F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8488"/>
            <a:ext cx="5124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2863" y="142875"/>
            <a:ext cx="236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 b="0">
                <a:solidFill>
                  <a:schemeClr val="tx1"/>
                </a:solidFill>
              </a:rPr>
              <a:t>PSY/CS330 Human Factors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863" y="8831263"/>
            <a:ext cx="779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fld id="{A29564DD-B772-46C3-B4FE-BB3A506B4645}" type="datetime1">
              <a:rPr lang="en-US" sz="1400" b="0">
                <a:solidFill>
                  <a:schemeClr val="tx1"/>
                </a:solidFill>
              </a:rPr>
              <a:pPr defTabSz="930275"/>
              <a:t>5/10/2010</a:t>
            </a:fld>
            <a:endParaRPr lang="en-US" sz="1400" b="0">
              <a:solidFill>
                <a:schemeClr val="tx1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529388" y="8831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F1522711-38F8-4246-A1C5-00D2F5F5D5B3}" type="slidenum">
              <a:rPr lang="en-US" sz="1400" b="0">
                <a:solidFill>
                  <a:schemeClr val="tx1"/>
                </a:solidFill>
              </a:rPr>
              <a:pPr algn="r" defTabSz="930275"/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0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619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223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843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462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C5237-8DD0-483B-9C37-605ED88102E9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914B3-0199-4EFB-A348-3C9F9D8DFB29}" type="slidenum">
              <a:rPr lang="en-US"/>
              <a:pPr/>
              <a:t>27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2F3FA-1E10-4E76-880F-AA6C79AB52F6}" type="slidenum">
              <a:rPr lang="en-US"/>
              <a:pPr/>
              <a:t>28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955FF-ABCE-48AC-B627-C1B2B8F1EB02}" type="slidenum">
              <a:rPr lang="en-US"/>
              <a:pPr/>
              <a:t>29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9218A-B129-47A7-B17C-4811ED9C9CB3}" type="slidenum">
              <a:rPr lang="en-US"/>
              <a:pPr/>
              <a:t>30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315C1-9BBC-49D6-8CFF-1F34B00AF92A}" type="slidenum">
              <a:rPr lang="en-US"/>
              <a:pPr/>
              <a:t>31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ED4F6-39BD-42FA-B2A9-714B3405B42F}" type="slidenum">
              <a:rPr lang="en-US"/>
              <a:pPr/>
              <a:t>32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C9B9F-A5F1-44D2-B683-847BB0BBA9EA}" type="slidenum">
              <a:rPr lang="en-US"/>
              <a:pPr/>
              <a:t>33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F1054-8C8F-453B-8394-BBB4CC91A9B8}" type="slidenum">
              <a:rPr lang="en-US"/>
              <a:pPr/>
              <a:t>34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Qualitative KR is being told if the line is correct or not, only.</a:t>
            </a:r>
          </a:p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Quantitative KR is being told direction and size of error in number of eighths of an inch.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34C8D-EA1B-498F-B822-1FE2ED24A3FD}" type="slidenum">
              <a:rPr lang="en-US"/>
              <a:pPr/>
              <a:t>35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D141A-71D4-40C7-8DCD-D8FA4C9EF8EA}" type="slidenum">
              <a:rPr lang="en-US"/>
              <a:pPr/>
              <a:t>36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4A0F8-BF0D-45A9-AF1B-F2CB767BDC22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851FA8-68C2-4E00-9A4A-5E5A9875D8E2}" type="slidenum">
              <a:rPr lang="en-US"/>
              <a:pPr/>
              <a:t>37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Distributed practice means long rests between trials.</a:t>
            </a:r>
          </a:p>
          <a:p>
            <a:pPr defTabSz="914400"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Massed Practice means short rests between trials.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6B11B-E233-4253-87D2-BA8801A09CBE}" type="slidenum">
              <a:rPr lang="en-US"/>
              <a:pPr/>
              <a:t>38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9F8E6-B5D1-4C84-B2A5-10C82F7C2830}" type="slidenum">
              <a:rPr lang="en-US"/>
              <a:pPr/>
              <a:t>39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BCC3A-A42D-4C5D-A1DC-778299CB5294}" type="slidenum">
              <a:rPr lang="en-US"/>
              <a:pPr/>
              <a:t>40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14A92-0E6F-446E-9829-9EC352B7861F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06E9D-09F5-48B4-A0CA-B3AE99510E06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E7882-204F-42A5-A914-50675C02FCEC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97DAB-E4DE-4878-B1F8-07596D7731A5}" type="slidenum">
              <a:rPr lang="en-US"/>
              <a:pPr/>
              <a:t>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4750" y="696913"/>
            <a:ext cx="4635500" cy="34766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662" tIns="46038" rIns="93662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49EE4-6CF9-47AF-82D2-AA3FEA81EC0E}" type="slidenum">
              <a:rPr lang="en-US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80C23-EEB8-4A01-8441-D034E7313D10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B38B0-4CA0-4EDB-BFFE-09B64153C9E4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036A-77B6-42CC-9D86-C63BD42193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161" y="2768652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16F8-AC8A-4445-BC6E-63FB0DE6DB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8D9E-766F-401F-AECD-47F50895C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295400"/>
            <a:ext cx="3810000" cy="48006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8B490B-FC16-4D7D-B8C8-64803A2A03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935A997-47D9-44C6-B82B-F342911EE2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9200" y="1295400"/>
            <a:ext cx="38100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6665F1-88A2-4211-B8BF-E8857042F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2D9F-9892-4D18-A2C8-399D23568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DDED-8AB0-41DC-9054-41F3B176F5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836" y="406221"/>
            <a:ext cx="3212327" cy="18164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035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B877-A792-4613-B36C-4C8860754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90111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714B-CC06-410B-9BDF-F411047D9AD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690111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413B0-3525-475D-A2F9-3C830990F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3D42-45D5-44A7-A88A-C25F1CA2EB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BBF9E0C-D2E8-4793-BBE1-F3CA9FF2909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53-F4DD-41F0-90B3-0ADE2E71A2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8B490B-FC16-4D7D-B8C8-64803A2A03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WhiteHanover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200"/>
              <a:t>Overview of Human-Machine Systems</a:t>
            </a:r>
          </a:p>
        </p:txBody>
      </p:sp>
      <p:sp>
        <p:nvSpPr>
          <p:cNvPr id="63491" name="Rectangle 2051"/>
          <p:cNvSpPr>
            <a:spLocks noChangeArrowheads="1"/>
          </p:cNvSpPr>
          <p:nvPr/>
        </p:nvSpPr>
        <p:spPr bwMode="auto">
          <a:xfrm>
            <a:off x="0" y="3200400"/>
            <a:ext cx="9144000" cy="6096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339966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339966" mc:Ignorable=""/>
              </a:gs>
              <a:gs pos="100000">
                <a:srgbClr xmlns:mc="http://schemas.openxmlformats.org/markup-compatibility/2006" xmlns:a14="http://schemas.microsoft.com/office/drawing/2010/main" val="339966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The Human-Machine Interface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2" name="Rectangle 2052"/>
          <p:cNvSpPr>
            <a:spLocks noChangeArrowheads="1"/>
          </p:cNvSpPr>
          <p:nvPr/>
        </p:nvSpPr>
        <p:spPr bwMode="auto">
          <a:xfrm>
            <a:off x="3276600" y="1524000"/>
            <a:ext cx="2667000" cy="3810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Cognitive Functions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3" name="Rectangle 2053"/>
          <p:cNvSpPr>
            <a:spLocks noChangeArrowheads="1"/>
          </p:cNvSpPr>
          <p:nvPr/>
        </p:nvSpPr>
        <p:spPr bwMode="auto">
          <a:xfrm>
            <a:off x="6324600" y="25146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FF0000" mc:Ignorable="">
                  <a:gamma/>
                  <a:shade val="6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FF0000" mc:Ignorable=""/>
              </a:gs>
              <a:gs pos="100000">
                <a:srgbClr xmlns:mc="http://schemas.openxmlformats.org/markup-compatibility/2006" xmlns:a14="http://schemas.microsoft.com/office/drawing/2010/main" val="FF0000" mc:Ignorable="">
                  <a:gamma/>
                  <a:shade val="66275"/>
                  <a:invGamma/>
                </a:srgbClr>
              </a:gs>
            </a:gsLst>
            <a:lin ang="5400000" scaled="1"/>
          </a:gradFill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Motor Functions: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Human Output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4" name="Rectangle 2054"/>
          <p:cNvSpPr>
            <a:spLocks noChangeArrowheads="1"/>
          </p:cNvSpPr>
          <p:nvPr/>
        </p:nvSpPr>
        <p:spPr bwMode="auto">
          <a:xfrm>
            <a:off x="152400" y="25146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Sensory Systems: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Human Input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5" name="Rectangle 2055"/>
          <p:cNvSpPr>
            <a:spLocks noChangeArrowheads="1"/>
          </p:cNvSpPr>
          <p:nvPr/>
        </p:nvSpPr>
        <p:spPr bwMode="auto">
          <a:xfrm>
            <a:off x="6324600" y="38100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Controls: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Machine Input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6" name="Rectangle 2056"/>
          <p:cNvSpPr>
            <a:spLocks noChangeArrowheads="1"/>
          </p:cNvSpPr>
          <p:nvPr/>
        </p:nvSpPr>
        <p:spPr bwMode="auto">
          <a:xfrm>
            <a:off x="152400" y="3810000"/>
            <a:ext cx="2667000" cy="6858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Displays: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Machine Output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7" name="Rectangle 2057"/>
          <p:cNvSpPr>
            <a:spLocks noChangeArrowheads="1"/>
          </p:cNvSpPr>
          <p:nvPr/>
        </p:nvSpPr>
        <p:spPr bwMode="auto">
          <a:xfrm>
            <a:off x="2590800" y="5181600"/>
            <a:ext cx="4419600" cy="7620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  <a:gs pos="50000">
                <a:srgbClr xmlns:mc="http://schemas.openxmlformats.org/markup-compatibility/2006" xmlns:a14="http://schemas.microsoft.com/office/drawing/2010/main" val="00FFFF" mc:Ignorable=""/>
              </a:gs>
              <a:gs pos="100000">
                <a:srgbClr xmlns:mc="http://schemas.openxmlformats.org/markup-compatibility/2006" xmlns:a14="http://schemas.microsoft.com/office/drawing/2010/main" val="00FFFF" mc:Ignorable="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Mechanisms of Machine: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Performs Task and Determines State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3498" name="Text Box 2058"/>
          <p:cNvSpPr txBox="1">
            <a:spLocks noChangeArrowheads="1"/>
          </p:cNvSpPr>
          <p:nvPr/>
        </p:nvSpPr>
        <p:spPr bwMode="auto">
          <a:xfrm>
            <a:off x="2879725" y="4686300"/>
            <a:ext cx="2559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1"/>
                </a:solidFill>
              </a:rPr>
              <a:t>Feedback within Machine</a:t>
            </a:r>
          </a:p>
        </p:txBody>
      </p:sp>
      <p:cxnSp>
        <p:nvCxnSpPr>
          <p:cNvPr id="63499" name="AutoShape 2059"/>
          <p:cNvCxnSpPr>
            <a:cxnSpLocks noChangeShapeType="1"/>
            <a:stCxn id="63494" idx="0"/>
            <a:endCxn id="63492" idx="1"/>
          </p:cNvCxnSpPr>
          <p:nvPr/>
        </p:nvCxnSpPr>
        <p:spPr bwMode="auto">
          <a:xfrm rot="16200000">
            <a:off x="1981200" y="1219200"/>
            <a:ext cx="781050" cy="17716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</p:spPr>
      </p:cxnSp>
      <p:cxnSp>
        <p:nvCxnSpPr>
          <p:cNvPr id="63500" name="AutoShape 2060"/>
          <p:cNvCxnSpPr>
            <a:cxnSpLocks noChangeShapeType="1"/>
            <a:stCxn id="63492" idx="3"/>
            <a:endCxn id="63493" idx="0"/>
          </p:cNvCxnSpPr>
          <p:nvPr/>
        </p:nvCxnSpPr>
        <p:spPr bwMode="auto">
          <a:xfrm>
            <a:off x="5962650" y="1714500"/>
            <a:ext cx="1695450" cy="7810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</p:spPr>
      </p:cxnSp>
      <p:cxnSp>
        <p:nvCxnSpPr>
          <p:cNvPr id="63501" name="AutoShape 2061"/>
          <p:cNvCxnSpPr>
            <a:cxnSpLocks noChangeShapeType="1"/>
            <a:stCxn id="63497" idx="1"/>
            <a:endCxn id="63496" idx="2"/>
          </p:cNvCxnSpPr>
          <p:nvPr/>
        </p:nvCxnSpPr>
        <p:spPr bwMode="auto">
          <a:xfrm rot="10800000">
            <a:off x="1485900" y="4514850"/>
            <a:ext cx="1085850" cy="10477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</p:spPr>
      </p:cxnSp>
      <p:cxnSp>
        <p:nvCxnSpPr>
          <p:cNvPr id="63502" name="AutoShape 2062"/>
          <p:cNvCxnSpPr>
            <a:cxnSpLocks noChangeShapeType="1"/>
            <a:stCxn id="63497" idx="3"/>
            <a:endCxn id="63495" idx="2"/>
          </p:cNvCxnSpPr>
          <p:nvPr/>
        </p:nvCxnSpPr>
        <p:spPr bwMode="auto">
          <a:xfrm flipV="1">
            <a:off x="7029450" y="4514850"/>
            <a:ext cx="628650" cy="10477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63503" name="Line 2063"/>
          <p:cNvSpPr>
            <a:spLocks noChangeShapeType="1"/>
          </p:cNvSpPr>
          <p:nvPr/>
        </p:nvSpPr>
        <p:spPr bwMode="auto">
          <a:xfrm flipV="1">
            <a:off x="8382000" y="1600200"/>
            <a:ext cx="0" cy="914400"/>
          </a:xfrm>
          <a:prstGeom prst="line">
            <a:avLst/>
          </a:prstGeom>
          <a:noFill/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Line 2064"/>
          <p:cNvSpPr>
            <a:spLocks noChangeShapeType="1"/>
          </p:cNvSpPr>
          <p:nvPr/>
        </p:nvSpPr>
        <p:spPr bwMode="auto">
          <a:xfrm flipH="1" flipV="1">
            <a:off x="5943600" y="1600200"/>
            <a:ext cx="2438400" cy="0"/>
          </a:xfrm>
          <a:prstGeom prst="line">
            <a:avLst/>
          </a:prstGeom>
          <a:noFill/>
          <a:ln w="38100">
            <a:solidFill>
              <a:srgbClr xmlns:mc="http://schemas.openxmlformats.org/markup-compatibility/2006" xmlns:a14="http://schemas.microsoft.com/office/drawing/2010/main" val="FF0000" mc:Ignorable="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Rectangle 2065"/>
          <p:cNvSpPr>
            <a:spLocks noChangeArrowheads="1"/>
          </p:cNvSpPr>
          <p:nvPr/>
        </p:nvSpPr>
        <p:spPr bwMode="auto">
          <a:xfrm>
            <a:off x="6248400" y="1219200"/>
            <a:ext cx="1981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1"/>
                </a:solidFill>
              </a:rPr>
              <a:t>Muscular Feedback</a:t>
            </a:r>
          </a:p>
        </p:txBody>
      </p:sp>
      <p:grpSp>
        <p:nvGrpSpPr>
          <p:cNvPr id="63506" name="Group 2066"/>
          <p:cNvGrpSpPr>
            <a:grpSpLocks/>
          </p:cNvGrpSpPr>
          <p:nvPr/>
        </p:nvGrpSpPr>
        <p:grpSpPr bwMode="auto">
          <a:xfrm rot="5400000" flipH="1">
            <a:off x="5715000" y="4572000"/>
            <a:ext cx="304800" cy="914400"/>
            <a:chOff x="2208" y="2640"/>
            <a:chExt cx="1536" cy="576"/>
          </a:xfrm>
        </p:grpSpPr>
        <p:sp>
          <p:nvSpPr>
            <p:cNvPr id="63507" name="Line 2067"/>
            <p:cNvSpPr>
              <a:spLocks noChangeShapeType="1"/>
            </p:cNvSpPr>
            <p:nvPr/>
          </p:nvSpPr>
          <p:spPr bwMode="auto">
            <a:xfrm flipV="1">
              <a:off x="3744" y="264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Line 2068"/>
            <p:cNvSpPr>
              <a:spLocks noChangeShapeType="1"/>
            </p:cNvSpPr>
            <p:nvPr/>
          </p:nvSpPr>
          <p:spPr bwMode="auto">
            <a:xfrm flipH="1" flipV="1">
              <a:off x="2208" y="2640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9" name="Line 2069"/>
          <p:cNvSpPr>
            <a:spLocks noChangeShapeType="1"/>
          </p:cNvSpPr>
          <p:nvPr/>
        </p:nvSpPr>
        <p:spPr bwMode="auto">
          <a:xfrm rot="16200000" flipV="1">
            <a:off x="2779713" y="4760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0" name="Line 2070"/>
          <p:cNvSpPr>
            <a:spLocks noChangeShapeType="1"/>
          </p:cNvSpPr>
          <p:nvPr/>
        </p:nvSpPr>
        <p:spPr bwMode="auto">
          <a:xfrm rot="-5400000" flipH="1" flipV="1">
            <a:off x="2513013" y="502761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1026"/>
          <p:cNvGraphicFramePr>
            <a:graphicFrameLocks noChangeAspect="1"/>
          </p:cNvGraphicFramePr>
          <p:nvPr/>
        </p:nvGraphicFramePr>
        <p:xfrm>
          <a:off x="5791200" y="1152525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2525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Freeform 1027"/>
          <p:cNvSpPr>
            <a:spLocks/>
          </p:cNvSpPr>
          <p:nvPr/>
        </p:nvSpPr>
        <p:spPr bwMode="auto">
          <a:xfrm>
            <a:off x="1752600" y="2130425"/>
            <a:ext cx="587375" cy="2827338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2" name="Freeform 1028"/>
          <p:cNvSpPr>
            <a:spLocks/>
          </p:cNvSpPr>
          <p:nvPr/>
        </p:nvSpPr>
        <p:spPr bwMode="auto">
          <a:xfrm>
            <a:off x="2198688" y="4665663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613" name="Group 1029"/>
          <p:cNvGrpSpPr>
            <a:grpSpLocks/>
          </p:cNvGrpSpPr>
          <p:nvPr/>
        </p:nvGrpSpPr>
        <p:grpSpPr bwMode="auto">
          <a:xfrm>
            <a:off x="2198688" y="2162175"/>
            <a:ext cx="863600" cy="2692400"/>
            <a:chOff x="1385" y="1932"/>
            <a:chExt cx="544" cy="1696"/>
          </a:xfrm>
        </p:grpSpPr>
        <p:sp>
          <p:nvSpPr>
            <p:cNvPr id="68614" name="Freeform 1030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Freeform 1031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Freeform 1032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7" name="Rectangle 1033"/>
          <p:cNvSpPr>
            <a:spLocks noChangeArrowheads="1"/>
          </p:cNvSpPr>
          <p:nvPr/>
        </p:nvSpPr>
        <p:spPr bwMode="auto">
          <a:xfrm>
            <a:off x="5257800" y="3590925"/>
            <a:ext cx="242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68618" name="Freeform 1034"/>
          <p:cNvSpPr>
            <a:spLocks/>
          </p:cNvSpPr>
          <p:nvPr/>
        </p:nvSpPr>
        <p:spPr bwMode="auto">
          <a:xfrm>
            <a:off x="2819400" y="2828925"/>
            <a:ext cx="3962400" cy="1295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Freeform 1035"/>
          <p:cNvSpPr>
            <a:spLocks/>
          </p:cNvSpPr>
          <p:nvPr/>
        </p:nvSpPr>
        <p:spPr bwMode="auto">
          <a:xfrm>
            <a:off x="2590800" y="1685925"/>
            <a:ext cx="41148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Text Box 1036"/>
          <p:cNvSpPr txBox="1">
            <a:spLocks noChangeArrowheads="1"/>
          </p:cNvSpPr>
          <p:nvPr/>
        </p:nvSpPr>
        <p:spPr bwMode="auto">
          <a:xfrm>
            <a:off x="2955925" y="1295400"/>
            <a:ext cx="2346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8621" name="Text Box 1037"/>
          <p:cNvSpPr txBox="1">
            <a:spLocks noChangeArrowheads="1"/>
          </p:cNvSpPr>
          <p:nvPr/>
        </p:nvSpPr>
        <p:spPr bwMode="auto">
          <a:xfrm>
            <a:off x="6613525" y="1165225"/>
            <a:ext cx="18224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sp>
        <p:nvSpPr>
          <p:cNvPr id="68622" name="Freeform 1038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Text Box 1039"/>
          <p:cNvSpPr txBox="1">
            <a:spLocks noChangeArrowheads="1"/>
          </p:cNvSpPr>
          <p:nvPr/>
        </p:nvSpPr>
        <p:spPr bwMode="auto">
          <a:xfrm>
            <a:off x="384175" y="506413"/>
            <a:ext cx="4171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 weight is applied to the arm.</a:t>
            </a:r>
          </a:p>
        </p:txBody>
      </p:sp>
    </p:spTree>
  </p:cSld>
  <p:clrMapOvr>
    <a:masterClrMapping/>
  </p:clrMapOvr>
  <p:transition xmlns:p14="http://schemas.microsoft.com/office/powerpoint/2010/main" advClick="0" advTm="5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5791200" y="1152525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2525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Freeform 3"/>
          <p:cNvSpPr>
            <a:spLocks/>
          </p:cNvSpPr>
          <p:nvPr/>
        </p:nvSpPr>
        <p:spPr bwMode="auto">
          <a:xfrm>
            <a:off x="1752600" y="2130425"/>
            <a:ext cx="587375" cy="2827338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Freeform 4"/>
          <p:cNvSpPr>
            <a:spLocks/>
          </p:cNvSpPr>
          <p:nvPr/>
        </p:nvSpPr>
        <p:spPr bwMode="auto">
          <a:xfrm>
            <a:off x="2198688" y="4665663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9637" name="Group 5"/>
          <p:cNvGrpSpPr>
            <a:grpSpLocks/>
          </p:cNvGrpSpPr>
          <p:nvPr/>
        </p:nvGrpSpPr>
        <p:grpSpPr bwMode="auto">
          <a:xfrm>
            <a:off x="2198688" y="2162175"/>
            <a:ext cx="863600" cy="2692400"/>
            <a:chOff x="1385" y="1932"/>
            <a:chExt cx="544" cy="1696"/>
          </a:xfrm>
        </p:grpSpPr>
        <p:sp>
          <p:nvSpPr>
            <p:cNvPr id="69638" name="Freeform 6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Freeform 7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0" name="Freeform 8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257800" y="3590925"/>
            <a:ext cx="242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69642" name="Freeform 10"/>
          <p:cNvSpPr>
            <a:spLocks/>
          </p:cNvSpPr>
          <p:nvPr/>
        </p:nvSpPr>
        <p:spPr bwMode="auto">
          <a:xfrm>
            <a:off x="2819400" y="2828925"/>
            <a:ext cx="3962400" cy="1295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Freeform 11"/>
          <p:cNvSpPr>
            <a:spLocks/>
          </p:cNvSpPr>
          <p:nvPr/>
        </p:nvSpPr>
        <p:spPr bwMode="auto">
          <a:xfrm>
            <a:off x="2590800" y="1685925"/>
            <a:ext cx="41148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2955925" y="1295400"/>
            <a:ext cx="2346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613525" y="1165225"/>
            <a:ext cx="18224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4038600" y="3762375"/>
          <a:ext cx="8032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ClipArt" r:id="rId5" imgW="3031560" imgH="4533480" progId="">
                  <p:embed/>
                </p:oleObj>
              </mc:Choice>
              <mc:Fallback>
                <p:oleObj name="ClipArt" r:id="rId5" imgW="3031560" imgH="45334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762375"/>
                        <a:ext cx="8032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Freeform 15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384175" y="506413"/>
            <a:ext cx="4171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 weight is applied to the arm.</a:t>
            </a:r>
          </a:p>
        </p:txBody>
      </p:sp>
    </p:spTree>
  </p:cSld>
  <p:clrMapOvr>
    <a:masterClrMapping/>
  </p:clrMapOvr>
  <p:transition xmlns:p14="http://schemas.microsoft.com/office/powerpoint/2010/main" advClick="0" advTm="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1026"/>
          <p:cNvGraphicFramePr>
            <a:graphicFrameLocks noChangeAspect="1"/>
          </p:cNvGraphicFramePr>
          <p:nvPr/>
        </p:nvGraphicFramePr>
        <p:xfrm>
          <a:off x="5791200" y="1150938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0938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Freeform 1027"/>
          <p:cNvSpPr>
            <a:spLocks/>
          </p:cNvSpPr>
          <p:nvPr/>
        </p:nvSpPr>
        <p:spPr bwMode="auto">
          <a:xfrm>
            <a:off x="1752600" y="2128838"/>
            <a:ext cx="587375" cy="2827337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0" name="Freeform 1028"/>
          <p:cNvSpPr>
            <a:spLocks/>
          </p:cNvSpPr>
          <p:nvPr/>
        </p:nvSpPr>
        <p:spPr bwMode="auto">
          <a:xfrm rot="1337822">
            <a:off x="2035175" y="5113338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1" name="Rectangle 1029"/>
          <p:cNvSpPr>
            <a:spLocks noChangeArrowheads="1"/>
          </p:cNvSpPr>
          <p:nvPr/>
        </p:nvSpPr>
        <p:spPr bwMode="auto">
          <a:xfrm>
            <a:off x="5257800" y="3589338"/>
            <a:ext cx="242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0662" name="Text Box 1030"/>
          <p:cNvSpPr txBox="1">
            <a:spLocks noChangeArrowheads="1"/>
          </p:cNvSpPr>
          <p:nvPr/>
        </p:nvSpPr>
        <p:spPr bwMode="auto">
          <a:xfrm>
            <a:off x="2955925" y="1293813"/>
            <a:ext cx="2346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70663" name="Text Box 1031"/>
          <p:cNvSpPr txBox="1">
            <a:spLocks noChangeArrowheads="1"/>
          </p:cNvSpPr>
          <p:nvPr/>
        </p:nvSpPr>
        <p:spPr bwMode="auto">
          <a:xfrm>
            <a:off x="6613525" y="1163638"/>
            <a:ext cx="18224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graphicFrame>
        <p:nvGraphicFramePr>
          <p:cNvPr id="70664" name="Object 1032"/>
          <p:cNvGraphicFramePr>
            <a:graphicFrameLocks noChangeAspect="1"/>
          </p:cNvGraphicFramePr>
          <p:nvPr/>
        </p:nvGraphicFramePr>
        <p:xfrm>
          <a:off x="3886200" y="4514850"/>
          <a:ext cx="8032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ClipArt" r:id="rId5" imgW="3031560" imgH="4533480" progId="">
                  <p:embed/>
                </p:oleObj>
              </mc:Choice>
              <mc:Fallback>
                <p:oleObj name="ClipArt" r:id="rId5" imgW="3031560" imgH="4533480" progId="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14850"/>
                        <a:ext cx="8032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65" name="Group 1033"/>
          <p:cNvGrpSpPr>
            <a:grpSpLocks/>
          </p:cNvGrpSpPr>
          <p:nvPr/>
        </p:nvGrpSpPr>
        <p:grpSpPr bwMode="auto">
          <a:xfrm>
            <a:off x="2198688" y="2160588"/>
            <a:ext cx="863600" cy="2944812"/>
            <a:chOff x="1385" y="1932"/>
            <a:chExt cx="544" cy="1696"/>
          </a:xfrm>
        </p:grpSpPr>
        <p:sp>
          <p:nvSpPr>
            <p:cNvPr id="70666" name="Freeform 1034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Freeform 1035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036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Freeform 1037"/>
          <p:cNvSpPr>
            <a:spLocks/>
          </p:cNvSpPr>
          <p:nvPr/>
        </p:nvSpPr>
        <p:spPr bwMode="auto">
          <a:xfrm>
            <a:off x="2743200" y="2827338"/>
            <a:ext cx="4038600" cy="1439862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Freeform 1038"/>
          <p:cNvSpPr>
            <a:spLocks/>
          </p:cNvSpPr>
          <p:nvPr/>
        </p:nvSpPr>
        <p:spPr bwMode="auto">
          <a:xfrm>
            <a:off x="2590800" y="1684338"/>
            <a:ext cx="4114800" cy="1744662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Freeform 1039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Text Box 1040"/>
          <p:cNvSpPr txBox="1">
            <a:spLocks noChangeArrowheads="1"/>
          </p:cNvSpPr>
          <p:nvPr/>
        </p:nvSpPr>
        <p:spPr bwMode="auto">
          <a:xfrm>
            <a:off x="384175" y="506413"/>
            <a:ext cx="8162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This weight pushes down the arm which stretches the muscle.</a:t>
            </a:r>
          </a:p>
        </p:txBody>
      </p:sp>
    </p:spTree>
  </p:cSld>
  <p:clrMapOvr>
    <a:masterClrMapping/>
  </p:clrMapOvr>
  <p:transition xmlns:p14="http://schemas.microsoft.com/office/powerpoint/2010/main" advClick="0" advTm="800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1026"/>
          <p:cNvGraphicFramePr>
            <a:graphicFrameLocks noChangeAspect="1"/>
          </p:cNvGraphicFramePr>
          <p:nvPr/>
        </p:nvGraphicFramePr>
        <p:xfrm>
          <a:off x="5791200" y="1150938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0938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Freeform 1027"/>
          <p:cNvSpPr>
            <a:spLocks/>
          </p:cNvSpPr>
          <p:nvPr/>
        </p:nvSpPr>
        <p:spPr bwMode="auto">
          <a:xfrm>
            <a:off x="1752600" y="2128838"/>
            <a:ext cx="587375" cy="2827337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Freeform 1028"/>
          <p:cNvSpPr>
            <a:spLocks/>
          </p:cNvSpPr>
          <p:nvPr/>
        </p:nvSpPr>
        <p:spPr bwMode="auto">
          <a:xfrm rot="1337822">
            <a:off x="2035175" y="5113338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5" name="Rectangle 1029"/>
          <p:cNvSpPr>
            <a:spLocks noChangeArrowheads="1"/>
          </p:cNvSpPr>
          <p:nvPr/>
        </p:nvSpPr>
        <p:spPr bwMode="auto">
          <a:xfrm>
            <a:off x="5257800" y="3589338"/>
            <a:ext cx="242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1686" name="Text Box 1030"/>
          <p:cNvSpPr txBox="1">
            <a:spLocks noChangeArrowheads="1"/>
          </p:cNvSpPr>
          <p:nvPr/>
        </p:nvSpPr>
        <p:spPr bwMode="auto">
          <a:xfrm>
            <a:off x="2955925" y="1293813"/>
            <a:ext cx="2346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71687" name="Text Box 1031"/>
          <p:cNvSpPr txBox="1">
            <a:spLocks noChangeArrowheads="1"/>
          </p:cNvSpPr>
          <p:nvPr/>
        </p:nvSpPr>
        <p:spPr bwMode="auto">
          <a:xfrm>
            <a:off x="6613525" y="1163638"/>
            <a:ext cx="18224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graphicFrame>
        <p:nvGraphicFramePr>
          <p:cNvPr id="71688" name="Object 1032"/>
          <p:cNvGraphicFramePr>
            <a:graphicFrameLocks noChangeAspect="1"/>
          </p:cNvGraphicFramePr>
          <p:nvPr/>
        </p:nvGraphicFramePr>
        <p:xfrm>
          <a:off x="3886200" y="4514850"/>
          <a:ext cx="8032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4" name="ClipArt" r:id="rId5" imgW="3031560" imgH="4533480" progId="">
                  <p:embed/>
                </p:oleObj>
              </mc:Choice>
              <mc:Fallback>
                <p:oleObj name="ClipArt" r:id="rId5" imgW="3031560" imgH="4533480" progId="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14850"/>
                        <a:ext cx="8032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689" name="Group 1033"/>
          <p:cNvGrpSpPr>
            <a:grpSpLocks/>
          </p:cNvGrpSpPr>
          <p:nvPr/>
        </p:nvGrpSpPr>
        <p:grpSpPr bwMode="auto">
          <a:xfrm>
            <a:off x="2198688" y="2160588"/>
            <a:ext cx="863600" cy="2944812"/>
            <a:chOff x="1385" y="1932"/>
            <a:chExt cx="544" cy="1696"/>
          </a:xfrm>
        </p:grpSpPr>
        <p:sp>
          <p:nvSpPr>
            <p:cNvPr id="71690" name="Freeform 1034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1" name="Freeform 1035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2" name="Freeform 1036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3" name="Freeform 1037"/>
          <p:cNvSpPr>
            <a:spLocks/>
          </p:cNvSpPr>
          <p:nvPr/>
        </p:nvSpPr>
        <p:spPr bwMode="auto">
          <a:xfrm>
            <a:off x="2743200" y="2827338"/>
            <a:ext cx="4038600" cy="1439862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Freeform 1038"/>
          <p:cNvSpPr>
            <a:spLocks/>
          </p:cNvSpPr>
          <p:nvPr/>
        </p:nvSpPr>
        <p:spPr bwMode="auto">
          <a:xfrm>
            <a:off x="2590800" y="1684338"/>
            <a:ext cx="4114800" cy="1744662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Freeform 1039"/>
          <p:cNvSpPr>
            <a:spLocks/>
          </p:cNvSpPr>
          <p:nvPr/>
        </p:nvSpPr>
        <p:spPr bwMode="auto">
          <a:xfrm>
            <a:off x="2590800" y="1676400"/>
            <a:ext cx="4114800" cy="1744663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1016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Freeform 1040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Freeform 1041"/>
          <p:cNvSpPr>
            <a:spLocks/>
          </p:cNvSpPr>
          <p:nvPr/>
        </p:nvSpPr>
        <p:spPr bwMode="auto">
          <a:xfrm>
            <a:off x="6716713" y="1970088"/>
            <a:ext cx="252412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101600" cap="flat" cmpd="sng">
            <a:solidFill>
              <a:srgbClr xmlns:mc="http://schemas.openxmlformats.org/markup-compatibility/2006" xmlns:a14="http://schemas.microsoft.com/office/drawing/2010/main" val="7D7DFF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Text Box 1042"/>
          <p:cNvSpPr txBox="1">
            <a:spLocks noChangeArrowheads="1"/>
          </p:cNvSpPr>
          <p:nvPr/>
        </p:nvSpPr>
        <p:spPr bwMode="auto">
          <a:xfrm>
            <a:off x="384175" y="506413"/>
            <a:ext cx="766921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This stretch is detected by the sensory neurons in the arm</a:t>
            </a:r>
          </a:p>
          <a:p>
            <a:r>
              <a:rPr lang="en-US" sz="2400">
                <a:solidFill>
                  <a:schemeClr val="tx1"/>
                </a:solidFill>
              </a:rPr>
              <a:t>and transferred to the interneron in the spinal chord.</a:t>
            </a:r>
          </a:p>
        </p:txBody>
      </p:sp>
    </p:spTree>
  </p:cSld>
  <p:clrMapOvr>
    <a:masterClrMapping/>
  </p:clrMapOvr>
  <p:transition xmlns:p14="http://schemas.microsoft.com/office/powerpoint/2010/main" advClick="0" advTm="800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 animBg="1"/>
      <p:bldP spid="716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1026"/>
          <p:cNvGraphicFramePr>
            <a:graphicFrameLocks noChangeAspect="1"/>
          </p:cNvGraphicFramePr>
          <p:nvPr/>
        </p:nvGraphicFramePr>
        <p:xfrm>
          <a:off x="5791200" y="1150938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7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0938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Freeform 1027"/>
          <p:cNvSpPr>
            <a:spLocks/>
          </p:cNvSpPr>
          <p:nvPr/>
        </p:nvSpPr>
        <p:spPr bwMode="auto">
          <a:xfrm>
            <a:off x="1752600" y="2128838"/>
            <a:ext cx="587375" cy="2827337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8" name="Freeform 1028"/>
          <p:cNvSpPr>
            <a:spLocks/>
          </p:cNvSpPr>
          <p:nvPr/>
        </p:nvSpPr>
        <p:spPr bwMode="auto">
          <a:xfrm rot="1337822">
            <a:off x="2035175" y="5113338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Rectangle 1029"/>
          <p:cNvSpPr>
            <a:spLocks noChangeArrowheads="1"/>
          </p:cNvSpPr>
          <p:nvPr/>
        </p:nvSpPr>
        <p:spPr bwMode="auto">
          <a:xfrm>
            <a:off x="5257800" y="3589338"/>
            <a:ext cx="242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2710" name="Text Box 1030"/>
          <p:cNvSpPr txBox="1">
            <a:spLocks noChangeArrowheads="1"/>
          </p:cNvSpPr>
          <p:nvPr/>
        </p:nvSpPr>
        <p:spPr bwMode="auto">
          <a:xfrm>
            <a:off x="2955925" y="1293813"/>
            <a:ext cx="2346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72711" name="Text Box 1031"/>
          <p:cNvSpPr txBox="1">
            <a:spLocks noChangeArrowheads="1"/>
          </p:cNvSpPr>
          <p:nvPr/>
        </p:nvSpPr>
        <p:spPr bwMode="auto">
          <a:xfrm>
            <a:off x="6613525" y="1163638"/>
            <a:ext cx="18224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graphicFrame>
        <p:nvGraphicFramePr>
          <p:cNvPr id="72712" name="Object 1032"/>
          <p:cNvGraphicFramePr>
            <a:graphicFrameLocks noChangeAspect="1"/>
          </p:cNvGraphicFramePr>
          <p:nvPr/>
        </p:nvGraphicFramePr>
        <p:xfrm>
          <a:off x="3886200" y="4514850"/>
          <a:ext cx="8032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ClipArt" r:id="rId5" imgW="3031560" imgH="4533480" progId="">
                  <p:embed/>
                </p:oleObj>
              </mc:Choice>
              <mc:Fallback>
                <p:oleObj name="ClipArt" r:id="rId5" imgW="3031560" imgH="4533480" progId="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14850"/>
                        <a:ext cx="80327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713" name="Group 1033"/>
          <p:cNvGrpSpPr>
            <a:grpSpLocks/>
          </p:cNvGrpSpPr>
          <p:nvPr/>
        </p:nvGrpSpPr>
        <p:grpSpPr bwMode="auto">
          <a:xfrm>
            <a:off x="2198688" y="2160588"/>
            <a:ext cx="863600" cy="2944812"/>
            <a:chOff x="1385" y="1932"/>
            <a:chExt cx="544" cy="1696"/>
          </a:xfrm>
        </p:grpSpPr>
        <p:sp>
          <p:nvSpPr>
            <p:cNvPr id="72714" name="Freeform 1034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Freeform 1035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Freeform 1036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17" name="Freeform 1037"/>
          <p:cNvSpPr>
            <a:spLocks/>
          </p:cNvSpPr>
          <p:nvPr/>
        </p:nvSpPr>
        <p:spPr bwMode="auto">
          <a:xfrm>
            <a:off x="2743200" y="2827338"/>
            <a:ext cx="4038600" cy="1439862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Freeform 1038"/>
          <p:cNvSpPr>
            <a:spLocks/>
          </p:cNvSpPr>
          <p:nvPr/>
        </p:nvSpPr>
        <p:spPr bwMode="auto">
          <a:xfrm>
            <a:off x="2590800" y="1684338"/>
            <a:ext cx="4114800" cy="1744662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Freeform 1039"/>
          <p:cNvSpPr>
            <a:spLocks/>
          </p:cNvSpPr>
          <p:nvPr/>
        </p:nvSpPr>
        <p:spPr bwMode="auto">
          <a:xfrm>
            <a:off x="2743200" y="2819400"/>
            <a:ext cx="4038600" cy="143986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101600" cap="flat" cmpd="sng">
            <a:solidFill>
              <a:srgbClr xmlns:mc="http://schemas.openxmlformats.org/markup-compatibility/2006" xmlns:a14="http://schemas.microsoft.com/office/drawing/2010/main" val="7DFF7D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Freeform 1040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Text Box 1041"/>
          <p:cNvSpPr txBox="1">
            <a:spLocks noChangeArrowheads="1"/>
          </p:cNvSpPr>
          <p:nvPr/>
        </p:nvSpPr>
        <p:spPr bwMode="auto">
          <a:xfrm>
            <a:off x="384175" y="506413"/>
            <a:ext cx="76009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 command to further contract the muscle is sent out the</a:t>
            </a:r>
          </a:p>
          <a:p>
            <a:r>
              <a:rPr lang="en-US" sz="2400">
                <a:solidFill>
                  <a:schemeClr val="tx1"/>
                </a:solidFill>
              </a:rPr>
              <a:t>alpha motor neuron.</a:t>
            </a:r>
          </a:p>
        </p:txBody>
      </p:sp>
    </p:spTree>
  </p:cSld>
  <p:clrMapOvr>
    <a:masterClrMapping/>
  </p:clrMapOvr>
  <p:transition xmlns:p14="http://schemas.microsoft.com/office/powerpoint/2010/main" advClick="0" advTm="800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5791200" y="1152525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9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2525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1" name="Freeform 3"/>
          <p:cNvSpPr>
            <a:spLocks/>
          </p:cNvSpPr>
          <p:nvPr/>
        </p:nvSpPr>
        <p:spPr bwMode="auto">
          <a:xfrm>
            <a:off x="1752600" y="2130425"/>
            <a:ext cx="587375" cy="2827338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2198688" y="4665663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2198688" y="2162175"/>
            <a:ext cx="863600" cy="2692400"/>
            <a:chOff x="1385" y="1932"/>
            <a:chExt cx="544" cy="1696"/>
          </a:xfrm>
        </p:grpSpPr>
        <p:sp>
          <p:nvSpPr>
            <p:cNvPr id="73734" name="Freeform 6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5257800" y="3590925"/>
            <a:ext cx="242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3738" name="Freeform 10"/>
          <p:cNvSpPr>
            <a:spLocks/>
          </p:cNvSpPr>
          <p:nvPr/>
        </p:nvSpPr>
        <p:spPr bwMode="auto">
          <a:xfrm>
            <a:off x="2819400" y="2828925"/>
            <a:ext cx="3962400" cy="1295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Freeform 11"/>
          <p:cNvSpPr>
            <a:spLocks/>
          </p:cNvSpPr>
          <p:nvPr/>
        </p:nvSpPr>
        <p:spPr bwMode="auto">
          <a:xfrm>
            <a:off x="2590800" y="1685925"/>
            <a:ext cx="41148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955925" y="1295400"/>
            <a:ext cx="2346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613525" y="1165225"/>
            <a:ext cx="18224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sp>
        <p:nvSpPr>
          <p:cNvPr id="73742" name="Freeform 14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384175" y="506413"/>
            <a:ext cx="6381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The arm is returned to its commanded position.</a:t>
            </a:r>
          </a:p>
        </p:txBody>
      </p:sp>
      <p:graphicFrame>
        <p:nvGraphicFramePr>
          <p:cNvPr id="73744" name="Object 16"/>
          <p:cNvGraphicFramePr>
            <a:graphicFrameLocks noChangeAspect="1"/>
          </p:cNvGraphicFramePr>
          <p:nvPr/>
        </p:nvGraphicFramePr>
        <p:xfrm>
          <a:off x="4019550" y="3735388"/>
          <a:ext cx="815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0" name="ClipArt" r:id="rId5" imgW="3031560" imgH="4533480" progId="">
                  <p:embed/>
                </p:oleObj>
              </mc:Choice>
              <mc:Fallback>
                <p:oleObj name="ClipArt" r:id="rId5" imgW="3031560" imgH="453348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735388"/>
                        <a:ext cx="815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Stretch Reflex and Muscle Tone</a:t>
            </a:r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1447800" y="2384425"/>
            <a:ext cx="6243638" cy="847725"/>
            <a:chOff x="1082" y="1502"/>
            <a:chExt cx="3933" cy="534"/>
          </a:xfrm>
        </p:grpSpPr>
        <p:sp>
          <p:nvSpPr>
            <p:cNvPr id="74756" name="Oval 4"/>
            <p:cNvSpPr>
              <a:spLocks noChangeArrowheads="1"/>
            </p:cNvSpPr>
            <p:nvPr/>
          </p:nvSpPr>
          <p:spPr bwMode="auto">
            <a:xfrm>
              <a:off x="1082" y="1713"/>
              <a:ext cx="3933" cy="133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7" name="Oval 5"/>
            <p:cNvSpPr>
              <a:spLocks noChangeArrowheads="1"/>
            </p:cNvSpPr>
            <p:nvPr/>
          </p:nvSpPr>
          <p:spPr bwMode="auto">
            <a:xfrm>
              <a:off x="2626" y="1502"/>
              <a:ext cx="845" cy="53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541463" y="1595438"/>
            <a:ext cx="60547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The Intruafusal Muscle Fiber or Muscle Spindle</a:t>
            </a:r>
          </a:p>
        </p:txBody>
      </p:sp>
      <p:sp>
        <p:nvSpPr>
          <p:cNvPr id="74759" name="Freeform 7"/>
          <p:cNvSpPr>
            <a:spLocks/>
          </p:cNvSpPr>
          <p:nvPr/>
        </p:nvSpPr>
        <p:spPr bwMode="auto">
          <a:xfrm>
            <a:off x="687388" y="3244850"/>
            <a:ext cx="3916362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Freeform 8"/>
          <p:cNvSpPr>
            <a:spLocks/>
          </p:cNvSpPr>
          <p:nvPr/>
        </p:nvSpPr>
        <p:spPr bwMode="auto">
          <a:xfrm flipV="1">
            <a:off x="682625" y="4252913"/>
            <a:ext cx="3916363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559175" y="3805238"/>
            <a:ext cx="3656013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Gamma Motor Neuron</a:t>
            </a:r>
          </a:p>
          <a:p>
            <a:endParaRPr lang="en-US" sz="2400" b="0">
              <a:solidFill>
                <a:schemeClr val="tx1"/>
              </a:solidFill>
            </a:endParaRPr>
          </a:p>
          <a:p>
            <a:r>
              <a:rPr lang="en-US" sz="2400" b="0">
                <a:solidFill>
                  <a:schemeClr val="tx1"/>
                </a:solidFill>
              </a:rPr>
              <a:t>Rubber bands               Posts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617663" y="5710238"/>
            <a:ext cx="645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Model of the Muscle Spindle and Stretch Detection</a:t>
            </a:r>
          </a:p>
        </p:txBody>
      </p:sp>
      <p:grpSp>
        <p:nvGrpSpPr>
          <p:cNvPr id="74763" name="Group 11"/>
          <p:cNvGrpSpPr>
            <a:grpSpLocks/>
          </p:cNvGrpSpPr>
          <p:nvPr/>
        </p:nvGrpSpPr>
        <p:grpSpPr bwMode="auto">
          <a:xfrm>
            <a:off x="1339850" y="5270500"/>
            <a:ext cx="6457950" cy="457200"/>
            <a:chOff x="1020" y="2110"/>
            <a:chExt cx="4068" cy="288"/>
          </a:xfrm>
        </p:grpSpPr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1020" y="2110"/>
              <a:ext cx="406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]                                [             ]                                [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3363" y="2246"/>
              <a:ext cx="1668" cy="66"/>
            </a:xfrm>
            <a:prstGeom prst="ellipse">
              <a:avLst/>
            </a:prstGeom>
            <a:noFill/>
            <a:ln w="25400">
              <a:solidFill>
                <a:srgbClr xmlns:mc="http://schemas.openxmlformats.org/markup-compatibility/2006" xmlns:a14="http://schemas.microsoft.com/office/drawing/2010/main" val="993366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1083" y="2243"/>
              <a:ext cx="1668" cy="66"/>
            </a:xfrm>
            <a:prstGeom prst="ellipse">
              <a:avLst/>
            </a:prstGeom>
            <a:noFill/>
            <a:ln w="25400">
              <a:solidFill>
                <a:srgbClr xmlns:mc="http://schemas.openxmlformats.org/markup-compatibility/2006" xmlns:a14="http://schemas.microsoft.com/office/drawing/2010/main" val="993366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7" name="Line 15"/>
          <p:cNvSpPr>
            <a:spLocks noChangeShapeType="1"/>
          </p:cNvSpPr>
          <p:nvPr/>
        </p:nvSpPr>
        <p:spPr bwMode="auto">
          <a:xfrm flipH="1">
            <a:off x="3228975" y="4903788"/>
            <a:ext cx="1093788" cy="563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4298950" y="4951413"/>
            <a:ext cx="232886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6780213" y="4927600"/>
            <a:ext cx="847725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 flipH="1">
            <a:off x="5170488" y="4903788"/>
            <a:ext cx="1516062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Tone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Muscle tone is the general state of contraction of the muscles.</a:t>
            </a:r>
          </a:p>
          <a:p>
            <a:pPr>
              <a:lnSpc>
                <a:spcPct val="90000"/>
              </a:lnSpc>
            </a:pPr>
            <a:r>
              <a:rPr lang="en-US"/>
              <a:t>If you have low muscle tone the muscles are flaccid (relaxed).</a:t>
            </a:r>
          </a:p>
          <a:p>
            <a:pPr>
              <a:lnSpc>
                <a:spcPct val="90000"/>
              </a:lnSpc>
            </a:pPr>
            <a:r>
              <a:rPr lang="en-US"/>
              <a:t>If high muscle tone, the muscle is contracted.</a:t>
            </a:r>
          </a:p>
          <a:p>
            <a:pPr>
              <a:lnSpc>
                <a:spcPct val="90000"/>
              </a:lnSpc>
            </a:pPr>
            <a:r>
              <a:rPr lang="en-US"/>
              <a:t>Muscle tone changes over time, e.g. during a step</a:t>
            </a:r>
          </a:p>
          <a:p>
            <a:pPr lvl="1">
              <a:lnSpc>
                <a:spcPct val="90000"/>
              </a:lnSpc>
            </a:pPr>
            <a:r>
              <a:rPr lang="en-US"/>
              <a:t>Muscle tone is low as we pick up our leg</a:t>
            </a:r>
          </a:p>
          <a:p>
            <a:pPr lvl="1">
              <a:lnSpc>
                <a:spcPct val="90000"/>
              </a:lnSpc>
            </a:pPr>
            <a:r>
              <a:rPr lang="en-US"/>
              <a:t>Muscle tone is high on all leg muscles as we prepare to put it back down and it has to support our weight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066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3600" b="0" i="1">
                <a:solidFill>
                  <a:schemeClr val="tx2"/>
                </a:solidFill>
                <a:latin typeface="Arial" pitchFamily="34" charset="0"/>
              </a:rPr>
              <a:t>The Spindle and Stretch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371850" y="1595438"/>
            <a:ext cx="2636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The Muscle Spindle</a:t>
            </a:r>
          </a:p>
        </p:txBody>
      </p:sp>
      <p:sp>
        <p:nvSpPr>
          <p:cNvPr id="76804" name="Freeform 4"/>
          <p:cNvSpPr>
            <a:spLocks/>
          </p:cNvSpPr>
          <p:nvPr/>
        </p:nvSpPr>
        <p:spPr bwMode="auto">
          <a:xfrm>
            <a:off x="687388" y="3244850"/>
            <a:ext cx="3916362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Freeform 5"/>
          <p:cNvSpPr>
            <a:spLocks/>
          </p:cNvSpPr>
          <p:nvPr/>
        </p:nvSpPr>
        <p:spPr bwMode="auto">
          <a:xfrm flipV="1">
            <a:off x="682625" y="4252913"/>
            <a:ext cx="3916363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559175" y="3805238"/>
            <a:ext cx="297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Gamma Motor Neuron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617663" y="5710238"/>
            <a:ext cx="645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Model of the Muscle Spindle and Stretch Detection</a:t>
            </a: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1447800" y="2384425"/>
            <a:ext cx="6243638" cy="847725"/>
            <a:chOff x="1082" y="1502"/>
            <a:chExt cx="3933" cy="534"/>
          </a:xfrm>
        </p:grpSpPr>
        <p:sp>
          <p:nvSpPr>
            <p:cNvPr id="76809" name="Oval 9"/>
            <p:cNvSpPr>
              <a:spLocks noChangeArrowheads="1"/>
            </p:cNvSpPr>
            <p:nvPr/>
          </p:nvSpPr>
          <p:spPr bwMode="auto">
            <a:xfrm>
              <a:off x="1082" y="1713"/>
              <a:ext cx="3933" cy="133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0" name="Oval 10"/>
            <p:cNvSpPr>
              <a:spLocks noChangeArrowheads="1"/>
            </p:cNvSpPr>
            <p:nvPr/>
          </p:nvSpPr>
          <p:spPr bwMode="auto">
            <a:xfrm>
              <a:off x="2626" y="1502"/>
              <a:ext cx="845" cy="53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811" name="Group 11"/>
          <p:cNvGrpSpPr>
            <a:grpSpLocks/>
          </p:cNvGrpSpPr>
          <p:nvPr/>
        </p:nvGrpSpPr>
        <p:grpSpPr bwMode="auto">
          <a:xfrm>
            <a:off x="1339850" y="5270500"/>
            <a:ext cx="6457950" cy="457200"/>
            <a:chOff x="1020" y="2110"/>
            <a:chExt cx="4068" cy="288"/>
          </a:xfrm>
        </p:grpSpPr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1020" y="2110"/>
              <a:ext cx="406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]                                [             ]                                [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3363" y="2246"/>
              <a:ext cx="1668" cy="66"/>
            </a:xfrm>
            <a:prstGeom prst="ellipse">
              <a:avLst/>
            </a:prstGeom>
            <a:noFill/>
            <a:ln w="25400">
              <a:solidFill>
                <a:srgbClr xmlns:mc="http://schemas.openxmlformats.org/markup-compatibility/2006" xmlns:a14="http://schemas.microsoft.com/office/drawing/2010/main" val="993366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Oval 14"/>
            <p:cNvSpPr>
              <a:spLocks noChangeArrowheads="1"/>
            </p:cNvSpPr>
            <p:nvPr/>
          </p:nvSpPr>
          <p:spPr bwMode="auto">
            <a:xfrm>
              <a:off x="1083" y="2243"/>
              <a:ext cx="1668" cy="66"/>
            </a:xfrm>
            <a:prstGeom prst="ellipse">
              <a:avLst/>
            </a:prstGeom>
            <a:noFill/>
            <a:ln w="25400">
              <a:solidFill>
                <a:srgbClr xmlns:mc="http://schemas.openxmlformats.org/markup-compatibility/2006" xmlns:a14="http://schemas.microsoft.com/office/drawing/2010/main" val="993366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066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3600" b="0" i="1">
                <a:solidFill>
                  <a:schemeClr val="tx2"/>
                </a:solidFill>
                <a:latin typeface="Arial" pitchFamily="34" charset="0"/>
              </a:rPr>
              <a:t>The Spindle and Stretch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181225" y="1595438"/>
            <a:ext cx="4775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</a:rPr>
              <a:t>The Muscle Spindle</a:t>
            </a:r>
          </a:p>
          <a:p>
            <a:pPr algn="ctr"/>
            <a:r>
              <a:rPr lang="en-US" sz="2400" b="0">
                <a:solidFill>
                  <a:schemeClr val="tx1"/>
                </a:solidFill>
              </a:rPr>
              <a:t>The ends of the spindle are pulled out</a:t>
            </a:r>
          </a:p>
        </p:txBody>
      </p:sp>
      <p:sp>
        <p:nvSpPr>
          <p:cNvPr id="77828" name="Freeform 4"/>
          <p:cNvSpPr>
            <a:spLocks/>
          </p:cNvSpPr>
          <p:nvPr/>
        </p:nvSpPr>
        <p:spPr bwMode="auto">
          <a:xfrm>
            <a:off x="687388" y="3244850"/>
            <a:ext cx="3916362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 flipV="1">
            <a:off x="682625" y="4252913"/>
            <a:ext cx="3916363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559175" y="3805238"/>
            <a:ext cx="297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Gamma Motor Neuron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617663" y="5710238"/>
            <a:ext cx="645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Model of the Muscle Spindle and Stretch Detection</a:t>
            </a: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>
            <a:off x="511175" y="2719388"/>
            <a:ext cx="8116888" cy="2111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auto">
          <a:xfrm>
            <a:off x="3898900" y="2384425"/>
            <a:ext cx="1341438" cy="84772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71500" y="5270500"/>
            <a:ext cx="8134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]                                          [             ]                                            [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5059363" y="5486400"/>
            <a:ext cx="3567112" cy="104775"/>
          </a:xfrm>
          <a:prstGeom prst="ellips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993366" mc:Ignorable="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663575" y="5481638"/>
            <a:ext cx="3424238" cy="104775"/>
          </a:xfrm>
          <a:prstGeom prst="ellips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993366" mc:Ignorable="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A Model of Control Systems Theory</a:t>
            </a:r>
          </a:p>
        </p:txBody>
      </p:sp>
      <p:sp>
        <p:nvSpPr>
          <p:cNvPr id="64515" name="Rectangle 1027"/>
          <p:cNvSpPr>
            <a:spLocks noChangeArrowheads="1"/>
          </p:cNvSpPr>
          <p:nvPr/>
        </p:nvSpPr>
        <p:spPr bwMode="auto">
          <a:xfrm>
            <a:off x="990600" y="1946275"/>
            <a:ext cx="1981200" cy="9906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Reference Input</a:t>
            </a:r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: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Ideal value or 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goal state</a:t>
            </a:r>
          </a:p>
        </p:txBody>
      </p:sp>
      <p:sp>
        <p:nvSpPr>
          <p:cNvPr id="64516" name="Rectangle 1028"/>
          <p:cNvSpPr>
            <a:spLocks noChangeArrowheads="1"/>
          </p:cNvSpPr>
          <p:nvPr/>
        </p:nvSpPr>
        <p:spPr bwMode="auto">
          <a:xfrm>
            <a:off x="3810000" y="2057400"/>
            <a:ext cx="2057400" cy="762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Comparator</a:t>
            </a:r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: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Actual - Reference</a:t>
            </a:r>
          </a:p>
        </p:txBody>
      </p:sp>
      <p:sp>
        <p:nvSpPr>
          <p:cNvPr id="64517" name="Rectangle 1029"/>
          <p:cNvSpPr>
            <a:spLocks noChangeArrowheads="1"/>
          </p:cNvSpPr>
          <p:nvPr/>
        </p:nvSpPr>
        <p:spPr bwMode="auto">
          <a:xfrm>
            <a:off x="6705600" y="2057400"/>
            <a:ext cx="2057400" cy="762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Action System</a:t>
            </a:r>
            <a:endParaRPr lang="en-US" b="0">
              <a:solidFill>
                <a:srgbClr xmlns:mc="http://schemas.openxmlformats.org/markup-compatibility/2006" xmlns:a14="http://schemas.microsoft.com/office/drawing/2010/main" val="FFFFFF" mc:Ignorable=""/>
              </a:solidFill>
            </a:endParaRPr>
          </a:p>
        </p:txBody>
      </p:sp>
      <p:sp>
        <p:nvSpPr>
          <p:cNvPr id="64518" name="Rectangle 1030"/>
          <p:cNvSpPr>
            <a:spLocks noChangeArrowheads="1"/>
          </p:cNvSpPr>
          <p:nvPr/>
        </p:nvSpPr>
        <p:spPr bwMode="auto">
          <a:xfrm>
            <a:off x="6748463" y="4876800"/>
            <a:ext cx="1981200" cy="990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Output</a:t>
            </a:r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: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Results of the 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Systems actions</a:t>
            </a:r>
          </a:p>
        </p:txBody>
      </p:sp>
      <p:sp>
        <p:nvSpPr>
          <p:cNvPr id="64519" name="Rectangle 1031"/>
          <p:cNvSpPr>
            <a:spLocks noChangeArrowheads="1"/>
          </p:cNvSpPr>
          <p:nvPr/>
        </p:nvSpPr>
        <p:spPr bwMode="auto">
          <a:xfrm>
            <a:off x="3851275" y="4876800"/>
            <a:ext cx="1981200" cy="990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Input</a:t>
            </a:r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: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Values related to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goal state</a:t>
            </a:r>
          </a:p>
        </p:txBody>
      </p:sp>
      <p:sp>
        <p:nvSpPr>
          <p:cNvPr id="64520" name="Rectangle 1032"/>
          <p:cNvSpPr>
            <a:spLocks noChangeArrowheads="1"/>
          </p:cNvSpPr>
          <p:nvPr/>
        </p:nvSpPr>
        <p:spPr bwMode="auto">
          <a:xfrm>
            <a:off x="3810000" y="3124200"/>
            <a:ext cx="2057400" cy="762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Sensor</a:t>
            </a:r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: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Detect Input</a:t>
            </a:r>
          </a:p>
        </p:txBody>
      </p:sp>
      <p:sp>
        <p:nvSpPr>
          <p:cNvPr id="64521" name="Rectangle 1033"/>
          <p:cNvSpPr>
            <a:spLocks noChangeArrowheads="1"/>
          </p:cNvSpPr>
          <p:nvPr/>
        </p:nvSpPr>
        <p:spPr bwMode="auto">
          <a:xfrm>
            <a:off x="304800" y="4191000"/>
            <a:ext cx="1981200" cy="9906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Disturbance</a:t>
            </a:r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: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Influences from </a:t>
            </a:r>
          </a:p>
          <a:p>
            <a:r>
              <a:rPr lang="en-US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outside the system</a:t>
            </a:r>
          </a:p>
        </p:txBody>
      </p:sp>
      <p:cxnSp>
        <p:nvCxnSpPr>
          <p:cNvPr id="64522" name="AutoShape 1034"/>
          <p:cNvCxnSpPr>
            <a:cxnSpLocks noChangeShapeType="1"/>
            <a:stCxn id="64515" idx="3"/>
            <a:endCxn id="64516" idx="1"/>
          </p:cNvCxnSpPr>
          <p:nvPr/>
        </p:nvCxnSpPr>
        <p:spPr bwMode="auto">
          <a:xfrm flipV="1">
            <a:off x="2971800" y="2438400"/>
            <a:ext cx="838200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64523" name="AutoShape 1035"/>
          <p:cNvCxnSpPr>
            <a:cxnSpLocks noChangeShapeType="1"/>
            <a:stCxn id="64516" idx="3"/>
            <a:endCxn id="64517" idx="1"/>
          </p:cNvCxnSpPr>
          <p:nvPr/>
        </p:nvCxnSpPr>
        <p:spPr bwMode="auto">
          <a:xfrm>
            <a:off x="5867400" y="2438400"/>
            <a:ext cx="838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64524" name="AutoShape 1036"/>
          <p:cNvCxnSpPr>
            <a:cxnSpLocks noChangeShapeType="1"/>
            <a:stCxn id="64517" idx="2"/>
            <a:endCxn id="64518" idx="0"/>
          </p:cNvCxnSpPr>
          <p:nvPr/>
        </p:nvCxnSpPr>
        <p:spPr bwMode="auto">
          <a:xfrm>
            <a:off x="7734300" y="2819400"/>
            <a:ext cx="4763" cy="2057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64525" name="AutoShape 1037"/>
          <p:cNvCxnSpPr>
            <a:cxnSpLocks noChangeShapeType="1"/>
            <a:stCxn id="64518" idx="1"/>
            <a:endCxn id="64519" idx="3"/>
          </p:cNvCxnSpPr>
          <p:nvPr/>
        </p:nvCxnSpPr>
        <p:spPr bwMode="auto">
          <a:xfrm flipH="1">
            <a:off x="5832475" y="5372100"/>
            <a:ext cx="9159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64526" name="AutoShape 1038"/>
          <p:cNvCxnSpPr>
            <a:cxnSpLocks noChangeShapeType="1"/>
            <a:stCxn id="64519" idx="0"/>
            <a:endCxn id="64520" idx="2"/>
          </p:cNvCxnSpPr>
          <p:nvPr/>
        </p:nvCxnSpPr>
        <p:spPr bwMode="auto">
          <a:xfrm flipH="1" flipV="1">
            <a:off x="4838700" y="3886200"/>
            <a:ext cx="3175" cy="990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64527" name="AutoShape 1039"/>
          <p:cNvCxnSpPr>
            <a:cxnSpLocks noChangeShapeType="1"/>
            <a:stCxn id="64520" idx="0"/>
            <a:endCxn id="64516" idx="2"/>
          </p:cNvCxnSpPr>
          <p:nvPr/>
        </p:nvCxnSpPr>
        <p:spPr bwMode="auto">
          <a:xfrm flipV="1">
            <a:off x="4838700" y="2819400"/>
            <a:ext cx="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64528" name="AutoShape 1040"/>
          <p:cNvCxnSpPr>
            <a:cxnSpLocks noChangeShapeType="1"/>
            <a:stCxn id="64521" idx="0"/>
            <a:endCxn id="64520" idx="1"/>
          </p:cNvCxnSpPr>
          <p:nvPr/>
        </p:nvCxnSpPr>
        <p:spPr bwMode="auto">
          <a:xfrm rot="16200000">
            <a:off x="2209800" y="2590800"/>
            <a:ext cx="685800" cy="25146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lg" len="med"/>
          </a:ln>
          <a:effectLst/>
        </p:spPr>
      </p:cxn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Spindle and Stretch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happens when the spindle is stretched?</a:t>
            </a:r>
          </a:p>
          <a:p>
            <a:r>
              <a:rPr lang="en-US"/>
              <a:t>Which motor neuron is effected?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066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3600" b="0" i="1">
                <a:solidFill>
                  <a:schemeClr val="tx2"/>
                </a:solidFill>
                <a:latin typeface="Arial" pitchFamily="34" charset="0"/>
              </a:rPr>
              <a:t>Activation of the </a:t>
            </a:r>
            <a:r>
              <a:rPr lang="en-US" sz="3600" i="1">
                <a:solidFill>
                  <a:schemeClr val="tx2"/>
                </a:solidFill>
                <a:latin typeface="Symbol" pitchFamily="18" charset="2"/>
              </a:rPr>
              <a:t>g</a:t>
            </a:r>
            <a:r>
              <a:rPr lang="en-US" sz="3600" b="0" i="1">
                <a:solidFill>
                  <a:schemeClr val="tx2"/>
                </a:solidFill>
                <a:latin typeface="Arial" pitchFamily="34" charset="0"/>
              </a:rPr>
              <a:t> Motor Neuron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371850" y="1595438"/>
            <a:ext cx="2636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The Muscle Spindle</a:t>
            </a:r>
          </a:p>
        </p:txBody>
      </p:sp>
      <p:sp>
        <p:nvSpPr>
          <p:cNvPr id="79876" name="Freeform 4"/>
          <p:cNvSpPr>
            <a:spLocks/>
          </p:cNvSpPr>
          <p:nvPr/>
        </p:nvSpPr>
        <p:spPr bwMode="auto">
          <a:xfrm>
            <a:off x="687388" y="3244850"/>
            <a:ext cx="3916362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 flipV="1">
            <a:off x="682625" y="4252913"/>
            <a:ext cx="3916363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559175" y="3805238"/>
            <a:ext cx="297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Gamma Motor Neuron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617663" y="5710238"/>
            <a:ext cx="645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Model of the Muscle Spindle and Stretch Detection</a:t>
            </a:r>
          </a:p>
        </p:txBody>
      </p:sp>
      <p:grpSp>
        <p:nvGrpSpPr>
          <p:cNvPr id="79880" name="Group 8"/>
          <p:cNvGrpSpPr>
            <a:grpSpLocks/>
          </p:cNvGrpSpPr>
          <p:nvPr/>
        </p:nvGrpSpPr>
        <p:grpSpPr bwMode="auto">
          <a:xfrm>
            <a:off x="1447800" y="2384425"/>
            <a:ext cx="6243638" cy="847725"/>
            <a:chOff x="1082" y="1502"/>
            <a:chExt cx="3933" cy="534"/>
          </a:xfrm>
        </p:grpSpPr>
        <p:sp>
          <p:nvSpPr>
            <p:cNvPr id="79881" name="Oval 9"/>
            <p:cNvSpPr>
              <a:spLocks noChangeArrowheads="1"/>
            </p:cNvSpPr>
            <p:nvPr/>
          </p:nvSpPr>
          <p:spPr bwMode="auto">
            <a:xfrm>
              <a:off x="1082" y="1713"/>
              <a:ext cx="3933" cy="133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2626" y="1502"/>
              <a:ext cx="845" cy="53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883" name="Group 11"/>
          <p:cNvGrpSpPr>
            <a:grpSpLocks/>
          </p:cNvGrpSpPr>
          <p:nvPr/>
        </p:nvGrpSpPr>
        <p:grpSpPr bwMode="auto">
          <a:xfrm>
            <a:off x="1339850" y="5270500"/>
            <a:ext cx="6457950" cy="457200"/>
            <a:chOff x="1020" y="2110"/>
            <a:chExt cx="4068" cy="288"/>
          </a:xfrm>
        </p:grpSpPr>
        <p:sp>
          <p:nvSpPr>
            <p:cNvPr id="79884" name="Text Box 12"/>
            <p:cNvSpPr txBox="1">
              <a:spLocks noChangeArrowheads="1"/>
            </p:cNvSpPr>
            <p:nvPr/>
          </p:nvSpPr>
          <p:spPr bwMode="auto">
            <a:xfrm>
              <a:off x="1020" y="2110"/>
              <a:ext cx="406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]                                [             ]                                [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9885" name="Oval 13"/>
            <p:cNvSpPr>
              <a:spLocks noChangeArrowheads="1"/>
            </p:cNvSpPr>
            <p:nvPr/>
          </p:nvSpPr>
          <p:spPr bwMode="auto">
            <a:xfrm>
              <a:off x="3363" y="2246"/>
              <a:ext cx="1668" cy="66"/>
            </a:xfrm>
            <a:prstGeom prst="ellipse">
              <a:avLst/>
            </a:prstGeom>
            <a:noFill/>
            <a:ln w="25400">
              <a:solidFill>
                <a:srgbClr xmlns:mc="http://schemas.openxmlformats.org/markup-compatibility/2006" xmlns:a14="http://schemas.microsoft.com/office/drawing/2010/main" val="993366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6" name="Oval 14"/>
            <p:cNvSpPr>
              <a:spLocks noChangeArrowheads="1"/>
            </p:cNvSpPr>
            <p:nvPr/>
          </p:nvSpPr>
          <p:spPr bwMode="auto">
            <a:xfrm>
              <a:off x="1083" y="2243"/>
              <a:ext cx="1668" cy="66"/>
            </a:xfrm>
            <a:prstGeom prst="ellipse">
              <a:avLst/>
            </a:prstGeom>
            <a:noFill/>
            <a:ln w="25400">
              <a:solidFill>
                <a:srgbClr xmlns:mc="http://schemas.openxmlformats.org/markup-compatibility/2006" xmlns:a14="http://schemas.microsoft.com/office/drawing/2010/main" val="993366" mc:Ignorable="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887" name="Group 15"/>
          <p:cNvGrpSpPr>
            <a:grpSpLocks/>
          </p:cNvGrpSpPr>
          <p:nvPr/>
        </p:nvGrpSpPr>
        <p:grpSpPr bwMode="auto">
          <a:xfrm>
            <a:off x="677863" y="3257550"/>
            <a:ext cx="3921125" cy="2090738"/>
            <a:chOff x="427" y="2052"/>
            <a:chExt cx="2470" cy="1317"/>
          </a:xfrm>
        </p:grpSpPr>
        <p:sp>
          <p:nvSpPr>
            <p:cNvPr id="79888" name="Freeform 16"/>
            <p:cNvSpPr>
              <a:spLocks/>
            </p:cNvSpPr>
            <p:nvPr/>
          </p:nvSpPr>
          <p:spPr bwMode="auto">
            <a:xfrm>
              <a:off x="430" y="2052"/>
              <a:ext cx="2467" cy="682"/>
            </a:xfrm>
            <a:custGeom>
              <a:avLst/>
              <a:gdLst/>
              <a:ahLst/>
              <a:cxnLst>
                <a:cxn ang="0">
                  <a:pos x="2467" y="0"/>
                </a:cxn>
                <a:cxn ang="0">
                  <a:pos x="445" y="578"/>
                </a:cxn>
                <a:cxn ang="0">
                  <a:pos x="0" y="622"/>
                </a:cxn>
              </a:cxnLst>
              <a:rect l="0" t="0" r="r" b="b"/>
              <a:pathLst>
                <a:path w="2467" h="682">
                  <a:moveTo>
                    <a:pt x="2467" y="0"/>
                  </a:moveTo>
                  <a:cubicBezTo>
                    <a:pt x="1661" y="237"/>
                    <a:pt x="856" y="474"/>
                    <a:pt x="445" y="578"/>
                  </a:cubicBezTo>
                  <a:cubicBezTo>
                    <a:pt x="34" y="682"/>
                    <a:pt x="17" y="652"/>
                    <a:pt x="0" y="622"/>
                  </a:cubicBezTo>
                </a:path>
              </a:pathLst>
            </a:custGeom>
            <a:noFill/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/>
          </p:nvSpPr>
          <p:spPr bwMode="auto">
            <a:xfrm flipV="1">
              <a:off x="427" y="2687"/>
              <a:ext cx="2467" cy="682"/>
            </a:xfrm>
            <a:custGeom>
              <a:avLst/>
              <a:gdLst/>
              <a:ahLst/>
              <a:cxnLst>
                <a:cxn ang="0">
                  <a:pos x="2467" y="0"/>
                </a:cxn>
                <a:cxn ang="0">
                  <a:pos x="445" y="578"/>
                </a:cxn>
                <a:cxn ang="0">
                  <a:pos x="0" y="622"/>
                </a:cxn>
              </a:cxnLst>
              <a:rect l="0" t="0" r="r" b="b"/>
              <a:pathLst>
                <a:path w="2467" h="682">
                  <a:moveTo>
                    <a:pt x="2467" y="0"/>
                  </a:moveTo>
                  <a:cubicBezTo>
                    <a:pt x="1661" y="237"/>
                    <a:pt x="856" y="474"/>
                    <a:pt x="445" y="578"/>
                  </a:cubicBezTo>
                  <a:cubicBezTo>
                    <a:pt x="34" y="682"/>
                    <a:pt x="17" y="652"/>
                    <a:pt x="0" y="622"/>
                  </a:cubicBezTo>
                </a:path>
              </a:pathLst>
            </a:custGeom>
            <a:noFill/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066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3600" b="0" i="1">
                <a:solidFill>
                  <a:schemeClr val="tx2"/>
                </a:solidFill>
                <a:latin typeface="Arial" pitchFamily="34" charset="0"/>
              </a:rPr>
              <a:t>Activation of the </a:t>
            </a:r>
            <a:r>
              <a:rPr lang="en-US" sz="3600" i="1">
                <a:solidFill>
                  <a:schemeClr val="tx2"/>
                </a:solidFill>
                <a:latin typeface="Symbol" pitchFamily="18" charset="2"/>
              </a:rPr>
              <a:t>g</a:t>
            </a:r>
            <a:r>
              <a:rPr lang="en-US" sz="3600" b="0" i="1">
                <a:solidFill>
                  <a:schemeClr val="tx2"/>
                </a:solidFill>
                <a:latin typeface="Arial" pitchFamily="34" charset="0"/>
              </a:rPr>
              <a:t> Motor Neuron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065463" y="1595438"/>
            <a:ext cx="30067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</a:rPr>
              <a:t>The Muscle Spindle</a:t>
            </a:r>
          </a:p>
          <a:p>
            <a:pPr algn="ctr"/>
            <a:r>
              <a:rPr lang="en-US" sz="2400" b="0">
                <a:solidFill>
                  <a:schemeClr val="tx1"/>
                </a:solidFill>
              </a:rPr>
              <a:t>The middle is pulled in</a:t>
            </a:r>
          </a:p>
        </p:txBody>
      </p:sp>
      <p:sp>
        <p:nvSpPr>
          <p:cNvPr id="80900" name="Freeform 4"/>
          <p:cNvSpPr>
            <a:spLocks/>
          </p:cNvSpPr>
          <p:nvPr/>
        </p:nvSpPr>
        <p:spPr bwMode="auto">
          <a:xfrm>
            <a:off x="687388" y="3244850"/>
            <a:ext cx="3916362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Freeform 5"/>
          <p:cNvSpPr>
            <a:spLocks/>
          </p:cNvSpPr>
          <p:nvPr/>
        </p:nvSpPr>
        <p:spPr bwMode="auto">
          <a:xfrm flipV="1">
            <a:off x="682625" y="4252913"/>
            <a:ext cx="3916363" cy="1082675"/>
          </a:xfrm>
          <a:custGeom>
            <a:avLst/>
            <a:gdLst/>
            <a:ahLst/>
            <a:cxnLst>
              <a:cxn ang="0">
                <a:pos x="2467" y="0"/>
              </a:cxn>
              <a:cxn ang="0">
                <a:pos x="445" y="578"/>
              </a:cxn>
              <a:cxn ang="0">
                <a:pos x="0" y="622"/>
              </a:cxn>
            </a:cxnLst>
            <a:rect l="0" t="0" r="r" b="b"/>
            <a:pathLst>
              <a:path w="2467" h="682">
                <a:moveTo>
                  <a:pt x="2467" y="0"/>
                </a:moveTo>
                <a:cubicBezTo>
                  <a:pt x="1661" y="237"/>
                  <a:pt x="856" y="474"/>
                  <a:pt x="445" y="578"/>
                </a:cubicBezTo>
                <a:cubicBezTo>
                  <a:pt x="34" y="682"/>
                  <a:pt x="17" y="652"/>
                  <a:pt x="0" y="622"/>
                </a:cubicBezTo>
              </a:path>
            </a:pathLst>
          </a:custGeom>
          <a:noFill/>
          <a:ln w="38100" cap="flat" cmpd="sng">
            <a:solidFill>
              <a:srgbClr xmlns:mc="http://schemas.openxmlformats.org/markup-compatibility/2006" xmlns:a14="http://schemas.microsoft.com/office/drawing/2010/main" val="FF0000" mc:Ignorable="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559175" y="3805238"/>
            <a:ext cx="297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Gamma Motor Neuron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617663" y="5710238"/>
            <a:ext cx="6450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Model of the Muscle Spindle and Stretch Detection</a:t>
            </a:r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1447800" y="2719388"/>
            <a:ext cx="6243638" cy="2111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auto">
          <a:xfrm>
            <a:off x="4398963" y="2384425"/>
            <a:ext cx="338137" cy="84772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339850" y="5270500"/>
            <a:ext cx="6457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]                                      [ ]                                      [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80907" name="Oval 11"/>
          <p:cNvSpPr>
            <a:spLocks noChangeArrowheads="1"/>
          </p:cNvSpPr>
          <p:nvPr/>
        </p:nvSpPr>
        <p:spPr bwMode="auto">
          <a:xfrm>
            <a:off x="4602163" y="5486400"/>
            <a:ext cx="3105150" cy="104775"/>
          </a:xfrm>
          <a:prstGeom prst="ellips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993366" mc:Ignorable="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auto">
          <a:xfrm>
            <a:off x="1439863" y="5481638"/>
            <a:ext cx="3070225" cy="104775"/>
          </a:xfrm>
          <a:prstGeom prst="ellipse">
            <a:avLst/>
          </a:prstGeom>
          <a:noFill/>
          <a:ln w="25400">
            <a:solidFill>
              <a:srgbClr xmlns:mc="http://schemas.openxmlformats.org/markup-compatibility/2006" xmlns:a14="http://schemas.microsoft.com/office/drawing/2010/main" val="993366" mc:Ignorable="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09" name="Group 13"/>
          <p:cNvGrpSpPr>
            <a:grpSpLocks/>
          </p:cNvGrpSpPr>
          <p:nvPr/>
        </p:nvGrpSpPr>
        <p:grpSpPr bwMode="auto">
          <a:xfrm>
            <a:off x="677863" y="3257550"/>
            <a:ext cx="3921125" cy="2090738"/>
            <a:chOff x="427" y="2052"/>
            <a:chExt cx="2470" cy="1317"/>
          </a:xfrm>
        </p:grpSpPr>
        <p:sp>
          <p:nvSpPr>
            <p:cNvPr id="80910" name="Freeform 14"/>
            <p:cNvSpPr>
              <a:spLocks/>
            </p:cNvSpPr>
            <p:nvPr/>
          </p:nvSpPr>
          <p:spPr bwMode="auto">
            <a:xfrm>
              <a:off x="430" y="2052"/>
              <a:ext cx="2467" cy="682"/>
            </a:xfrm>
            <a:custGeom>
              <a:avLst/>
              <a:gdLst/>
              <a:ahLst/>
              <a:cxnLst>
                <a:cxn ang="0">
                  <a:pos x="2467" y="0"/>
                </a:cxn>
                <a:cxn ang="0">
                  <a:pos x="445" y="578"/>
                </a:cxn>
                <a:cxn ang="0">
                  <a:pos x="0" y="622"/>
                </a:cxn>
              </a:cxnLst>
              <a:rect l="0" t="0" r="r" b="b"/>
              <a:pathLst>
                <a:path w="2467" h="682">
                  <a:moveTo>
                    <a:pt x="2467" y="0"/>
                  </a:moveTo>
                  <a:cubicBezTo>
                    <a:pt x="1661" y="237"/>
                    <a:pt x="856" y="474"/>
                    <a:pt x="445" y="578"/>
                  </a:cubicBezTo>
                  <a:cubicBezTo>
                    <a:pt x="34" y="682"/>
                    <a:pt x="17" y="652"/>
                    <a:pt x="0" y="622"/>
                  </a:cubicBezTo>
                </a:path>
              </a:pathLst>
            </a:custGeom>
            <a:noFill/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auto">
            <a:xfrm flipV="1">
              <a:off x="427" y="2687"/>
              <a:ext cx="2467" cy="682"/>
            </a:xfrm>
            <a:custGeom>
              <a:avLst/>
              <a:gdLst/>
              <a:ahLst/>
              <a:cxnLst>
                <a:cxn ang="0">
                  <a:pos x="2467" y="0"/>
                </a:cxn>
                <a:cxn ang="0">
                  <a:pos x="445" y="578"/>
                </a:cxn>
                <a:cxn ang="0">
                  <a:pos x="0" y="622"/>
                </a:cxn>
              </a:cxnLst>
              <a:rect l="0" t="0" r="r" b="b"/>
              <a:pathLst>
                <a:path w="2467" h="682">
                  <a:moveTo>
                    <a:pt x="2467" y="0"/>
                  </a:moveTo>
                  <a:cubicBezTo>
                    <a:pt x="1661" y="237"/>
                    <a:pt x="856" y="474"/>
                    <a:pt x="445" y="578"/>
                  </a:cubicBezTo>
                  <a:cubicBezTo>
                    <a:pt x="34" y="682"/>
                    <a:pt x="17" y="652"/>
                    <a:pt x="0" y="622"/>
                  </a:cubicBezTo>
                </a:path>
              </a:pathLst>
            </a:custGeom>
            <a:noFill/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effects of </a:t>
            </a:r>
            <a:r>
              <a:rPr lang="en-US" b="1">
                <a:latin typeface="Symbol" pitchFamily="18" charset="2"/>
              </a:rPr>
              <a:t>g</a:t>
            </a:r>
            <a:r>
              <a:rPr lang="en-US"/>
              <a:t> motor neuron activation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happens to the rubber bands in the model?</a:t>
            </a:r>
          </a:p>
          <a:p>
            <a:r>
              <a:rPr lang="en-US"/>
              <a:t>Can the sensory endings tell the difference in the cause of the stretch?  </a:t>
            </a:r>
          </a:p>
          <a:p>
            <a:r>
              <a:rPr lang="en-US"/>
              <a:t>What happens when the spindles are stretched?</a:t>
            </a:r>
          </a:p>
          <a:p>
            <a:r>
              <a:rPr lang="en-US"/>
              <a:t>How could this be used in muscle tone?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Reaction Time: General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b="1">
                <a:latin typeface="Helvetica Bold" charset="0"/>
              </a:rPr>
              <a:t>History</a:t>
            </a:r>
          </a:p>
          <a:p>
            <a:pPr lvl="1"/>
            <a:r>
              <a:rPr lang="en-US"/>
              <a:t>Nevil Maskelyne (Head of Greenwich Royal Observatory) fired Kinnebrook, a new assistant for being consistently slower than Maskelyne in observation times.</a:t>
            </a:r>
          </a:p>
          <a:p>
            <a:pPr lvl="1"/>
            <a:r>
              <a:rPr lang="en-US"/>
              <a:t>German astronomer, Bessel, developed personal equation.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Reaction Time: General - 2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History - continued</a:t>
            </a:r>
          </a:p>
          <a:p>
            <a:pPr lvl="1">
              <a:lnSpc>
                <a:spcPct val="90000"/>
              </a:lnSpc>
            </a:pPr>
            <a:r>
              <a:rPr lang="en-US"/>
              <a:t>Donders Subtractive Method</a:t>
            </a:r>
          </a:p>
          <a:p>
            <a:pPr lvl="2">
              <a:lnSpc>
                <a:spcPct val="90000"/>
              </a:lnSpc>
            </a:pPr>
            <a:r>
              <a:rPr lang="en-US"/>
              <a:t>Three Types of Trial</a:t>
            </a:r>
          </a:p>
          <a:p>
            <a:pPr lvl="3">
              <a:lnSpc>
                <a:spcPct val="90000"/>
              </a:lnSpc>
            </a:pPr>
            <a:r>
              <a:rPr lang="en-US" i="1"/>
              <a:t>a reaction</a:t>
            </a:r>
            <a:r>
              <a:rPr lang="en-US"/>
              <a:t>:	Stimulus and response are always the same.</a:t>
            </a:r>
          </a:p>
          <a:p>
            <a:pPr lvl="3">
              <a:lnSpc>
                <a:spcPct val="90000"/>
              </a:lnSpc>
            </a:pPr>
            <a:r>
              <a:rPr lang="en-US" i="1"/>
              <a:t>b reaction</a:t>
            </a:r>
            <a:r>
              <a:rPr lang="en-US"/>
              <a:t>:	More than one stimulus, each with own response.</a:t>
            </a:r>
          </a:p>
          <a:p>
            <a:pPr lvl="3">
              <a:lnSpc>
                <a:spcPct val="90000"/>
              </a:lnSpc>
            </a:pPr>
            <a:r>
              <a:rPr lang="en-US" i="1"/>
              <a:t>c reaction</a:t>
            </a:r>
            <a:r>
              <a:rPr lang="en-US"/>
              <a:t>:	More than one stimulus, only one of which has a response.</a:t>
            </a:r>
          </a:p>
          <a:p>
            <a:pPr lvl="2">
              <a:lnSpc>
                <a:spcPct val="90000"/>
              </a:lnSpc>
            </a:pPr>
            <a:r>
              <a:rPr lang="en-US"/>
              <a:t>The subtraction</a:t>
            </a:r>
          </a:p>
          <a:p>
            <a:pPr lvl="3">
              <a:lnSpc>
                <a:spcPct val="90000"/>
              </a:lnSpc>
            </a:pPr>
            <a:r>
              <a:rPr lang="en-US"/>
              <a:t>a reaction time =	nervous system conduction from sensation to motor response.</a:t>
            </a:r>
          </a:p>
          <a:p>
            <a:pPr lvl="3">
              <a:lnSpc>
                <a:spcPct val="90000"/>
              </a:lnSpc>
            </a:pPr>
            <a:r>
              <a:rPr lang="en-US"/>
              <a:t>c - a time =	identification time. Why?</a:t>
            </a:r>
          </a:p>
          <a:p>
            <a:pPr lvl="3">
              <a:lnSpc>
                <a:spcPct val="90000"/>
              </a:lnSpc>
            </a:pPr>
            <a:r>
              <a:rPr lang="en-US"/>
              <a:t>b - c time = 	selection time. Why?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Reaction Time: General - 3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b="1">
                <a:latin typeface="Helvetica Bold" charset="0"/>
              </a:rPr>
              <a:t>Types of Reaction time</a:t>
            </a:r>
          </a:p>
          <a:p>
            <a:pPr lvl="1"/>
            <a:r>
              <a:rPr lang="en-US"/>
              <a:t>Simple: one stimulus, one response.</a:t>
            </a:r>
          </a:p>
          <a:p>
            <a:pPr lvl="1">
              <a:buFont typeface="Monotype Sorts" pitchFamily="2" charset="2"/>
              <a:buNone/>
            </a:pPr>
            <a:endParaRPr lang="en-US"/>
          </a:p>
          <a:p>
            <a:pPr lvl="1"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endParaRPr lang="en-US" sz="2400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3816350" y="2908300"/>
            <a:ext cx="3683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29000" y="2667000"/>
            <a:ext cx="12192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3816350" y="2908300"/>
            <a:ext cx="3683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31925" y="3565525"/>
            <a:ext cx="6370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Clr>
                <a:schemeClr val="hlink"/>
              </a:buClr>
              <a:buSzPct val="160000"/>
              <a:buFontTx/>
              <a:buChar char="•"/>
            </a:pPr>
            <a:r>
              <a:rPr lang="en-US" sz="2400" b="0">
                <a:solidFill>
                  <a:schemeClr val="tx1"/>
                </a:solidFill>
              </a:rPr>
              <a:t>Choice: more than one stimulus, more than </a:t>
            </a:r>
          </a:p>
          <a:p>
            <a:r>
              <a:rPr lang="en-US" sz="2400" b="0">
                <a:solidFill>
                  <a:schemeClr val="tx1"/>
                </a:solidFill>
              </a:rPr>
              <a:t>    one response.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901950" y="45783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14600" y="44196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578350" y="4578350"/>
            <a:ext cx="292100" cy="2921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0033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121150" y="4502150"/>
            <a:ext cx="1130300" cy="6731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3816350" y="4578350"/>
            <a:ext cx="292100" cy="2921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505200" y="44196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340350" y="4578350"/>
            <a:ext cx="292100" cy="292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creeching Brak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  <p:bldP spid="22532" grpId="0" animBg="1"/>
      <p:bldP spid="22533" grpId="0" animBg="1"/>
      <p:bldP spid="22534" grpId="0" animBg="1"/>
      <p:bldP spid="22535" grpId="0" autoUpdateAnimBg="0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Factors Effecting Simple Reaction Time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3856038"/>
          </a:xfrm>
          <a:noFill/>
          <a:ln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Helvetica Bold" charset="0"/>
              </a:rPr>
              <a:t>Typical Situation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 Stimulus: a </a:t>
            </a:r>
            <a:r>
              <a:rPr lang="en-US" u="sng" dirty="0"/>
              <a:t>Ready or Warning Signal</a:t>
            </a:r>
            <a:r>
              <a:rPr lang="en-US" dirty="0"/>
              <a:t>, alerts subject to upcoming reaction time stimulus.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Foreperiod</a:t>
            </a:r>
            <a:r>
              <a:rPr lang="en-US" dirty="0"/>
              <a:t>: the time subject waits for the reaction time stimulus, may be constant or variable.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Second Stimulus: the </a:t>
            </a:r>
            <a:r>
              <a:rPr lang="en-US" u="sng" dirty="0"/>
              <a:t>Reaction Time Stimulus</a:t>
            </a:r>
            <a:r>
              <a:rPr lang="en-US" dirty="0"/>
              <a:t>, the stimulus the subject responds to.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Response: the reaction time is the time from the onset of the reaction time stimulus to the beginning of the response.</a:t>
            </a: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143000" y="5638800"/>
            <a:ext cx="6859588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624" y="192"/>
              </a:cxn>
              <a:cxn ang="0">
                <a:pos x="624" y="0"/>
              </a:cxn>
              <a:cxn ang="0">
                <a:pos x="864" y="0"/>
              </a:cxn>
              <a:cxn ang="0">
                <a:pos x="864" y="192"/>
              </a:cxn>
              <a:cxn ang="0">
                <a:pos x="2448" y="192"/>
              </a:cxn>
              <a:cxn ang="0">
                <a:pos x="2448" y="0"/>
              </a:cxn>
              <a:cxn ang="0">
                <a:pos x="3120" y="0"/>
              </a:cxn>
              <a:cxn ang="0">
                <a:pos x="3120" y="192"/>
              </a:cxn>
              <a:cxn ang="0">
                <a:pos x="4320" y="192"/>
              </a:cxn>
            </a:cxnLst>
            <a:rect l="0" t="0" r="r" b="b"/>
            <a:pathLst>
              <a:path w="4321" h="193">
                <a:moveTo>
                  <a:pt x="0" y="192"/>
                </a:moveTo>
                <a:lnTo>
                  <a:pt x="624" y="192"/>
                </a:lnTo>
                <a:lnTo>
                  <a:pt x="624" y="0"/>
                </a:lnTo>
                <a:lnTo>
                  <a:pt x="864" y="0"/>
                </a:lnTo>
                <a:lnTo>
                  <a:pt x="864" y="192"/>
                </a:lnTo>
                <a:lnTo>
                  <a:pt x="2448" y="192"/>
                </a:lnTo>
                <a:lnTo>
                  <a:pt x="2448" y="0"/>
                </a:lnTo>
                <a:lnTo>
                  <a:pt x="3120" y="0"/>
                </a:lnTo>
                <a:lnTo>
                  <a:pt x="3120" y="192"/>
                </a:lnTo>
                <a:lnTo>
                  <a:pt x="4320" y="192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812925" y="5059363"/>
            <a:ext cx="607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Ready    Foreperiod             Reaction Time Stimulus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965325" y="5897563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743200" y="6096000"/>
            <a:ext cx="4800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Factors Effecting Simple Reaction Time-2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>
                <a:latin typeface="Helvetica Bold" charset="0"/>
              </a:rPr>
              <a:t>Reaction Time Stimulus Effects</a:t>
            </a:r>
          </a:p>
          <a:p>
            <a:pPr lvl="1">
              <a:lnSpc>
                <a:spcPct val="90000"/>
              </a:lnSpc>
            </a:pPr>
            <a:r>
              <a:rPr lang="en-US"/>
              <a:t>More intense stimuli lead to faster reaction times.</a:t>
            </a:r>
          </a:p>
          <a:p>
            <a:pPr lvl="1">
              <a:lnSpc>
                <a:spcPct val="90000"/>
              </a:lnSpc>
            </a:pPr>
            <a:r>
              <a:rPr lang="en-US"/>
              <a:t>Increased duration of stimuli lead to faster reaction times.</a:t>
            </a:r>
          </a:p>
          <a:p>
            <a:pPr lvl="1">
              <a:lnSpc>
                <a:spcPct val="90000"/>
              </a:lnSpc>
            </a:pPr>
            <a:r>
              <a:rPr lang="en-US"/>
              <a:t>Auditory stimuli lead to slightly faster reaction times.  Why?</a:t>
            </a:r>
          </a:p>
          <a:p>
            <a:pPr algn="just">
              <a:lnSpc>
                <a:spcPct val="90000"/>
              </a:lnSpc>
            </a:pPr>
            <a:r>
              <a:rPr lang="en-US" b="1">
                <a:latin typeface="Helvetica Bold" charset="0"/>
              </a:rPr>
              <a:t>Foreperiod Effects</a:t>
            </a:r>
          </a:p>
          <a:p>
            <a:pPr lvl="1">
              <a:lnSpc>
                <a:spcPct val="90000"/>
              </a:lnSpc>
            </a:pPr>
            <a:r>
              <a:rPr lang="en-US"/>
              <a:t>For constant foreperiods, increases in duration increase reaction times.</a:t>
            </a:r>
          </a:p>
          <a:p>
            <a:pPr lvl="1">
              <a:lnSpc>
                <a:spcPct val="90000"/>
              </a:lnSpc>
            </a:pPr>
            <a:r>
              <a:rPr lang="en-US"/>
              <a:t>For variable foreperiods, increases in duration reduces reaction times.</a:t>
            </a:r>
          </a:p>
          <a:p>
            <a:pPr lvl="1">
              <a:lnSpc>
                <a:spcPct val="90000"/>
              </a:lnSpc>
            </a:pPr>
            <a:r>
              <a:rPr lang="en-US"/>
              <a:t>Why?	Expectancy.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Factors Effecting Choice Reaction Time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>
                <a:latin typeface="Helvetica Bold" charset="0"/>
              </a:rPr>
              <a:t>While not directly studied, most of the effects for simple reaction time are expected to generalize to choice reaction time.</a:t>
            </a:r>
          </a:p>
          <a:p>
            <a:pPr algn="just">
              <a:lnSpc>
                <a:spcPct val="90000"/>
              </a:lnSpc>
            </a:pPr>
            <a:r>
              <a:rPr lang="en-US">
                <a:latin typeface="Helvetica Bold" charset="0"/>
              </a:rPr>
              <a:t>The Effects of Number of Alternatives</a:t>
            </a:r>
          </a:p>
          <a:p>
            <a:pPr lvl="1">
              <a:lnSpc>
                <a:spcPct val="90000"/>
              </a:lnSpc>
            </a:pPr>
            <a:r>
              <a:rPr lang="en-US"/>
              <a:t>Hick found reaction time increased as the number of alternatives increased. (finger press to light): Hick's Law</a:t>
            </a:r>
          </a:p>
          <a:p>
            <a:pPr lvl="1">
              <a:lnSpc>
                <a:spcPct val="90000"/>
              </a:lnSpc>
            </a:pPr>
            <a:r>
              <a:rPr lang="en-US"/>
              <a:t>Mowbray found reaction time did not increase as the number of alternative increased.</a:t>
            </a:r>
          </a:p>
          <a:p>
            <a:pPr lvl="1">
              <a:lnSpc>
                <a:spcPct val="90000"/>
              </a:lnSpc>
            </a:pPr>
            <a:r>
              <a:rPr lang="en-US"/>
              <a:t>These conflicting results may be resolved in the next two findings.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Important Elements of Movement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The Following Topics Will be Covered</a:t>
            </a:r>
          </a:p>
          <a:p>
            <a:pPr lvl="1"/>
            <a:r>
              <a:rPr lang="en-US"/>
              <a:t>Reaction Time:</a:t>
            </a:r>
          </a:p>
          <a:p>
            <a:pPr lvl="2"/>
            <a:r>
              <a:rPr lang="en-US"/>
              <a:t>Time from Signal to Movement to the beginning of the movement</a:t>
            </a:r>
          </a:p>
          <a:p>
            <a:pPr lvl="2"/>
            <a:r>
              <a:rPr lang="en-US"/>
              <a:t>e.g. time from red light till begin to move foot.</a:t>
            </a:r>
          </a:p>
          <a:p>
            <a:pPr lvl="1"/>
            <a:r>
              <a:rPr lang="en-US"/>
              <a:t>Duration of Movement: Movement Time</a:t>
            </a:r>
          </a:p>
          <a:p>
            <a:pPr lvl="2"/>
            <a:r>
              <a:rPr lang="en-US"/>
              <a:t>time from beginning of movement of foot till it reaches the break and applies pressure.</a:t>
            </a:r>
          </a:p>
          <a:p>
            <a:pPr lvl="2"/>
            <a:r>
              <a:rPr lang="en-US"/>
              <a:t>Reaction Time + Duration of Movement = time to reach motor goal.</a:t>
            </a:r>
          </a:p>
          <a:p>
            <a:pPr lvl="1"/>
            <a:r>
              <a:rPr lang="en-US"/>
              <a:t>The Nature of Movement Control</a:t>
            </a:r>
          </a:p>
          <a:p>
            <a:pPr lvl="1"/>
            <a:r>
              <a:rPr lang="en-US"/>
              <a:t>The Nature of Acquisition of Motor Abilities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Factors Effecting Choice Reaction Time-2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2400">
                <a:latin typeface="Helvetica Bold" charset="0"/>
              </a:rPr>
              <a:t>Stimulus-Response Compatibility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more compatible (the more similar) the response and the response key layout is to the stimuli, the faster and more accurate are the responses. (Fitts &amp; Seeger, 1953).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Sometimes compatibility is determined by cultural norms (population stereotypes). e.g. what side is the hot water control and which way do you turn it for on?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111750" y="1911350"/>
            <a:ext cx="2921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721350" y="1911350"/>
            <a:ext cx="2921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330950" y="1911350"/>
            <a:ext cx="292100" cy="292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33" mc:Ignorable="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016750" y="1911350"/>
            <a:ext cx="292100" cy="292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702550" y="1911350"/>
            <a:ext cx="292100" cy="292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7627" mc:Ignorable="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8312150" y="1911350"/>
            <a:ext cx="292100" cy="292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99" mc:Ignorable="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5187950" y="2825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5797550" y="2825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6407150" y="2825750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0033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7092950" y="28257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7778750" y="2825750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D87627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8388350" y="2825750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C3399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187950" y="3663950"/>
            <a:ext cx="2921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5797550" y="3663950"/>
            <a:ext cx="2921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407150" y="3663950"/>
            <a:ext cx="292100" cy="292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33" mc:Ignorable="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092950" y="3663950"/>
            <a:ext cx="292100" cy="292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7778750" y="3663950"/>
            <a:ext cx="292100" cy="292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D87627" mc:Ignorable="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8388350" y="3663950"/>
            <a:ext cx="292100" cy="2921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99" mc:Ignorable="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 rot="6240000">
            <a:off x="6788150" y="41973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 rot="6240000">
            <a:off x="6788150" y="4578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Oval 24"/>
          <p:cNvSpPr>
            <a:spLocks noChangeArrowheads="1"/>
          </p:cNvSpPr>
          <p:nvPr/>
        </p:nvSpPr>
        <p:spPr bwMode="auto">
          <a:xfrm rot="6240000">
            <a:off x="6788150" y="4959350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0033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Oval 25"/>
          <p:cNvSpPr>
            <a:spLocks noChangeArrowheads="1"/>
          </p:cNvSpPr>
          <p:nvPr/>
        </p:nvSpPr>
        <p:spPr bwMode="auto">
          <a:xfrm rot="6240000">
            <a:off x="6788150" y="5340350"/>
            <a:ext cx="215900" cy="215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Oval 26"/>
          <p:cNvSpPr>
            <a:spLocks noChangeArrowheads="1"/>
          </p:cNvSpPr>
          <p:nvPr/>
        </p:nvSpPr>
        <p:spPr bwMode="auto">
          <a:xfrm rot="6240000">
            <a:off x="6788150" y="5721350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D87627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Oval 27"/>
          <p:cNvSpPr>
            <a:spLocks noChangeArrowheads="1"/>
          </p:cNvSpPr>
          <p:nvPr/>
        </p:nvSpPr>
        <p:spPr bwMode="auto">
          <a:xfrm rot="6240000">
            <a:off x="6788150" y="6102350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C3399" mc:Ignorable="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546725" y="1401763"/>
            <a:ext cx="155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Compatible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546725" y="3230563"/>
            <a:ext cx="173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Incompatible</a:t>
            </a: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5029200" y="3200400"/>
            <a:ext cx="403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Factors Effecting Choice Reaction Time-3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>
                <a:latin typeface="Helvetica Bold" charset="0"/>
              </a:rPr>
              <a:t>Practice</a:t>
            </a:r>
          </a:p>
          <a:p>
            <a:pPr lvl="1">
              <a:lnSpc>
                <a:spcPct val="90000"/>
              </a:lnSpc>
            </a:pPr>
            <a:r>
              <a:rPr lang="en-US"/>
              <a:t>Practice reduces reaction time, and the more alternatives, the more practice helps.</a:t>
            </a:r>
          </a:p>
          <a:p>
            <a:r>
              <a:rPr lang="en-US" sz="2400"/>
              <a:t>Apply to the conflict on number of alternatives</a:t>
            </a:r>
          </a:p>
          <a:p>
            <a:pPr lvl="1"/>
            <a:r>
              <a:rPr lang="en-US"/>
              <a:t>Incompatible, novel tasks follow Hicks Law.</a:t>
            </a:r>
          </a:p>
          <a:p>
            <a:pPr lvl="1"/>
            <a:r>
              <a:rPr lang="en-US"/>
              <a:t>Compatible, well practiced tasks do not.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Speed/Accuracy Tradeoff</a:t>
            </a:r>
          </a:p>
        </p:txBody>
      </p:sp>
      <p:pic>
        <p:nvPicPr>
          <p:cNvPr id="3481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8525" y="1295400"/>
            <a:ext cx="6400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98525" y="5851525"/>
            <a:ext cx="772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Instructions can change where a subject is on this curve.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Fitt’s Law and Movement Time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latin typeface="Helvetica Bold" charset="0"/>
              </a:rPr>
              <a:t>The index of difficulty (ID)</a:t>
            </a:r>
          </a:p>
          <a:p>
            <a:pPr algn="ctr">
              <a:buFont typeface="Monotype Sorts" pitchFamily="2" charset="2"/>
              <a:buNone/>
            </a:pPr>
            <a:endParaRPr lang="en-US" sz="2400" dirty="0"/>
          </a:p>
          <a:p>
            <a:pPr>
              <a:buFont typeface="Monotype Sorts" pitchFamily="2" charset="2"/>
              <a:buNone/>
            </a:pPr>
            <a:endParaRPr lang="en-US" sz="2400" dirty="0"/>
          </a:p>
          <a:p>
            <a:pPr lvl="2">
              <a:buFont typeface="Monotype Sorts" pitchFamily="2" charset="2"/>
              <a:buNone/>
            </a:pPr>
            <a:endParaRPr lang="en-US" sz="1800" i="1" dirty="0"/>
          </a:p>
          <a:p>
            <a:pPr lvl="2">
              <a:buFont typeface="Monotype Sorts" pitchFamily="2" charset="2"/>
              <a:buNone/>
            </a:pPr>
            <a:r>
              <a:rPr lang="en-US" sz="1800" i="1" dirty="0"/>
              <a:t>A = </a:t>
            </a:r>
            <a:r>
              <a:rPr lang="en-US" sz="1800" dirty="0"/>
              <a:t> amplitude or size of movement</a:t>
            </a:r>
          </a:p>
          <a:p>
            <a:pPr lvl="2">
              <a:buFont typeface="Monotype Sorts" pitchFamily="2" charset="2"/>
              <a:buNone/>
            </a:pPr>
            <a:r>
              <a:rPr lang="en-US" sz="1800" i="1" dirty="0"/>
              <a:t>W = </a:t>
            </a:r>
            <a:r>
              <a:rPr lang="en-US" sz="1800" dirty="0"/>
              <a:t>width of target or accuracy required</a:t>
            </a:r>
            <a:endParaRPr lang="en-US" sz="1800" i="1" dirty="0"/>
          </a:p>
          <a:p>
            <a:r>
              <a:rPr lang="en-US" sz="2400" b="1" dirty="0" err="1">
                <a:latin typeface="Helvetica Bold" charset="0"/>
              </a:rPr>
              <a:t>Fitt's</a:t>
            </a:r>
            <a:r>
              <a:rPr lang="en-US" sz="2400" b="1" dirty="0">
                <a:latin typeface="Helvetica Bold" charset="0"/>
              </a:rPr>
              <a:t> Law</a:t>
            </a:r>
          </a:p>
          <a:p>
            <a:pPr>
              <a:buFont typeface="Monotype Sorts" pitchFamily="2" charset="2"/>
              <a:buNone/>
            </a:pPr>
            <a:endParaRPr lang="en-US" sz="2400" b="1" dirty="0">
              <a:latin typeface="Helvetica Bold" charset="0"/>
            </a:endParaRPr>
          </a:p>
          <a:p>
            <a:pPr>
              <a:buFont typeface="Monotype Sorts" pitchFamily="2" charset="2"/>
              <a:buNone/>
            </a:pPr>
            <a:endParaRPr lang="en-US" sz="2400" b="1" dirty="0">
              <a:latin typeface="Helvetica Bold" charset="0"/>
            </a:endParaRPr>
          </a:p>
          <a:p>
            <a:pPr lvl="2">
              <a:buFont typeface="Monotype Sorts" pitchFamily="2" charset="2"/>
              <a:buNone/>
            </a:pPr>
            <a:r>
              <a:rPr lang="en-US" sz="1800" i="1" dirty="0">
                <a:latin typeface="Helvetica Bold" charset="0"/>
              </a:rPr>
              <a:t>MT = </a:t>
            </a:r>
            <a:r>
              <a:rPr lang="en-US" sz="1800" dirty="0">
                <a:latin typeface="Helvetica Bold" charset="0"/>
              </a:rPr>
              <a:t>Movement time</a:t>
            </a:r>
          </a:p>
          <a:p>
            <a:pPr lvl="2">
              <a:buFont typeface="Monotype Sorts" pitchFamily="2" charset="2"/>
              <a:buNone/>
            </a:pPr>
            <a:r>
              <a:rPr lang="en-US" sz="1800" i="1" dirty="0">
                <a:latin typeface="Helvetica Bold" charset="0"/>
              </a:rPr>
              <a:t>ID</a:t>
            </a:r>
            <a:r>
              <a:rPr lang="en-US" sz="1800" dirty="0">
                <a:latin typeface="Helvetica Bold" charset="0"/>
              </a:rPr>
              <a:t>   = Index of difficulty (above)</a:t>
            </a:r>
          </a:p>
          <a:p>
            <a:pPr lvl="2">
              <a:buFont typeface="Monotype Sorts" pitchFamily="2" charset="2"/>
              <a:buNone/>
            </a:pPr>
            <a:r>
              <a:rPr lang="en-US" sz="1800" i="1" dirty="0" err="1">
                <a:latin typeface="Helvetica Bold" charset="0"/>
              </a:rPr>
              <a:t>a,b</a:t>
            </a:r>
            <a:r>
              <a:rPr lang="en-US" sz="1800" dirty="0">
                <a:latin typeface="Helvetica Bold" charset="0"/>
              </a:rPr>
              <a:t> = constants</a:t>
            </a:r>
            <a:endParaRPr lang="en-US" sz="1800" i="1" dirty="0">
              <a:latin typeface="Helvetica Bold" charset="0"/>
            </a:endParaRP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6327"/>
              </p:ext>
            </p:extLst>
          </p:nvPr>
        </p:nvGraphicFramePr>
        <p:xfrm>
          <a:off x="2514600" y="2047875"/>
          <a:ext cx="24384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47875"/>
                        <a:ext cx="2438400" cy="10763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193298"/>
              </p:ext>
            </p:extLst>
          </p:nvPr>
        </p:nvGraphicFramePr>
        <p:xfrm>
          <a:off x="2667000" y="4206875"/>
          <a:ext cx="25908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6" imgW="888840" imgH="177480" progId="Equation.3">
                  <p:embed/>
                </p:oleObj>
              </mc:Choice>
              <mc:Fallback>
                <p:oleObj name="Equation" r:id="rId6" imgW="8888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06875"/>
                        <a:ext cx="2590800" cy="5175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Motor Learning and Knowledge of Results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2000"/>
              <a:t>Motor Learning is development of a skill, e.g., writing.</a:t>
            </a:r>
          </a:p>
          <a:p>
            <a:pPr lvl="1"/>
            <a:r>
              <a:rPr lang="en-US" sz="2000"/>
              <a:t>Tasks may be discrete or continuous.</a:t>
            </a:r>
          </a:p>
          <a:p>
            <a:r>
              <a:rPr lang="en-US" sz="2000"/>
              <a:t>Feedback or Knowledge of Results (KR)</a:t>
            </a:r>
          </a:p>
          <a:p>
            <a:pPr lvl="1"/>
            <a:r>
              <a:rPr lang="en-US" sz="2000"/>
              <a:t>Trowbridge and Cason (1932)</a:t>
            </a:r>
          </a:p>
          <a:p>
            <a:pPr lvl="2"/>
            <a:r>
              <a:rPr lang="en-US" sz="1800"/>
              <a:t>Task: draw 3” line blindfolded.</a:t>
            </a:r>
          </a:p>
          <a:p>
            <a:pPr lvl="2"/>
            <a:r>
              <a:rPr lang="en-US" sz="1800"/>
              <a:t>Conditions:</a:t>
            </a:r>
          </a:p>
          <a:p>
            <a:pPr lvl="3"/>
            <a:r>
              <a:rPr lang="en-US" sz="1800">
                <a:solidFill>
                  <a:schemeClr val="tx2"/>
                </a:solidFill>
              </a:rPr>
              <a:t>No KR</a:t>
            </a:r>
          </a:p>
          <a:p>
            <a:pPr lvl="3"/>
            <a:r>
              <a:rPr lang="en-US" sz="1800">
                <a:solidFill>
                  <a:srgbClr xmlns:mc="http://schemas.openxmlformats.org/markup-compatibility/2006" xmlns:a14="http://schemas.microsoft.com/office/drawing/2010/main" val="009900" mc:Ignorable=""/>
                </a:solidFill>
              </a:rPr>
              <a:t>Qualitative KR</a:t>
            </a:r>
          </a:p>
          <a:p>
            <a:pPr lvl="3"/>
            <a:r>
              <a:rPr lang="en-US" sz="1800">
                <a:solidFill>
                  <a:srgbClr xmlns:mc="http://schemas.openxmlformats.org/markup-compatibility/2006" xmlns:a14="http://schemas.microsoft.com/office/drawing/2010/main" val="FF0033" mc:Ignorable=""/>
                </a:solidFill>
              </a:rPr>
              <a:t>Quantitative KR</a:t>
            </a:r>
          </a:p>
        </p:txBody>
      </p:sp>
      <p:pic>
        <p:nvPicPr>
          <p:cNvPr id="38916" name="Picture 4"/>
          <p:cNvPicPr>
            <a:picLocks noGrp="1" noChangeArrowheads="1"/>
          </p:cNvPicPr>
          <p:nvPr>
            <p:ph type="ch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57775" y="1295400"/>
            <a:ext cx="3741738" cy="4791075"/>
          </a:xfrm>
          <a:noFill/>
          <a:ln/>
        </p:spPr>
      </p:pic>
    </p:spTree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KR and Practice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With sufficient practice, KR can be removed without loss of performance (Newell, 1974).</a:t>
            </a:r>
          </a:p>
        </p:txBody>
      </p:sp>
      <p:pic>
        <p:nvPicPr>
          <p:cNvPr id="4096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2057400"/>
            <a:ext cx="71723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of Practice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b="1">
                <a:latin typeface="Helvetica Bold" charset="0"/>
              </a:rPr>
              <a:t>The classic experiment: Dore and Hilgard (1937).</a:t>
            </a:r>
          </a:p>
          <a:p>
            <a:pPr lvl="1"/>
            <a:r>
              <a:rPr lang="en-US"/>
              <a:t>Subjects' task was pursuit rotor.</a:t>
            </a:r>
          </a:p>
          <a:p>
            <a:pPr lvl="1"/>
            <a:r>
              <a:rPr lang="en-US"/>
              <a:t>initially all groups were given 3 one minute trials with 1 minute rests for each block.</a:t>
            </a:r>
          </a:p>
          <a:p>
            <a:pPr lvl="1"/>
            <a:r>
              <a:rPr lang="en-US"/>
              <a:t>after 3 blocks  </a:t>
            </a:r>
          </a:p>
          <a:p>
            <a:pPr lvl="2"/>
            <a:r>
              <a:rPr lang="en-US"/>
              <a:t>group 1: 11 minute rests </a:t>
            </a:r>
          </a:p>
          <a:p>
            <a:pPr lvl="2"/>
            <a:r>
              <a:rPr lang="en-US"/>
              <a:t>group 2: 3 minute rests</a:t>
            </a:r>
          </a:p>
          <a:p>
            <a:pPr lvl="2"/>
            <a:r>
              <a:rPr lang="en-US"/>
              <a:t>group 3: only 1 minute rests.</a:t>
            </a:r>
          </a:p>
          <a:p>
            <a:pPr lvl="1"/>
            <a:r>
              <a:rPr lang="en-US"/>
              <a:t>The longer the rest the greater the performance.</a:t>
            </a:r>
          </a:p>
          <a:p>
            <a:pPr lvl="1"/>
            <a:r>
              <a:rPr lang="en-US"/>
              <a:t>Suggests that distributed (rested) practice is superior to massed practice.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Distribution of Practice - 2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just"/>
            <a:r>
              <a:rPr lang="en-US" sz="2400" b="1">
                <a:latin typeface="Helvetica Bold" charset="0"/>
              </a:rPr>
              <a:t>The challenge: Adams and Reynolds (1954)</a:t>
            </a:r>
          </a:p>
          <a:p>
            <a:pPr lvl="1"/>
            <a:r>
              <a:rPr lang="en-US" sz="2000"/>
              <a:t>also used pursuit rotor</a:t>
            </a:r>
          </a:p>
          <a:p>
            <a:pPr lvl="1"/>
            <a:r>
              <a:rPr lang="en-US" sz="2000"/>
              <a:t>one group always had distributed practice</a:t>
            </a:r>
          </a:p>
          <a:p>
            <a:pPr lvl="1"/>
            <a:r>
              <a:rPr lang="en-US" sz="2000"/>
              <a:t>All other groups started out in massed practice</a:t>
            </a:r>
          </a:p>
          <a:p>
            <a:pPr lvl="1"/>
            <a:r>
              <a:rPr lang="en-US" sz="2000"/>
              <a:t>The distributed group performed better</a:t>
            </a:r>
          </a:p>
          <a:p>
            <a:pPr lvl="1"/>
            <a:r>
              <a:rPr lang="en-US" sz="2000"/>
              <a:t>Other groups switched to distributed practice</a:t>
            </a:r>
          </a:p>
          <a:p>
            <a:pPr lvl="1"/>
            <a:r>
              <a:rPr lang="en-US" sz="2000"/>
              <a:t>Distributing practice has more of an effect on performance not learning</a:t>
            </a:r>
          </a:p>
        </p:txBody>
      </p:sp>
      <p:pic>
        <p:nvPicPr>
          <p:cNvPr id="4506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1295400"/>
            <a:ext cx="3468688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Theories of Motor Learning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sz="2400" b="1">
                <a:latin typeface="Helvetica Bold" charset="0"/>
              </a:rPr>
              <a:t>Adam's Two-Stage Theory</a:t>
            </a:r>
          </a:p>
          <a:p>
            <a:pPr lvl="1"/>
            <a:r>
              <a:rPr lang="en-US" sz="2000"/>
              <a:t>Elements of Motor Behavior</a:t>
            </a:r>
          </a:p>
          <a:p>
            <a:pPr lvl="2"/>
            <a:r>
              <a:rPr lang="en-US" sz="1800"/>
              <a:t>Perceptual trace: reference input into comparator.</a:t>
            </a:r>
          </a:p>
          <a:p>
            <a:pPr lvl="2"/>
            <a:r>
              <a:rPr lang="en-US" sz="1800"/>
              <a:t>Memory trace - motor commands for a given  movement.</a:t>
            </a:r>
          </a:p>
          <a:p>
            <a:pPr lvl="2"/>
            <a:r>
              <a:rPr lang="en-US" sz="1800"/>
              <a:t>You may lack either trace.</a:t>
            </a:r>
          </a:p>
          <a:p>
            <a:pPr lvl="1"/>
            <a:r>
              <a:rPr lang="en-US" sz="2000"/>
              <a:t>How learning proceeds:</a:t>
            </a:r>
          </a:p>
          <a:p>
            <a:pPr lvl="2"/>
            <a:r>
              <a:rPr lang="en-US" sz="1800"/>
              <a:t>the VERBAL-MOTOR stage:</a:t>
            </a:r>
          </a:p>
          <a:p>
            <a:pPr lvl="3"/>
            <a:r>
              <a:rPr lang="en-US" sz="1800"/>
              <a:t>subject is without perceptual trace.</a:t>
            </a:r>
          </a:p>
          <a:p>
            <a:pPr lvl="3"/>
            <a:r>
              <a:rPr lang="en-US" sz="1800"/>
              <a:t>subject is unable by self to judge improvement.</a:t>
            </a:r>
          </a:p>
          <a:p>
            <a:pPr lvl="3"/>
            <a:r>
              <a:rPr lang="en-US" sz="1800"/>
              <a:t>improvement depends upon KR.</a:t>
            </a:r>
          </a:p>
          <a:p>
            <a:pPr lvl="2"/>
            <a:r>
              <a:rPr lang="en-US" sz="1800"/>
              <a:t>the MOTOR stage.</a:t>
            </a:r>
          </a:p>
          <a:p>
            <a:pPr lvl="3"/>
            <a:r>
              <a:rPr lang="en-US" sz="1800"/>
              <a:t>the subject has a good perceptual trace.</a:t>
            </a:r>
          </a:p>
          <a:p>
            <a:pPr lvl="3"/>
            <a:r>
              <a:rPr lang="en-US" sz="1800"/>
              <a:t>external feedback is practically unimportant.</a:t>
            </a:r>
          </a:p>
          <a:p>
            <a:pPr lvl="3"/>
            <a:r>
              <a:rPr lang="en-US" sz="1800"/>
              <a:t>behavior can still improve even without external KR.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Theories of Motor Learning - 2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b="1">
                <a:latin typeface="Helvetica Bold" charset="0"/>
              </a:rPr>
              <a:t>Fitts and Posner's Theory: Three stages </a:t>
            </a:r>
          </a:p>
          <a:p>
            <a:pPr lvl="1"/>
            <a:r>
              <a:rPr lang="en-US"/>
              <a:t>Element learning: learn the elements of the skill.</a:t>
            </a:r>
          </a:p>
          <a:p>
            <a:pPr lvl="1"/>
            <a:r>
              <a:rPr lang="en-US"/>
              <a:t>Associative stage: learn how these component behaviors link together. This stage requires attention.</a:t>
            </a:r>
          </a:p>
          <a:p>
            <a:pPr lvl="1"/>
            <a:r>
              <a:rPr lang="en-US"/>
              <a:t>Autonomous stage: Performance does not require attention.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Muscular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just"/>
            <a:r>
              <a:rPr lang="en-US" sz="2400" b="1">
                <a:latin typeface="Helvetica Bold" charset="0"/>
              </a:rPr>
              <a:t>The Striated Muscle (those responsible for voluntary movements)</a:t>
            </a:r>
          </a:p>
          <a:p>
            <a:pPr lvl="1"/>
            <a:r>
              <a:rPr lang="en-US"/>
              <a:t>Anatomy - Two types of fibers</a:t>
            </a:r>
          </a:p>
          <a:p>
            <a:pPr lvl="2"/>
            <a:r>
              <a:rPr lang="en-US"/>
              <a:t>Extrafusal Fiber: these fibers do the work of the muscle.</a:t>
            </a:r>
          </a:p>
          <a:p>
            <a:pPr lvl="2"/>
            <a:r>
              <a:rPr lang="en-US"/>
              <a:t>Intrafusal Fiber or Muscle Spindle: controls muscle tone and provides important sensory information.</a:t>
            </a:r>
          </a:p>
          <a:p>
            <a:pPr lvl="1"/>
            <a:r>
              <a:rPr lang="en-US"/>
              <a:t>Contraction</a:t>
            </a:r>
          </a:p>
          <a:p>
            <a:pPr lvl="2"/>
            <a:r>
              <a:rPr lang="en-US"/>
              <a:t>Controlled by the nervous system</a:t>
            </a:r>
          </a:p>
          <a:p>
            <a:pPr lvl="2"/>
            <a:r>
              <a:rPr lang="en-US"/>
              <a:t>Muscles only shorten (i.e., only go one direction)</a:t>
            </a:r>
          </a:p>
          <a:p>
            <a:pPr lvl="2"/>
            <a:r>
              <a:rPr lang="en-US"/>
              <a:t>Organized in opposition pairs.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Apply to Human Factors Projects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Reaction time</a:t>
            </a:r>
          </a:p>
          <a:p>
            <a:r>
              <a:rPr lang="en-US"/>
              <a:t>Speed-Accuracy Tradeoff</a:t>
            </a:r>
          </a:p>
          <a:p>
            <a:r>
              <a:rPr lang="en-US"/>
              <a:t>Skill Acquisition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Muscular System - 2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US" sz="2400" b="1">
                <a:latin typeface="Helvetica Bold" charset="0"/>
              </a:rPr>
              <a:t>Neural Input into the Muscle</a:t>
            </a:r>
          </a:p>
          <a:p>
            <a:pPr lvl="1"/>
            <a:r>
              <a:rPr lang="en-US" sz="2000"/>
              <a:t>Extrafusal fibers are input by alpha motor neurons</a:t>
            </a:r>
          </a:p>
          <a:p>
            <a:pPr lvl="2"/>
            <a:r>
              <a:rPr lang="en-US" sz="1800"/>
              <a:t>These neurons are large and fast.</a:t>
            </a:r>
          </a:p>
          <a:p>
            <a:pPr lvl="1"/>
            <a:r>
              <a:rPr lang="en-US" sz="2000"/>
              <a:t>Intrafusal Fibers are input by gamma motor neurons</a:t>
            </a:r>
          </a:p>
          <a:p>
            <a:pPr lvl="2"/>
            <a:r>
              <a:rPr lang="en-US" sz="1800"/>
              <a:t>These neurons are relatively small and slow.</a:t>
            </a:r>
          </a:p>
          <a:p>
            <a:pPr lvl="2"/>
            <a:r>
              <a:rPr lang="en-US" sz="1800"/>
              <a:t>They are involved in the control of muscle tone.</a:t>
            </a: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5637213" y="2254250"/>
            <a:ext cx="587375" cy="2827338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6083300" y="2286000"/>
            <a:ext cx="327025" cy="75723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7" y="12"/>
              </a:cxn>
              <a:cxn ang="0">
                <a:pos x="63" y="59"/>
              </a:cxn>
              <a:cxn ang="0">
                <a:pos x="87" y="130"/>
              </a:cxn>
              <a:cxn ang="0">
                <a:pos x="110" y="161"/>
              </a:cxn>
              <a:cxn ang="0">
                <a:pos x="126" y="185"/>
              </a:cxn>
              <a:cxn ang="0">
                <a:pos x="142" y="209"/>
              </a:cxn>
              <a:cxn ang="0">
                <a:pos x="157" y="232"/>
              </a:cxn>
              <a:cxn ang="0">
                <a:pos x="165" y="256"/>
              </a:cxn>
              <a:cxn ang="0">
                <a:pos x="173" y="279"/>
              </a:cxn>
              <a:cxn ang="0">
                <a:pos x="181" y="303"/>
              </a:cxn>
              <a:cxn ang="0">
                <a:pos x="181" y="327"/>
              </a:cxn>
              <a:cxn ang="0">
                <a:pos x="189" y="350"/>
              </a:cxn>
              <a:cxn ang="0">
                <a:pos x="189" y="382"/>
              </a:cxn>
              <a:cxn ang="0">
                <a:pos x="197" y="405"/>
              </a:cxn>
              <a:cxn ang="0">
                <a:pos x="205" y="429"/>
              </a:cxn>
              <a:cxn ang="0">
                <a:pos x="205" y="453"/>
              </a:cxn>
              <a:cxn ang="0">
                <a:pos x="205" y="476"/>
              </a:cxn>
              <a:cxn ang="0">
                <a:pos x="181" y="476"/>
              </a:cxn>
              <a:cxn ang="0">
                <a:pos x="157" y="476"/>
              </a:cxn>
              <a:cxn ang="0">
                <a:pos x="134" y="476"/>
              </a:cxn>
              <a:cxn ang="0">
                <a:pos x="110" y="468"/>
              </a:cxn>
              <a:cxn ang="0">
                <a:pos x="94" y="445"/>
              </a:cxn>
              <a:cxn ang="0">
                <a:pos x="87" y="421"/>
              </a:cxn>
              <a:cxn ang="0">
                <a:pos x="87" y="397"/>
              </a:cxn>
              <a:cxn ang="0">
                <a:pos x="79" y="366"/>
              </a:cxn>
              <a:cxn ang="0">
                <a:pos x="71" y="342"/>
              </a:cxn>
              <a:cxn ang="0">
                <a:pos x="63" y="319"/>
              </a:cxn>
              <a:cxn ang="0">
                <a:pos x="55" y="295"/>
              </a:cxn>
              <a:cxn ang="0">
                <a:pos x="47" y="272"/>
              </a:cxn>
              <a:cxn ang="0">
                <a:pos x="39" y="248"/>
              </a:cxn>
              <a:cxn ang="0">
                <a:pos x="31" y="224"/>
              </a:cxn>
              <a:cxn ang="0">
                <a:pos x="24" y="201"/>
              </a:cxn>
              <a:cxn ang="0">
                <a:pos x="24" y="177"/>
              </a:cxn>
              <a:cxn ang="0">
                <a:pos x="16" y="154"/>
              </a:cxn>
              <a:cxn ang="0">
                <a:pos x="0" y="122"/>
              </a:cxn>
              <a:cxn ang="0">
                <a:pos x="0" y="99"/>
              </a:cxn>
              <a:cxn ang="0">
                <a:pos x="0" y="75"/>
              </a:cxn>
              <a:cxn ang="0">
                <a:pos x="0" y="51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206" h="477">
                <a:moveTo>
                  <a:pt x="8" y="0"/>
                </a:moveTo>
                <a:lnTo>
                  <a:pt x="47" y="12"/>
                </a:lnTo>
                <a:lnTo>
                  <a:pt x="63" y="59"/>
                </a:lnTo>
                <a:lnTo>
                  <a:pt x="87" y="130"/>
                </a:lnTo>
                <a:lnTo>
                  <a:pt x="110" y="161"/>
                </a:lnTo>
                <a:lnTo>
                  <a:pt x="126" y="185"/>
                </a:lnTo>
                <a:lnTo>
                  <a:pt x="142" y="209"/>
                </a:lnTo>
                <a:lnTo>
                  <a:pt x="157" y="232"/>
                </a:lnTo>
                <a:lnTo>
                  <a:pt x="165" y="256"/>
                </a:lnTo>
                <a:lnTo>
                  <a:pt x="173" y="279"/>
                </a:lnTo>
                <a:lnTo>
                  <a:pt x="181" y="303"/>
                </a:lnTo>
                <a:lnTo>
                  <a:pt x="181" y="327"/>
                </a:lnTo>
                <a:lnTo>
                  <a:pt x="189" y="350"/>
                </a:lnTo>
                <a:lnTo>
                  <a:pt x="189" y="382"/>
                </a:lnTo>
                <a:lnTo>
                  <a:pt x="197" y="405"/>
                </a:lnTo>
                <a:lnTo>
                  <a:pt x="205" y="429"/>
                </a:lnTo>
                <a:lnTo>
                  <a:pt x="205" y="453"/>
                </a:lnTo>
                <a:lnTo>
                  <a:pt x="205" y="476"/>
                </a:lnTo>
                <a:lnTo>
                  <a:pt x="181" y="476"/>
                </a:lnTo>
                <a:lnTo>
                  <a:pt x="157" y="476"/>
                </a:lnTo>
                <a:lnTo>
                  <a:pt x="134" y="476"/>
                </a:lnTo>
                <a:lnTo>
                  <a:pt x="110" y="468"/>
                </a:lnTo>
                <a:lnTo>
                  <a:pt x="94" y="445"/>
                </a:lnTo>
                <a:lnTo>
                  <a:pt x="87" y="421"/>
                </a:lnTo>
                <a:lnTo>
                  <a:pt x="87" y="397"/>
                </a:lnTo>
                <a:lnTo>
                  <a:pt x="79" y="366"/>
                </a:lnTo>
                <a:lnTo>
                  <a:pt x="71" y="342"/>
                </a:lnTo>
                <a:lnTo>
                  <a:pt x="63" y="319"/>
                </a:lnTo>
                <a:lnTo>
                  <a:pt x="55" y="295"/>
                </a:lnTo>
                <a:lnTo>
                  <a:pt x="47" y="272"/>
                </a:lnTo>
                <a:lnTo>
                  <a:pt x="39" y="248"/>
                </a:lnTo>
                <a:lnTo>
                  <a:pt x="31" y="224"/>
                </a:lnTo>
                <a:lnTo>
                  <a:pt x="24" y="201"/>
                </a:lnTo>
                <a:lnTo>
                  <a:pt x="24" y="177"/>
                </a:lnTo>
                <a:lnTo>
                  <a:pt x="16" y="154"/>
                </a:lnTo>
                <a:lnTo>
                  <a:pt x="0" y="122"/>
                </a:lnTo>
                <a:lnTo>
                  <a:pt x="0" y="99"/>
                </a:lnTo>
                <a:lnTo>
                  <a:pt x="0" y="75"/>
                </a:lnTo>
                <a:lnTo>
                  <a:pt x="0" y="51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6283325" y="3048000"/>
            <a:ext cx="512763" cy="1431925"/>
          </a:xfrm>
          <a:custGeom>
            <a:avLst/>
            <a:gdLst/>
            <a:ahLst/>
            <a:cxnLst>
              <a:cxn ang="0">
                <a:pos x="118" y="20"/>
              </a:cxn>
              <a:cxn ang="0">
                <a:pos x="149" y="75"/>
              </a:cxn>
              <a:cxn ang="0">
                <a:pos x="173" y="138"/>
              </a:cxn>
              <a:cxn ang="0">
                <a:pos x="197" y="201"/>
              </a:cxn>
              <a:cxn ang="0">
                <a:pos x="212" y="256"/>
              </a:cxn>
              <a:cxn ang="0">
                <a:pos x="244" y="311"/>
              </a:cxn>
              <a:cxn ang="0">
                <a:pos x="267" y="358"/>
              </a:cxn>
              <a:cxn ang="0">
                <a:pos x="291" y="405"/>
              </a:cxn>
              <a:cxn ang="0">
                <a:pos x="307" y="452"/>
              </a:cxn>
              <a:cxn ang="0">
                <a:pos x="322" y="500"/>
              </a:cxn>
              <a:cxn ang="0">
                <a:pos x="322" y="578"/>
              </a:cxn>
              <a:cxn ang="0">
                <a:pos x="322" y="625"/>
              </a:cxn>
              <a:cxn ang="0">
                <a:pos x="322" y="673"/>
              </a:cxn>
              <a:cxn ang="0">
                <a:pos x="322" y="728"/>
              </a:cxn>
              <a:cxn ang="0">
                <a:pos x="322" y="775"/>
              </a:cxn>
              <a:cxn ang="0">
                <a:pos x="315" y="830"/>
              </a:cxn>
              <a:cxn ang="0">
                <a:pos x="299" y="877"/>
              </a:cxn>
              <a:cxn ang="0">
                <a:pos x="252" y="893"/>
              </a:cxn>
              <a:cxn ang="0">
                <a:pos x="204" y="901"/>
              </a:cxn>
              <a:cxn ang="0">
                <a:pos x="165" y="877"/>
              </a:cxn>
              <a:cxn ang="0">
                <a:pos x="134" y="830"/>
              </a:cxn>
              <a:cxn ang="0">
                <a:pos x="118" y="783"/>
              </a:cxn>
              <a:cxn ang="0">
                <a:pos x="86" y="736"/>
              </a:cxn>
              <a:cxn ang="0">
                <a:pos x="63" y="688"/>
              </a:cxn>
              <a:cxn ang="0">
                <a:pos x="39" y="641"/>
              </a:cxn>
              <a:cxn ang="0">
                <a:pos x="31" y="594"/>
              </a:cxn>
              <a:cxn ang="0">
                <a:pos x="16" y="547"/>
              </a:cxn>
              <a:cxn ang="0">
                <a:pos x="8" y="500"/>
              </a:cxn>
              <a:cxn ang="0">
                <a:pos x="8" y="413"/>
              </a:cxn>
              <a:cxn ang="0">
                <a:pos x="8" y="358"/>
              </a:cxn>
              <a:cxn ang="0">
                <a:pos x="0" y="311"/>
              </a:cxn>
              <a:cxn ang="0">
                <a:pos x="0" y="264"/>
              </a:cxn>
              <a:cxn ang="0">
                <a:pos x="0" y="216"/>
              </a:cxn>
              <a:cxn ang="0">
                <a:pos x="0" y="169"/>
              </a:cxn>
              <a:cxn ang="0">
                <a:pos x="0" y="122"/>
              </a:cxn>
              <a:cxn ang="0">
                <a:pos x="0" y="75"/>
              </a:cxn>
              <a:cxn ang="0">
                <a:pos x="8" y="28"/>
              </a:cxn>
              <a:cxn ang="0">
                <a:pos x="74" y="0"/>
              </a:cxn>
            </a:cxnLst>
            <a:rect l="0" t="0" r="r" b="b"/>
            <a:pathLst>
              <a:path w="323" h="902">
                <a:moveTo>
                  <a:pt x="74" y="0"/>
                </a:moveTo>
                <a:lnTo>
                  <a:pt x="118" y="20"/>
                </a:lnTo>
                <a:lnTo>
                  <a:pt x="134" y="51"/>
                </a:lnTo>
                <a:lnTo>
                  <a:pt x="149" y="75"/>
                </a:lnTo>
                <a:lnTo>
                  <a:pt x="165" y="106"/>
                </a:lnTo>
                <a:lnTo>
                  <a:pt x="173" y="138"/>
                </a:lnTo>
                <a:lnTo>
                  <a:pt x="181" y="169"/>
                </a:lnTo>
                <a:lnTo>
                  <a:pt x="197" y="201"/>
                </a:lnTo>
                <a:lnTo>
                  <a:pt x="204" y="232"/>
                </a:lnTo>
                <a:lnTo>
                  <a:pt x="212" y="256"/>
                </a:lnTo>
                <a:lnTo>
                  <a:pt x="236" y="287"/>
                </a:lnTo>
                <a:lnTo>
                  <a:pt x="244" y="311"/>
                </a:lnTo>
                <a:lnTo>
                  <a:pt x="260" y="334"/>
                </a:lnTo>
                <a:lnTo>
                  <a:pt x="267" y="358"/>
                </a:lnTo>
                <a:lnTo>
                  <a:pt x="283" y="382"/>
                </a:lnTo>
                <a:lnTo>
                  <a:pt x="291" y="405"/>
                </a:lnTo>
                <a:lnTo>
                  <a:pt x="299" y="429"/>
                </a:lnTo>
                <a:lnTo>
                  <a:pt x="307" y="452"/>
                </a:lnTo>
                <a:lnTo>
                  <a:pt x="315" y="476"/>
                </a:lnTo>
                <a:lnTo>
                  <a:pt x="322" y="500"/>
                </a:lnTo>
                <a:lnTo>
                  <a:pt x="322" y="555"/>
                </a:lnTo>
                <a:lnTo>
                  <a:pt x="322" y="578"/>
                </a:lnTo>
                <a:lnTo>
                  <a:pt x="322" y="602"/>
                </a:lnTo>
                <a:lnTo>
                  <a:pt x="322" y="625"/>
                </a:lnTo>
                <a:lnTo>
                  <a:pt x="322" y="649"/>
                </a:lnTo>
                <a:lnTo>
                  <a:pt x="322" y="673"/>
                </a:lnTo>
                <a:lnTo>
                  <a:pt x="322" y="704"/>
                </a:lnTo>
                <a:lnTo>
                  <a:pt x="322" y="728"/>
                </a:lnTo>
                <a:lnTo>
                  <a:pt x="322" y="751"/>
                </a:lnTo>
                <a:lnTo>
                  <a:pt x="322" y="775"/>
                </a:lnTo>
                <a:lnTo>
                  <a:pt x="322" y="806"/>
                </a:lnTo>
                <a:lnTo>
                  <a:pt x="315" y="830"/>
                </a:lnTo>
                <a:lnTo>
                  <a:pt x="307" y="854"/>
                </a:lnTo>
                <a:lnTo>
                  <a:pt x="299" y="877"/>
                </a:lnTo>
                <a:lnTo>
                  <a:pt x="275" y="885"/>
                </a:lnTo>
                <a:lnTo>
                  <a:pt x="252" y="893"/>
                </a:lnTo>
                <a:lnTo>
                  <a:pt x="228" y="901"/>
                </a:lnTo>
                <a:lnTo>
                  <a:pt x="204" y="901"/>
                </a:lnTo>
                <a:lnTo>
                  <a:pt x="181" y="901"/>
                </a:lnTo>
                <a:lnTo>
                  <a:pt x="165" y="877"/>
                </a:lnTo>
                <a:lnTo>
                  <a:pt x="149" y="854"/>
                </a:lnTo>
                <a:lnTo>
                  <a:pt x="134" y="830"/>
                </a:lnTo>
                <a:lnTo>
                  <a:pt x="126" y="806"/>
                </a:lnTo>
                <a:lnTo>
                  <a:pt x="118" y="783"/>
                </a:lnTo>
                <a:lnTo>
                  <a:pt x="102" y="759"/>
                </a:lnTo>
                <a:lnTo>
                  <a:pt x="86" y="736"/>
                </a:lnTo>
                <a:lnTo>
                  <a:pt x="71" y="712"/>
                </a:lnTo>
                <a:lnTo>
                  <a:pt x="63" y="688"/>
                </a:lnTo>
                <a:lnTo>
                  <a:pt x="55" y="665"/>
                </a:lnTo>
                <a:lnTo>
                  <a:pt x="39" y="641"/>
                </a:lnTo>
                <a:lnTo>
                  <a:pt x="31" y="618"/>
                </a:lnTo>
                <a:lnTo>
                  <a:pt x="31" y="594"/>
                </a:lnTo>
                <a:lnTo>
                  <a:pt x="24" y="570"/>
                </a:lnTo>
                <a:lnTo>
                  <a:pt x="16" y="547"/>
                </a:lnTo>
                <a:lnTo>
                  <a:pt x="16" y="523"/>
                </a:lnTo>
                <a:lnTo>
                  <a:pt x="8" y="500"/>
                </a:lnTo>
                <a:lnTo>
                  <a:pt x="8" y="476"/>
                </a:lnTo>
                <a:lnTo>
                  <a:pt x="8" y="413"/>
                </a:lnTo>
                <a:lnTo>
                  <a:pt x="8" y="389"/>
                </a:lnTo>
                <a:lnTo>
                  <a:pt x="8" y="358"/>
                </a:lnTo>
                <a:lnTo>
                  <a:pt x="8" y="334"/>
                </a:lnTo>
                <a:lnTo>
                  <a:pt x="0" y="311"/>
                </a:lnTo>
                <a:lnTo>
                  <a:pt x="0" y="287"/>
                </a:lnTo>
                <a:lnTo>
                  <a:pt x="0" y="264"/>
                </a:lnTo>
                <a:lnTo>
                  <a:pt x="0" y="240"/>
                </a:lnTo>
                <a:lnTo>
                  <a:pt x="0" y="216"/>
                </a:lnTo>
                <a:lnTo>
                  <a:pt x="0" y="193"/>
                </a:lnTo>
                <a:lnTo>
                  <a:pt x="0" y="169"/>
                </a:lnTo>
                <a:lnTo>
                  <a:pt x="0" y="146"/>
                </a:lnTo>
                <a:lnTo>
                  <a:pt x="0" y="122"/>
                </a:lnTo>
                <a:lnTo>
                  <a:pt x="0" y="98"/>
                </a:lnTo>
                <a:lnTo>
                  <a:pt x="0" y="75"/>
                </a:lnTo>
                <a:lnTo>
                  <a:pt x="0" y="51"/>
                </a:lnTo>
                <a:lnTo>
                  <a:pt x="8" y="28"/>
                </a:lnTo>
                <a:lnTo>
                  <a:pt x="31" y="20"/>
                </a:lnTo>
                <a:lnTo>
                  <a:pt x="74" y="0"/>
                </a:lnTo>
                <a:lnTo>
                  <a:pt x="74" y="0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D87627" mc:Ignorable="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083300" y="4789488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6553200" y="4452938"/>
            <a:ext cx="393700" cy="525462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34" y="8"/>
              </a:cxn>
              <a:cxn ang="0">
                <a:pos x="58" y="8"/>
              </a:cxn>
              <a:cxn ang="0">
                <a:pos x="82" y="8"/>
              </a:cxn>
              <a:cxn ang="0">
                <a:pos x="105" y="0"/>
              </a:cxn>
              <a:cxn ang="0">
                <a:pos x="129" y="0"/>
              </a:cxn>
              <a:cxn ang="0">
                <a:pos x="145" y="47"/>
              </a:cxn>
              <a:cxn ang="0">
                <a:pos x="152" y="71"/>
              </a:cxn>
              <a:cxn ang="0">
                <a:pos x="168" y="102"/>
              </a:cxn>
              <a:cxn ang="0">
                <a:pos x="176" y="126"/>
              </a:cxn>
              <a:cxn ang="0">
                <a:pos x="184" y="150"/>
              </a:cxn>
              <a:cxn ang="0">
                <a:pos x="200" y="173"/>
              </a:cxn>
              <a:cxn ang="0">
                <a:pos x="208" y="197"/>
              </a:cxn>
              <a:cxn ang="0">
                <a:pos x="215" y="220"/>
              </a:cxn>
              <a:cxn ang="0">
                <a:pos x="231" y="252"/>
              </a:cxn>
              <a:cxn ang="0">
                <a:pos x="239" y="275"/>
              </a:cxn>
              <a:cxn ang="0">
                <a:pos x="247" y="299"/>
              </a:cxn>
              <a:cxn ang="0">
                <a:pos x="247" y="323"/>
              </a:cxn>
              <a:cxn ang="0">
                <a:pos x="215" y="330"/>
              </a:cxn>
              <a:cxn ang="0">
                <a:pos x="192" y="330"/>
              </a:cxn>
              <a:cxn ang="0">
                <a:pos x="168" y="330"/>
              </a:cxn>
              <a:cxn ang="0">
                <a:pos x="145" y="330"/>
              </a:cxn>
              <a:cxn ang="0">
                <a:pos x="113" y="330"/>
              </a:cxn>
              <a:cxn ang="0">
                <a:pos x="105" y="307"/>
              </a:cxn>
              <a:cxn ang="0">
                <a:pos x="97" y="283"/>
              </a:cxn>
              <a:cxn ang="0">
                <a:pos x="97" y="260"/>
              </a:cxn>
              <a:cxn ang="0">
                <a:pos x="90" y="236"/>
              </a:cxn>
              <a:cxn ang="0">
                <a:pos x="82" y="212"/>
              </a:cxn>
              <a:cxn ang="0">
                <a:pos x="74" y="189"/>
              </a:cxn>
              <a:cxn ang="0">
                <a:pos x="66" y="165"/>
              </a:cxn>
              <a:cxn ang="0">
                <a:pos x="58" y="142"/>
              </a:cxn>
              <a:cxn ang="0">
                <a:pos x="58" y="118"/>
              </a:cxn>
              <a:cxn ang="0">
                <a:pos x="58" y="87"/>
              </a:cxn>
              <a:cxn ang="0">
                <a:pos x="58" y="63"/>
              </a:cxn>
              <a:cxn ang="0">
                <a:pos x="50" y="32"/>
              </a:cxn>
              <a:cxn ang="0">
                <a:pos x="34" y="8"/>
              </a:cxn>
              <a:cxn ang="0">
                <a:pos x="0" y="27"/>
              </a:cxn>
            </a:cxnLst>
            <a:rect l="0" t="0" r="r" b="b"/>
            <a:pathLst>
              <a:path w="248" h="331">
                <a:moveTo>
                  <a:pt x="0" y="27"/>
                </a:moveTo>
                <a:lnTo>
                  <a:pt x="34" y="8"/>
                </a:lnTo>
                <a:lnTo>
                  <a:pt x="58" y="8"/>
                </a:lnTo>
                <a:lnTo>
                  <a:pt x="82" y="8"/>
                </a:lnTo>
                <a:lnTo>
                  <a:pt x="105" y="0"/>
                </a:lnTo>
                <a:lnTo>
                  <a:pt x="129" y="0"/>
                </a:lnTo>
                <a:lnTo>
                  <a:pt x="145" y="47"/>
                </a:lnTo>
                <a:lnTo>
                  <a:pt x="152" y="71"/>
                </a:lnTo>
                <a:lnTo>
                  <a:pt x="168" y="102"/>
                </a:lnTo>
                <a:lnTo>
                  <a:pt x="176" y="126"/>
                </a:lnTo>
                <a:lnTo>
                  <a:pt x="184" y="150"/>
                </a:lnTo>
                <a:lnTo>
                  <a:pt x="200" y="173"/>
                </a:lnTo>
                <a:lnTo>
                  <a:pt x="208" y="197"/>
                </a:lnTo>
                <a:lnTo>
                  <a:pt x="215" y="220"/>
                </a:lnTo>
                <a:lnTo>
                  <a:pt x="231" y="252"/>
                </a:lnTo>
                <a:lnTo>
                  <a:pt x="239" y="275"/>
                </a:lnTo>
                <a:lnTo>
                  <a:pt x="247" y="299"/>
                </a:lnTo>
                <a:lnTo>
                  <a:pt x="247" y="323"/>
                </a:lnTo>
                <a:lnTo>
                  <a:pt x="215" y="330"/>
                </a:lnTo>
                <a:lnTo>
                  <a:pt x="192" y="330"/>
                </a:lnTo>
                <a:lnTo>
                  <a:pt x="168" y="330"/>
                </a:lnTo>
                <a:lnTo>
                  <a:pt x="145" y="330"/>
                </a:lnTo>
                <a:lnTo>
                  <a:pt x="113" y="330"/>
                </a:lnTo>
                <a:lnTo>
                  <a:pt x="105" y="307"/>
                </a:lnTo>
                <a:lnTo>
                  <a:pt x="97" y="283"/>
                </a:lnTo>
                <a:lnTo>
                  <a:pt x="97" y="260"/>
                </a:lnTo>
                <a:lnTo>
                  <a:pt x="90" y="236"/>
                </a:lnTo>
                <a:lnTo>
                  <a:pt x="82" y="212"/>
                </a:lnTo>
                <a:lnTo>
                  <a:pt x="74" y="189"/>
                </a:lnTo>
                <a:lnTo>
                  <a:pt x="66" y="165"/>
                </a:lnTo>
                <a:lnTo>
                  <a:pt x="58" y="142"/>
                </a:lnTo>
                <a:lnTo>
                  <a:pt x="58" y="118"/>
                </a:lnTo>
                <a:lnTo>
                  <a:pt x="58" y="87"/>
                </a:lnTo>
                <a:lnTo>
                  <a:pt x="58" y="63"/>
                </a:lnTo>
                <a:lnTo>
                  <a:pt x="50" y="32"/>
                </a:lnTo>
                <a:lnTo>
                  <a:pt x="34" y="8"/>
                </a:lnTo>
                <a:lnTo>
                  <a:pt x="0" y="27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6400800" y="3657600"/>
            <a:ext cx="230188" cy="382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" y="41"/>
              </a:cxn>
              <a:cxn ang="0">
                <a:pos x="82" y="122"/>
              </a:cxn>
              <a:cxn ang="0">
                <a:pos x="113" y="158"/>
              </a:cxn>
              <a:cxn ang="0">
                <a:pos x="128" y="194"/>
              </a:cxn>
              <a:cxn ang="0">
                <a:pos x="144" y="228"/>
              </a:cxn>
              <a:cxn ang="0">
                <a:pos x="97" y="240"/>
              </a:cxn>
              <a:cxn ang="0">
                <a:pos x="67" y="204"/>
              </a:cxn>
              <a:cxn ang="0">
                <a:pos x="51" y="170"/>
              </a:cxn>
              <a:cxn ang="0">
                <a:pos x="51" y="134"/>
              </a:cxn>
              <a:cxn ang="0">
                <a:pos x="51" y="8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5" h="241">
                <a:moveTo>
                  <a:pt x="0" y="0"/>
                </a:moveTo>
                <a:lnTo>
                  <a:pt x="67" y="41"/>
                </a:lnTo>
                <a:lnTo>
                  <a:pt x="82" y="122"/>
                </a:lnTo>
                <a:lnTo>
                  <a:pt x="113" y="158"/>
                </a:lnTo>
                <a:lnTo>
                  <a:pt x="128" y="194"/>
                </a:lnTo>
                <a:lnTo>
                  <a:pt x="144" y="228"/>
                </a:lnTo>
                <a:lnTo>
                  <a:pt x="97" y="240"/>
                </a:lnTo>
                <a:lnTo>
                  <a:pt x="67" y="204"/>
                </a:lnTo>
                <a:lnTo>
                  <a:pt x="51" y="170"/>
                </a:lnTo>
                <a:lnTo>
                  <a:pt x="51" y="134"/>
                </a:lnTo>
                <a:lnTo>
                  <a:pt x="51" y="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EEE440" mc:Ignorable="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191000" y="2286000"/>
            <a:ext cx="2209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191000" y="3886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6400800" y="1295400"/>
            <a:ext cx="708025" cy="2287588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80" y="54"/>
              </a:cxn>
              <a:cxn ang="0">
                <a:pos x="327" y="117"/>
              </a:cxn>
              <a:cxn ang="0">
                <a:pos x="374" y="180"/>
              </a:cxn>
              <a:cxn ang="0">
                <a:pos x="398" y="243"/>
              </a:cxn>
              <a:cxn ang="0">
                <a:pos x="406" y="290"/>
              </a:cxn>
              <a:cxn ang="0">
                <a:pos x="414" y="353"/>
              </a:cxn>
              <a:cxn ang="0">
                <a:pos x="422" y="400"/>
              </a:cxn>
              <a:cxn ang="0">
                <a:pos x="429" y="463"/>
              </a:cxn>
              <a:cxn ang="0">
                <a:pos x="437" y="526"/>
              </a:cxn>
              <a:cxn ang="0">
                <a:pos x="437" y="573"/>
              </a:cxn>
              <a:cxn ang="0">
                <a:pos x="445" y="620"/>
              </a:cxn>
              <a:cxn ang="0">
                <a:pos x="445" y="667"/>
              </a:cxn>
              <a:cxn ang="0">
                <a:pos x="445" y="715"/>
              </a:cxn>
              <a:cxn ang="0">
                <a:pos x="445" y="738"/>
              </a:cxn>
              <a:cxn ang="0">
                <a:pos x="445" y="770"/>
              </a:cxn>
              <a:cxn ang="0">
                <a:pos x="445" y="793"/>
              </a:cxn>
              <a:cxn ang="0">
                <a:pos x="422" y="856"/>
              </a:cxn>
              <a:cxn ang="0">
                <a:pos x="414" y="919"/>
              </a:cxn>
              <a:cxn ang="0">
                <a:pos x="398" y="943"/>
              </a:cxn>
              <a:cxn ang="0">
                <a:pos x="374" y="966"/>
              </a:cxn>
              <a:cxn ang="0">
                <a:pos x="359" y="990"/>
              </a:cxn>
              <a:cxn ang="0">
                <a:pos x="343" y="1014"/>
              </a:cxn>
              <a:cxn ang="0">
                <a:pos x="335" y="1037"/>
              </a:cxn>
              <a:cxn ang="0">
                <a:pos x="319" y="1061"/>
              </a:cxn>
              <a:cxn ang="0">
                <a:pos x="304" y="1084"/>
              </a:cxn>
              <a:cxn ang="0">
                <a:pos x="288" y="1108"/>
              </a:cxn>
              <a:cxn ang="0">
                <a:pos x="272" y="1132"/>
              </a:cxn>
              <a:cxn ang="0">
                <a:pos x="256" y="1155"/>
              </a:cxn>
              <a:cxn ang="0">
                <a:pos x="233" y="1179"/>
              </a:cxn>
              <a:cxn ang="0">
                <a:pos x="217" y="1202"/>
              </a:cxn>
              <a:cxn ang="0">
                <a:pos x="201" y="1226"/>
              </a:cxn>
              <a:cxn ang="0">
                <a:pos x="178" y="1250"/>
              </a:cxn>
              <a:cxn ang="0">
                <a:pos x="154" y="1265"/>
              </a:cxn>
              <a:cxn ang="0">
                <a:pos x="146" y="1289"/>
              </a:cxn>
              <a:cxn ang="0">
                <a:pos x="123" y="1305"/>
              </a:cxn>
              <a:cxn ang="0">
                <a:pos x="91" y="1328"/>
              </a:cxn>
              <a:cxn ang="0">
                <a:pos x="68" y="1352"/>
              </a:cxn>
              <a:cxn ang="0">
                <a:pos x="36" y="1375"/>
              </a:cxn>
              <a:cxn ang="0">
                <a:pos x="12" y="1383"/>
              </a:cxn>
              <a:cxn ang="0">
                <a:pos x="0" y="1344"/>
              </a:cxn>
              <a:cxn ang="0">
                <a:pos x="48" y="1392"/>
              </a:cxn>
              <a:cxn ang="0">
                <a:pos x="48" y="1440"/>
              </a:cxn>
              <a:cxn ang="0">
                <a:pos x="0" y="1440"/>
              </a:cxn>
              <a:cxn ang="0">
                <a:pos x="48" y="1440"/>
              </a:cxn>
            </a:cxnLst>
            <a:rect l="0" t="0" r="r" b="b"/>
            <a:pathLst>
              <a:path w="446" h="1441">
                <a:moveTo>
                  <a:pt x="240" y="0"/>
                </a:moveTo>
                <a:lnTo>
                  <a:pt x="280" y="54"/>
                </a:lnTo>
                <a:lnTo>
                  <a:pt x="327" y="117"/>
                </a:lnTo>
                <a:lnTo>
                  <a:pt x="374" y="180"/>
                </a:lnTo>
                <a:lnTo>
                  <a:pt x="398" y="243"/>
                </a:lnTo>
                <a:lnTo>
                  <a:pt x="406" y="290"/>
                </a:lnTo>
                <a:lnTo>
                  <a:pt x="414" y="353"/>
                </a:lnTo>
                <a:lnTo>
                  <a:pt x="422" y="400"/>
                </a:lnTo>
                <a:lnTo>
                  <a:pt x="429" y="463"/>
                </a:lnTo>
                <a:lnTo>
                  <a:pt x="437" y="526"/>
                </a:lnTo>
                <a:lnTo>
                  <a:pt x="437" y="573"/>
                </a:lnTo>
                <a:lnTo>
                  <a:pt x="445" y="620"/>
                </a:lnTo>
                <a:lnTo>
                  <a:pt x="445" y="667"/>
                </a:lnTo>
                <a:lnTo>
                  <a:pt x="445" y="715"/>
                </a:lnTo>
                <a:lnTo>
                  <a:pt x="445" y="738"/>
                </a:lnTo>
                <a:lnTo>
                  <a:pt x="445" y="770"/>
                </a:lnTo>
                <a:lnTo>
                  <a:pt x="445" y="793"/>
                </a:lnTo>
                <a:lnTo>
                  <a:pt x="422" y="856"/>
                </a:lnTo>
                <a:lnTo>
                  <a:pt x="414" y="919"/>
                </a:lnTo>
                <a:lnTo>
                  <a:pt x="398" y="943"/>
                </a:lnTo>
                <a:lnTo>
                  <a:pt x="374" y="966"/>
                </a:lnTo>
                <a:lnTo>
                  <a:pt x="359" y="990"/>
                </a:lnTo>
                <a:lnTo>
                  <a:pt x="343" y="1014"/>
                </a:lnTo>
                <a:lnTo>
                  <a:pt x="335" y="1037"/>
                </a:lnTo>
                <a:lnTo>
                  <a:pt x="319" y="1061"/>
                </a:lnTo>
                <a:lnTo>
                  <a:pt x="304" y="1084"/>
                </a:lnTo>
                <a:lnTo>
                  <a:pt x="288" y="1108"/>
                </a:lnTo>
                <a:lnTo>
                  <a:pt x="272" y="1132"/>
                </a:lnTo>
                <a:lnTo>
                  <a:pt x="256" y="1155"/>
                </a:lnTo>
                <a:lnTo>
                  <a:pt x="233" y="1179"/>
                </a:lnTo>
                <a:lnTo>
                  <a:pt x="217" y="1202"/>
                </a:lnTo>
                <a:lnTo>
                  <a:pt x="201" y="1226"/>
                </a:lnTo>
                <a:lnTo>
                  <a:pt x="178" y="1250"/>
                </a:lnTo>
                <a:lnTo>
                  <a:pt x="154" y="1265"/>
                </a:lnTo>
                <a:lnTo>
                  <a:pt x="146" y="1289"/>
                </a:lnTo>
                <a:lnTo>
                  <a:pt x="123" y="1305"/>
                </a:lnTo>
                <a:lnTo>
                  <a:pt x="91" y="1328"/>
                </a:lnTo>
                <a:lnTo>
                  <a:pt x="68" y="1352"/>
                </a:lnTo>
                <a:lnTo>
                  <a:pt x="36" y="1375"/>
                </a:lnTo>
                <a:lnTo>
                  <a:pt x="12" y="1383"/>
                </a:lnTo>
                <a:lnTo>
                  <a:pt x="0" y="1344"/>
                </a:lnTo>
                <a:lnTo>
                  <a:pt x="48" y="1392"/>
                </a:lnTo>
                <a:lnTo>
                  <a:pt x="48" y="1440"/>
                </a:lnTo>
                <a:lnTo>
                  <a:pt x="0" y="1440"/>
                </a:lnTo>
                <a:lnTo>
                  <a:pt x="48" y="144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6532563" y="1295400"/>
            <a:ext cx="925512" cy="2668588"/>
          </a:xfrm>
          <a:custGeom>
            <a:avLst/>
            <a:gdLst/>
            <a:ahLst/>
            <a:cxnLst>
              <a:cxn ang="0">
                <a:pos x="541" y="0"/>
              </a:cxn>
              <a:cxn ang="0">
                <a:pos x="527" y="54"/>
              </a:cxn>
              <a:cxn ang="0">
                <a:pos x="535" y="117"/>
              </a:cxn>
              <a:cxn ang="0">
                <a:pos x="551" y="227"/>
              </a:cxn>
              <a:cxn ang="0">
                <a:pos x="559" y="306"/>
              </a:cxn>
              <a:cxn ang="0">
                <a:pos x="567" y="369"/>
              </a:cxn>
              <a:cxn ang="0">
                <a:pos x="567" y="431"/>
              </a:cxn>
              <a:cxn ang="0">
                <a:pos x="567" y="494"/>
              </a:cxn>
              <a:cxn ang="0">
                <a:pos x="567" y="542"/>
              </a:cxn>
              <a:cxn ang="0">
                <a:pos x="575" y="620"/>
              </a:cxn>
              <a:cxn ang="0">
                <a:pos x="575" y="699"/>
              </a:cxn>
              <a:cxn ang="0">
                <a:pos x="575" y="793"/>
              </a:cxn>
              <a:cxn ang="0">
                <a:pos x="575" y="856"/>
              </a:cxn>
              <a:cxn ang="0">
                <a:pos x="575" y="935"/>
              </a:cxn>
              <a:cxn ang="0">
                <a:pos x="582" y="1014"/>
              </a:cxn>
              <a:cxn ang="0">
                <a:pos x="582" y="1092"/>
              </a:cxn>
              <a:cxn ang="0">
                <a:pos x="582" y="1139"/>
              </a:cxn>
              <a:cxn ang="0">
                <a:pos x="582" y="1171"/>
              </a:cxn>
              <a:cxn ang="0">
                <a:pos x="582" y="1202"/>
              </a:cxn>
              <a:cxn ang="0">
                <a:pos x="575" y="1234"/>
              </a:cxn>
              <a:cxn ang="0">
                <a:pos x="559" y="1265"/>
              </a:cxn>
              <a:cxn ang="0">
                <a:pos x="543" y="1328"/>
              </a:cxn>
              <a:cxn ang="0">
                <a:pos x="527" y="1375"/>
              </a:cxn>
              <a:cxn ang="0">
                <a:pos x="512" y="1438"/>
              </a:cxn>
              <a:cxn ang="0">
                <a:pos x="488" y="1493"/>
              </a:cxn>
              <a:cxn ang="0">
                <a:pos x="472" y="1541"/>
              </a:cxn>
              <a:cxn ang="0">
                <a:pos x="457" y="1588"/>
              </a:cxn>
              <a:cxn ang="0">
                <a:pos x="433" y="1611"/>
              </a:cxn>
              <a:cxn ang="0">
                <a:pos x="402" y="1619"/>
              </a:cxn>
              <a:cxn ang="0">
                <a:pos x="346" y="1619"/>
              </a:cxn>
              <a:cxn ang="0">
                <a:pos x="299" y="1619"/>
              </a:cxn>
              <a:cxn ang="0">
                <a:pos x="268" y="1619"/>
              </a:cxn>
              <a:cxn ang="0">
                <a:pos x="213" y="1619"/>
              </a:cxn>
              <a:cxn ang="0">
                <a:pos x="189" y="1619"/>
              </a:cxn>
              <a:cxn ang="0">
                <a:pos x="165" y="1619"/>
              </a:cxn>
              <a:cxn ang="0">
                <a:pos x="142" y="1619"/>
              </a:cxn>
              <a:cxn ang="0">
                <a:pos x="79" y="1635"/>
              </a:cxn>
              <a:cxn ang="0">
                <a:pos x="47" y="1643"/>
              </a:cxn>
              <a:cxn ang="0">
                <a:pos x="0" y="1651"/>
              </a:cxn>
              <a:cxn ang="0">
                <a:pos x="8" y="1627"/>
              </a:cxn>
              <a:cxn ang="0">
                <a:pos x="13" y="1584"/>
              </a:cxn>
              <a:cxn ang="0">
                <a:pos x="13" y="1632"/>
              </a:cxn>
              <a:cxn ang="0">
                <a:pos x="13" y="1680"/>
              </a:cxn>
            </a:cxnLst>
            <a:rect l="0" t="0" r="r" b="b"/>
            <a:pathLst>
              <a:path w="583" h="1681">
                <a:moveTo>
                  <a:pt x="541" y="0"/>
                </a:moveTo>
                <a:lnTo>
                  <a:pt x="527" y="54"/>
                </a:lnTo>
                <a:lnTo>
                  <a:pt x="535" y="117"/>
                </a:lnTo>
                <a:lnTo>
                  <a:pt x="551" y="227"/>
                </a:lnTo>
                <a:lnTo>
                  <a:pt x="559" y="306"/>
                </a:lnTo>
                <a:lnTo>
                  <a:pt x="567" y="369"/>
                </a:lnTo>
                <a:lnTo>
                  <a:pt x="567" y="431"/>
                </a:lnTo>
                <a:lnTo>
                  <a:pt x="567" y="494"/>
                </a:lnTo>
                <a:lnTo>
                  <a:pt x="567" y="542"/>
                </a:lnTo>
                <a:lnTo>
                  <a:pt x="575" y="620"/>
                </a:lnTo>
                <a:lnTo>
                  <a:pt x="575" y="699"/>
                </a:lnTo>
                <a:lnTo>
                  <a:pt x="575" y="793"/>
                </a:lnTo>
                <a:lnTo>
                  <a:pt x="575" y="856"/>
                </a:lnTo>
                <a:lnTo>
                  <a:pt x="575" y="935"/>
                </a:lnTo>
                <a:lnTo>
                  <a:pt x="582" y="1014"/>
                </a:lnTo>
                <a:lnTo>
                  <a:pt x="582" y="1092"/>
                </a:lnTo>
                <a:lnTo>
                  <a:pt x="582" y="1139"/>
                </a:lnTo>
                <a:lnTo>
                  <a:pt x="582" y="1171"/>
                </a:lnTo>
                <a:lnTo>
                  <a:pt x="582" y="1202"/>
                </a:lnTo>
                <a:lnTo>
                  <a:pt x="575" y="1234"/>
                </a:lnTo>
                <a:lnTo>
                  <a:pt x="559" y="1265"/>
                </a:lnTo>
                <a:lnTo>
                  <a:pt x="543" y="1328"/>
                </a:lnTo>
                <a:lnTo>
                  <a:pt x="527" y="1375"/>
                </a:lnTo>
                <a:lnTo>
                  <a:pt x="512" y="1438"/>
                </a:lnTo>
                <a:lnTo>
                  <a:pt x="488" y="1493"/>
                </a:lnTo>
                <a:lnTo>
                  <a:pt x="472" y="1541"/>
                </a:lnTo>
                <a:lnTo>
                  <a:pt x="457" y="1588"/>
                </a:lnTo>
                <a:lnTo>
                  <a:pt x="433" y="1611"/>
                </a:lnTo>
                <a:lnTo>
                  <a:pt x="402" y="1619"/>
                </a:lnTo>
                <a:lnTo>
                  <a:pt x="346" y="1619"/>
                </a:lnTo>
                <a:lnTo>
                  <a:pt x="299" y="1619"/>
                </a:lnTo>
                <a:lnTo>
                  <a:pt x="268" y="1619"/>
                </a:lnTo>
                <a:lnTo>
                  <a:pt x="213" y="1619"/>
                </a:lnTo>
                <a:lnTo>
                  <a:pt x="189" y="1619"/>
                </a:lnTo>
                <a:lnTo>
                  <a:pt x="165" y="1619"/>
                </a:lnTo>
                <a:lnTo>
                  <a:pt x="142" y="1619"/>
                </a:lnTo>
                <a:lnTo>
                  <a:pt x="79" y="1635"/>
                </a:lnTo>
                <a:lnTo>
                  <a:pt x="47" y="1643"/>
                </a:lnTo>
                <a:lnTo>
                  <a:pt x="0" y="1651"/>
                </a:lnTo>
                <a:lnTo>
                  <a:pt x="8" y="1627"/>
                </a:lnTo>
                <a:lnTo>
                  <a:pt x="13" y="1584"/>
                </a:lnTo>
                <a:lnTo>
                  <a:pt x="13" y="1632"/>
                </a:lnTo>
                <a:lnTo>
                  <a:pt x="13" y="168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384925" y="1385888"/>
            <a:ext cx="40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527925" y="1385888"/>
            <a:ext cx="33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Symbol" pitchFamily="18" charset="2"/>
              </a:rPr>
              <a:t>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Proprioception: </a:t>
            </a:r>
            <a:r>
              <a:rPr lang="en-US" sz="3200"/>
              <a:t>Sensing Muscle Condition and Limb Position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772400" cy="4648200"/>
          </a:xfrm>
          <a:noFill/>
          <a:ln/>
        </p:spPr>
        <p:txBody>
          <a:bodyPr/>
          <a:lstStyle/>
          <a:p>
            <a:pPr algn="just"/>
            <a:r>
              <a:rPr lang="en-US" b="1">
                <a:latin typeface="Helvetica Bold" charset="0"/>
              </a:rPr>
              <a:t>Sensory Endings in Muscles</a:t>
            </a:r>
          </a:p>
          <a:p>
            <a:pPr lvl="1"/>
            <a:r>
              <a:rPr lang="en-US" b="1"/>
              <a:t>Anulospiral</a:t>
            </a:r>
            <a:r>
              <a:rPr lang="en-US"/>
              <a:t>: wraps around muscle spindle, senses dynamic changes in muscle length.</a:t>
            </a:r>
          </a:p>
          <a:p>
            <a:pPr lvl="1"/>
            <a:r>
              <a:rPr lang="en-US" b="1"/>
              <a:t>Flower spray</a:t>
            </a:r>
            <a:r>
              <a:rPr lang="en-US"/>
              <a:t>: looks like little flowers, sense static changes in muscle length, helps determine position.</a:t>
            </a:r>
          </a:p>
        </p:txBody>
      </p:sp>
      <p:pic>
        <p:nvPicPr>
          <p:cNvPr id="14340" name="Picture 102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4195763"/>
            <a:ext cx="459422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Proprioception: </a:t>
            </a:r>
            <a:r>
              <a:rPr lang="en-US" sz="3200"/>
              <a:t>Sensing Muscle Condition and Limb Position - 2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just">
              <a:buFont typeface="Monotype Sorts" pitchFamily="2" charset="2"/>
              <a:buNone/>
            </a:pPr>
            <a:endParaRPr lang="en-US" b="1">
              <a:latin typeface="Helvetica Bold" charset="0"/>
            </a:endParaRPr>
          </a:p>
          <a:p>
            <a:pPr algn="just"/>
            <a:r>
              <a:rPr lang="en-US" b="1">
                <a:latin typeface="Helvetica Bold" charset="0"/>
              </a:rPr>
              <a:t>Sensory Endings in Tendons</a:t>
            </a:r>
          </a:p>
          <a:p>
            <a:pPr lvl="1"/>
            <a:r>
              <a:rPr lang="en-US" b="1"/>
              <a:t>Golgi Tendon Organ</a:t>
            </a:r>
            <a:r>
              <a:rPr lang="en-US"/>
              <a:t>: determines stretch and tension.</a:t>
            </a:r>
            <a:endParaRPr lang="en-US" b="1">
              <a:latin typeface="Helvetica Bold" charset="0"/>
            </a:endParaRPr>
          </a:p>
          <a:p>
            <a:pPr algn="just"/>
            <a:r>
              <a:rPr lang="en-US" b="1">
                <a:latin typeface="Helvetica Bold" charset="0"/>
              </a:rPr>
              <a:t>Sensory Endings in Joints</a:t>
            </a:r>
          </a:p>
          <a:p>
            <a:pPr lvl="1"/>
            <a:r>
              <a:rPr lang="en-US" b="1"/>
              <a:t>free nerve endings and Pacinian Corpuscles</a:t>
            </a:r>
            <a:endParaRPr lang="en-US"/>
          </a:p>
          <a:p>
            <a:pPr lvl="2"/>
            <a:r>
              <a:rPr lang="en-US"/>
              <a:t>sense pressure and release from pressure due to change in joint angle.</a:t>
            </a:r>
          </a:p>
          <a:p>
            <a:pPr lvl="2"/>
            <a:r>
              <a:rPr lang="en-US"/>
              <a:t>only sensitive to extreme angles.</a:t>
            </a:r>
          </a:p>
          <a:p>
            <a:pPr lvl="2"/>
            <a:r>
              <a:rPr lang="en-US"/>
              <a:t>skin supplements joint receptors.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Stretch Reflex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>
                <a:latin typeface="Helvetica Bold" charset="0"/>
              </a:rPr>
              <a:t>Neural Input into the Muscle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Extrafusal fibers are input by alpha motor neurons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These neurons are large and fast.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Intrafusal Fibers are input by gamma motor neurons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These neurons are relatively small and slow.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They are involved in the control of muscle tone.</a:t>
            </a:r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5637213" y="2254250"/>
            <a:ext cx="587375" cy="2827338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6083300" y="2286000"/>
            <a:ext cx="327025" cy="75723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7" y="12"/>
              </a:cxn>
              <a:cxn ang="0">
                <a:pos x="63" y="59"/>
              </a:cxn>
              <a:cxn ang="0">
                <a:pos x="87" y="130"/>
              </a:cxn>
              <a:cxn ang="0">
                <a:pos x="110" y="161"/>
              </a:cxn>
              <a:cxn ang="0">
                <a:pos x="126" y="185"/>
              </a:cxn>
              <a:cxn ang="0">
                <a:pos x="142" y="209"/>
              </a:cxn>
              <a:cxn ang="0">
                <a:pos x="157" y="232"/>
              </a:cxn>
              <a:cxn ang="0">
                <a:pos x="165" y="256"/>
              </a:cxn>
              <a:cxn ang="0">
                <a:pos x="173" y="279"/>
              </a:cxn>
              <a:cxn ang="0">
                <a:pos x="181" y="303"/>
              </a:cxn>
              <a:cxn ang="0">
                <a:pos x="181" y="327"/>
              </a:cxn>
              <a:cxn ang="0">
                <a:pos x="189" y="350"/>
              </a:cxn>
              <a:cxn ang="0">
                <a:pos x="189" y="382"/>
              </a:cxn>
              <a:cxn ang="0">
                <a:pos x="197" y="405"/>
              </a:cxn>
              <a:cxn ang="0">
                <a:pos x="205" y="429"/>
              </a:cxn>
              <a:cxn ang="0">
                <a:pos x="205" y="453"/>
              </a:cxn>
              <a:cxn ang="0">
                <a:pos x="205" y="476"/>
              </a:cxn>
              <a:cxn ang="0">
                <a:pos x="181" y="476"/>
              </a:cxn>
              <a:cxn ang="0">
                <a:pos x="157" y="476"/>
              </a:cxn>
              <a:cxn ang="0">
                <a:pos x="134" y="476"/>
              </a:cxn>
              <a:cxn ang="0">
                <a:pos x="110" y="468"/>
              </a:cxn>
              <a:cxn ang="0">
                <a:pos x="94" y="445"/>
              </a:cxn>
              <a:cxn ang="0">
                <a:pos x="87" y="421"/>
              </a:cxn>
              <a:cxn ang="0">
                <a:pos x="87" y="397"/>
              </a:cxn>
              <a:cxn ang="0">
                <a:pos x="79" y="366"/>
              </a:cxn>
              <a:cxn ang="0">
                <a:pos x="71" y="342"/>
              </a:cxn>
              <a:cxn ang="0">
                <a:pos x="63" y="319"/>
              </a:cxn>
              <a:cxn ang="0">
                <a:pos x="55" y="295"/>
              </a:cxn>
              <a:cxn ang="0">
                <a:pos x="47" y="272"/>
              </a:cxn>
              <a:cxn ang="0">
                <a:pos x="39" y="248"/>
              </a:cxn>
              <a:cxn ang="0">
                <a:pos x="31" y="224"/>
              </a:cxn>
              <a:cxn ang="0">
                <a:pos x="24" y="201"/>
              </a:cxn>
              <a:cxn ang="0">
                <a:pos x="24" y="177"/>
              </a:cxn>
              <a:cxn ang="0">
                <a:pos x="16" y="154"/>
              </a:cxn>
              <a:cxn ang="0">
                <a:pos x="0" y="122"/>
              </a:cxn>
              <a:cxn ang="0">
                <a:pos x="0" y="99"/>
              </a:cxn>
              <a:cxn ang="0">
                <a:pos x="0" y="75"/>
              </a:cxn>
              <a:cxn ang="0">
                <a:pos x="0" y="51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206" h="477">
                <a:moveTo>
                  <a:pt x="8" y="0"/>
                </a:moveTo>
                <a:lnTo>
                  <a:pt x="47" y="12"/>
                </a:lnTo>
                <a:lnTo>
                  <a:pt x="63" y="59"/>
                </a:lnTo>
                <a:lnTo>
                  <a:pt x="87" y="130"/>
                </a:lnTo>
                <a:lnTo>
                  <a:pt x="110" y="161"/>
                </a:lnTo>
                <a:lnTo>
                  <a:pt x="126" y="185"/>
                </a:lnTo>
                <a:lnTo>
                  <a:pt x="142" y="209"/>
                </a:lnTo>
                <a:lnTo>
                  <a:pt x="157" y="232"/>
                </a:lnTo>
                <a:lnTo>
                  <a:pt x="165" y="256"/>
                </a:lnTo>
                <a:lnTo>
                  <a:pt x="173" y="279"/>
                </a:lnTo>
                <a:lnTo>
                  <a:pt x="181" y="303"/>
                </a:lnTo>
                <a:lnTo>
                  <a:pt x="181" y="327"/>
                </a:lnTo>
                <a:lnTo>
                  <a:pt x="189" y="350"/>
                </a:lnTo>
                <a:lnTo>
                  <a:pt x="189" y="382"/>
                </a:lnTo>
                <a:lnTo>
                  <a:pt x="197" y="405"/>
                </a:lnTo>
                <a:lnTo>
                  <a:pt x="205" y="429"/>
                </a:lnTo>
                <a:lnTo>
                  <a:pt x="205" y="453"/>
                </a:lnTo>
                <a:lnTo>
                  <a:pt x="205" y="476"/>
                </a:lnTo>
                <a:lnTo>
                  <a:pt x="181" y="476"/>
                </a:lnTo>
                <a:lnTo>
                  <a:pt x="157" y="476"/>
                </a:lnTo>
                <a:lnTo>
                  <a:pt x="134" y="476"/>
                </a:lnTo>
                <a:lnTo>
                  <a:pt x="110" y="468"/>
                </a:lnTo>
                <a:lnTo>
                  <a:pt x="94" y="445"/>
                </a:lnTo>
                <a:lnTo>
                  <a:pt x="87" y="421"/>
                </a:lnTo>
                <a:lnTo>
                  <a:pt x="87" y="397"/>
                </a:lnTo>
                <a:lnTo>
                  <a:pt x="79" y="366"/>
                </a:lnTo>
                <a:lnTo>
                  <a:pt x="71" y="342"/>
                </a:lnTo>
                <a:lnTo>
                  <a:pt x="63" y="319"/>
                </a:lnTo>
                <a:lnTo>
                  <a:pt x="55" y="295"/>
                </a:lnTo>
                <a:lnTo>
                  <a:pt x="47" y="272"/>
                </a:lnTo>
                <a:lnTo>
                  <a:pt x="39" y="248"/>
                </a:lnTo>
                <a:lnTo>
                  <a:pt x="31" y="224"/>
                </a:lnTo>
                <a:lnTo>
                  <a:pt x="24" y="201"/>
                </a:lnTo>
                <a:lnTo>
                  <a:pt x="24" y="177"/>
                </a:lnTo>
                <a:lnTo>
                  <a:pt x="16" y="154"/>
                </a:lnTo>
                <a:lnTo>
                  <a:pt x="0" y="122"/>
                </a:lnTo>
                <a:lnTo>
                  <a:pt x="0" y="99"/>
                </a:lnTo>
                <a:lnTo>
                  <a:pt x="0" y="75"/>
                </a:lnTo>
                <a:lnTo>
                  <a:pt x="0" y="51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6283325" y="3048000"/>
            <a:ext cx="512763" cy="1431925"/>
          </a:xfrm>
          <a:custGeom>
            <a:avLst/>
            <a:gdLst/>
            <a:ahLst/>
            <a:cxnLst>
              <a:cxn ang="0">
                <a:pos x="118" y="20"/>
              </a:cxn>
              <a:cxn ang="0">
                <a:pos x="149" y="75"/>
              </a:cxn>
              <a:cxn ang="0">
                <a:pos x="173" y="138"/>
              </a:cxn>
              <a:cxn ang="0">
                <a:pos x="197" y="201"/>
              </a:cxn>
              <a:cxn ang="0">
                <a:pos x="212" y="256"/>
              </a:cxn>
              <a:cxn ang="0">
                <a:pos x="244" y="311"/>
              </a:cxn>
              <a:cxn ang="0">
                <a:pos x="267" y="358"/>
              </a:cxn>
              <a:cxn ang="0">
                <a:pos x="291" y="405"/>
              </a:cxn>
              <a:cxn ang="0">
                <a:pos x="307" y="452"/>
              </a:cxn>
              <a:cxn ang="0">
                <a:pos x="322" y="500"/>
              </a:cxn>
              <a:cxn ang="0">
                <a:pos x="322" y="578"/>
              </a:cxn>
              <a:cxn ang="0">
                <a:pos x="322" y="625"/>
              </a:cxn>
              <a:cxn ang="0">
                <a:pos x="322" y="673"/>
              </a:cxn>
              <a:cxn ang="0">
                <a:pos x="322" y="728"/>
              </a:cxn>
              <a:cxn ang="0">
                <a:pos x="322" y="775"/>
              </a:cxn>
              <a:cxn ang="0">
                <a:pos x="315" y="830"/>
              </a:cxn>
              <a:cxn ang="0">
                <a:pos x="299" y="877"/>
              </a:cxn>
              <a:cxn ang="0">
                <a:pos x="252" y="893"/>
              </a:cxn>
              <a:cxn ang="0">
                <a:pos x="204" y="901"/>
              </a:cxn>
              <a:cxn ang="0">
                <a:pos x="165" y="877"/>
              </a:cxn>
              <a:cxn ang="0">
                <a:pos x="134" y="830"/>
              </a:cxn>
              <a:cxn ang="0">
                <a:pos x="118" y="783"/>
              </a:cxn>
              <a:cxn ang="0">
                <a:pos x="86" y="736"/>
              </a:cxn>
              <a:cxn ang="0">
                <a:pos x="63" y="688"/>
              </a:cxn>
              <a:cxn ang="0">
                <a:pos x="39" y="641"/>
              </a:cxn>
              <a:cxn ang="0">
                <a:pos x="31" y="594"/>
              </a:cxn>
              <a:cxn ang="0">
                <a:pos x="16" y="547"/>
              </a:cxn>
              <a:cxn ang="0">
                <a:pos x="8" y="500"/>
              </a:cxn>
              <a:cxn ang="0">
                <a:pos x="8" y="413"/>
              </a:cxn>
              <a:cxn ang="0">
                <a:pos x="8" y="358"/>
              </a:cxn>
              <a:cxn ang="0">
                <a:pos x="0" y="311"/>
              </a:cxn>
              <a:cxn ang="0">
                <a:pos x="0" y="264"/>
              </a:cxn>
              <a:cxn ang="0">
                <a:pos x="0" y="216"/>
              </a:cxn>
              <a:cxn ang="0">
                <a:pos x="0" y="169"/>
              </a:cxn>
              <a:cxn ang="0">
                <a:pos x="0" y="122"/>
              </a:cxn>
              <a:cxn ang="0">
                <a:pos x="0" y="75"/>
              </a:cxn>
              <a:cxn ang="0">
                <a:pos x="8" y="28"/>
              </a:cxn>
              <a:cxn ang="0">
                <a:pos x="74" y="0"/>
              </a:cxn>
            </a:cxnLst>
            <a:rect l="0" t="0" r="r" b="b"/>
            <a:pathLst>
              <a:path w="323" h="902">
                <a:moveTo>
                  <a:pt x="74" y="0"/>
                </a:moveTo>
                <a:lnTo>
                  <a:pt x="118" y="20"/>
                </a:lnTo>
                <a:lnTo>
                  <a:pt x="134" y="51"/>
                </a:lnTo>
                <a:lnTo>
                  <a:pt x="149" y="75"/>
                </a:lnTo>
                <a:lnTo>
                  <a:pt x="165" y="106"/>
                </a:lnTo>
                <a:lnTo>
                  <a:pt x="173" y="138"/>
                </a:lnTo>
                <a:lnTo>
                  <a:pt x="181" y="169"/>
                </a:lnTo>
                <a:lnTo>
                  <a:pt x="197" y="201"/>
                </a:lnTo>
                <a:lnTo>
                  <a:pt x="204" y="232"/>
                </a:lnTo>
                <a:lnTo>
                  <a:pt x="212" y="256"/>
                </a:lnTo>
                <a:lnTo>
                  <a:pt x="236" y="287"/>
                </a:lnTo>
                <a:lnTo>
                  <a:pt x="244" y="311"/>
                </a:lnTo>
                <a:lnTo>
                  <a:pt x="260" y="334"/>
                </a:lnTo>
                <a:lnTo>
                  <a:pt x="267" y="358"/>
                </a:lnTo>
                <a:lnTo>
                  <a:pt x="283" y="382"/>
                </a:lnTo>
                <a:lnTo>
                  <a:pt x="291" y="405"/>
                </a:lnTo>
                <a:lnTo>
                  <a:pt x="299" y="429"/>
                </a:lnTo>
                <a:lnTo>
                  <a:pt x="307" y="452"/>
                </a:lnTo>
                <a:lnTo>
                  <a:pt x="315" y="476"/>
                </a:lnTo>
                <a:lnTo>
                  <a:pt x="322" y="500"/>
                </a:lnTo>
                <a:lnTo>
                  <a:pt x="322" y="555"/>
                </a:lnTo>
                <a:lnTo>
                  <a:pt x="322" y="578"/>
                </a:lnTo>
                <a:lnTo>
                  <a:pt x="322" y="602"/>
                </a:lnTo>
                <a:lnTo>
                  <a:pt x="322" y="625"/>
                </a:lnTo>
                <a:lnTo>
                  <a:pt x="322" y="649"/>
                </a:lnTo>
                <a:lnTo>
                  <a:pt x="322" y="673"/>
                </a:lnTo>
                <a:lnTo>
                  <a:pt x="322" y="704"/>
                </a:lnTo>
                <a:lnTo>
                  <a:pt x="322" y="728"/>
                </a:lnTo>
                <a:lnTo>
                  <a:pt x="322" y="751"/>
                </a:lnTo>
                <a:lnTo>
                  <a:pt x="322" y="775"/>
                </a:lnTo>
                <a:lnTo>
                  <a:pt x="322" y="806"/>
                </a:lnTo>
                <a:lnTo>
                  <a:pt x="315" y="830"/>
                </a:lnTo>
                <a:lnTo>
                  <a:pt x="307" y="854"/>
                </a:lnTo>
                <a:lnTo>
                  <a:pt x="299" y="877"/>
                </a:lnTo>
                <a:lnTo>
                  <a:pt x="275" y="885"/>
                </a:lnTo>
                <a:lnTo>
                  <a:pt x="252" y="893"/>
                </a:lnTo>
                <a:lnTo>
                  <a:pt x="228" y="901"/>
                </a:lnTo>
                <a:lnTo>
                  <a:pt x="204" y="901"/>
                </a:lnTo>
                <a:lnTo>
                  <a:pt x="181" y="901"/>
                </a:lnTo>
                <a:lnTo>
                  <a:pt x="165" y="877"/>
                </a:lnTo>
                <a:lnTo>
                  <a:pt x="149" y="854"/>
                </a:lnTo>
                <a:lnTo>
                  <a:pt x="134" y="830"/>
                </a:lnTo>
                <a:lnTo>
                  <a:pt x="126" y="806"/>
                </a:lnTo>
                <a:lnTo>
                  <a:pt x="118" y="783"/>
                </a:lnTo>
                <a:lnTo>
                  <a:pt x="102" y="759"/>
                </a:lnTo>
                <a:lnTo>
                  <a:pt x="86" y="736"/>
                </a:lnTo>
                <a:lnTo>
                  <a:pt x="71" y="712"/>
                </a:lnTo>
                <a:lnTo>
                  <a:pt x="63" y="688"/>
                </a:lnTo>
                <a:lnTo>
                  <a:pt x="55" y="665"/>
                </a:lnTo>
                <a:lnTo>
                  <a:pt x="39" y="641"/>
                </a:lnTo>
                <a:lnTo>
                  <a:pt x="31" y="618"/>
                </a:lnTo>
                <a:lnTo>
                  <a:pt x="31" y="594"/>
                </a:lnTo>
                <a:lnTo>
                  <a:pt x="24" y="570"/>
                </a:lnTo>
                <a:lnTo>
                  <a:pt x="16" y="547"/>
                </a:lnTo>
                <a:lnTo>
                  <a:pt x="16" y="523"/>
                </a:lnTo>
                <a:lnTo>
                  <a:pt x="8" y="500"/>
                </a:lnTo>
                <a:lnTo>
                  <a:pt x="8" y="476"/>
                </a:lnTo>
                <a:lnTo>
                  <a:pt x="8" y="413"/>
                </a:lnTo>
                <a:lnTo>
                  <a:pt x="8" y="389"/>
                </a:lnTo>
                <a:lnTo>
                  <a:pt x="8" y="358"/>
                </a:lnTo>
                <a:lnTo>
                  <a:pt x="8" y="334"/>
                </a:lnTo>
                <a:lnTo>
                  <a:pt x="0" y="311"/>
                </a:lnTo>
                <a:lnTo>
                  <a:pt x="0" y="287"/>
                </a:lnTo>
                <a:lnTo>
                  <a:pt x="0" y="264"/>
                </a:lnTo>
                <a:lnTo>
                  <a:pt x="0" y="240"/>
                </a:lnTo>
                <a:lnTo>
                  <a:pt x="0" y="216"/>
                </a:lnTo>
                <a:lnTo>
                  <a:pt x="0" y="193"/>
                </a:lnTo>
                <a:lnTo>
                  <a:pt x="0" y="169"/>
                </a:lnTo>
                <a:lnTo>
                  <a:pt x="0" y="146"/>
                </a:lnTo>
                <a:lnTo>
                  <a:pt x="0" y="122"/>
                </a:lnTo>
                <a:lnTo>
                  <a:pt x="0" y="98"/>
                </a:lnTo>
                <a:lnTo>
                  <a:pt x="0" y="75"/>
                </a:lnTo>
                <a:lnTo>
                  <a:pt x="0" y="51"/>
                </a:lnTo>
                <a:lnTo>
                  <a:pt x="8" y="28"/>
                </a:lnTo>
                <a:lnTo>
                  <a:pt x="31" y="20"/>
                </a:lnTo>
                <a:lnTo>
                  <a:pt x="74" y="0"/>
                </a:lnTo>
                <a:lnTo>
                  <a:pt x="74" y="0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D87627" mc:Ignorable="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Freeform 7"/>
          <p:cNvSpPr>
            <a:spLocks/>
          </p:cNvSpPr>
          <p:nvPr/>
        </p:nvSpPr>
        <p:spPr bwMode="auto">
          <a:xfrm>
            <a:off x="6083300" y="4789488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Freeform 8"/>
          <p:cNvSpPr>
            <a:spLocks/>
          </p:cNvSpPr>
          <p:nvPr/>
        </p:nvSpPr>
        <p:spPr bwMode="auto">
          <a:xfrm>
            <a:off x="6553200" y="4452938"/>
            <a:ext cx="393700" cy="525462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34" y="8"/>
              </a:cxn>
              <a:cxn ang="0">
                <a:pos x="58" y="8"/>
              </a:cxn>
              <a:cxn ang="0">
                <a:pos x="82" y="8"/>
              </a:cxn>
              <a:cxn ang="0">
                <a:pos x="105" y="0"/>
              </a:cxn>
              <a:cxn ang="0">
                <a:pos x="129" y="0"/>
              </a:cxn>
              <a:cxn ang="0">
                <a:pos x="145" y="47"/>
              </a:cxn>
              <a:cxn ang="0">
                <a:pos x="152" y="71"/>
              </a:cxn>
              <a:cxn ang="0">
                <a:pos x="168" y="102"/>
              </a:cxn>
              <a:cxn ang="0">
                <a:pos x="176" y="126"/>
              </a:cxn>
              <a:cxn ang="0">
                <a:pos x="184" y="150"/>
              </a:cxn>
              <a:cxn ang="0">
                <a:pos x="200" y="173"/>
              </a:cxn>
              <a:cxn ang="0">
                <a:pos x="208" y="197"/>
              </a:cxn>
              <a:cxn ang="0">
                <a:pos x="215" y="220"/>
              </a:cxn>
              <a:cxn ang="0">
                <a:pos x="231" y="252"/>
              </a:cxn>
              <a:cxn ang="0">
                <a:pos x="239" y="275"/>
              </a:cxn>
              <a:cxn ang="0">
                <a:pos x="247" y="299"/>
              </a:cxn>
              <a:cxn ang="0">
                <a:pos x="247" y="323"/>
              </a:cxn>
              <a:cxn ang="0">
                <a:pos x="215" y="330"/>
              </a:cxn>
              <a:cxn ang="0">
                <a:pos x="192" y="330"/>
              </a:cxn>
              <a:cxn ang="0">
                <a:pos x="168" y="330"/>
              </a:cxn>
              <a:cxn ang="0">
                <a:pos x="145" y="330"/>
              </a:cxn>
              <a:cxn ang="0">
                <a:pos x="113" y="330"/>
              </a:cxn>
              <a:cxn ang="0">
                <a:pos x="105" y="307"/>
              </a:cxn>
              <a:cxn ang="0">
                <a:pos x="97" y="283"/>
              </a:cxn>
              <a:cxn ang="0">
                <a:pos x="97" y="260"/>
              </a:cxn>
              <a:cxn ang="0">
                <a:pos x="90" y="236"/>
              </a:cxn>
              <a:cxn ang="0">
                <a:pos x="82" y="212"/>
              </a:cxn>
              <a:cxn ang="0">
                <a:pos x="74" y="189"/>
              </a:cxn>
              <a:cxn ang="0">
                <a:pos x="66" y="165"/>
              </a:cxn>
              <a:cxn ang="0">
                <a:pos x="58" y="142"/>
              </a:cxn>
              <a:cxn ang="0">
                <a:pos x="58" y="118"/>
              </a:cxn>
              <a:cxn ang="0">
                <a:pos x="58" y="87"/>
              </a:cxn>
              <a:cxn ang="0">
                <a:pos x="58" y="63"/>
              </a:cxn>
              <a:cxn ang="0">
                <a:pos x="50" y="32"/>
              </a:cxn>
              <a:cxn ang="0">
                <a:pos x="34" y="8"/>
              </a:cxn>
              <a:cxn ang="0">
                <a:pos x="0" y="27"/>
              </a:cxn>
            </a:cxnLst>
            <a:rect l="0" t="0" r="r" b="b"/>
            <a:pathLst>
              <a:path w="248" h="331">
                <a:moveTo>
                  <a:pt x="0" y="27"/>
                </a:moveTo>
                <a:lnTo>
                  <a:pt x="34" y="8"/>
                </a:lnTo>
                <a:lnTo>
                  <a:pt x="58" y="8"/>
                </a:lnTo>
                <a:lnTo>
                  <a:pt x="82" y="8"/>
                </a:lnTo>
                <a:lnTo>
                  <a:pt x="105" y="0"/>
                </a:lnTo>
                <a:lnTo>
                  <a:pt x="129" y="0"/>
                </a:lnTo>
                <a:lnTo>
                  <a:pt x="145" y="47"/>
                </a:lnTo>
                <a:lnTo>
                  <a:pt x="152" y="71"/>
                </a:lnTo>
                <a:lnTo>
                  <a:pt x="168" y="102"/>
                </a:lnTo>
                <a:lnTo>
                  <a:pt x="176" y="126"/>
                </a:lnTo>
                <a:lnTo>
                  <a:pt x="184" y="150"/>
                </a:lnTo>
                <a:lnTo>
                  <a:pt x="200" y="173"/>
                </a:lnTo>
                <a:lnTo>
                  <a:pt x="208" y="197"/>
                </a:lnTo>
                <a:lnTo>
                  <a:pt x="215" y="220"/>
                </a:lnTo>
                <a:lnTo>
                  <a:pt x="231" y="252"/>
                </a:lnTo>
                <a:lnTo>
                  <a:pt x="239" y="275"/>
                </a:lnTo>
                <a:lnTo>
                  <a:pt x="247" y="299"/>
                </a:lnTo>
                <a:lnTo>
                  <a:pt x="247" y="323"/>
                </a:lnTo>
                <a:lnTo>
                  <a:pt x="215" y="330"/>
                </a:lnTo>
                <a:lnTo>
                  <a:pt x="192" y="330"/>
                </a:lnTo>
                <a:lnTo>
                  <a:pt x="168" y="330"/>
                </a:lnTo>
                <a:lnTo>
                  <a:pt x="145" y="330"/>
                </a:lnTo>
                <a:lnTo>
                  <a:pt x="113" y="330"/>
                </a:lnTo>
                <a:lnTo>
                  <a:pt x="105" y="307"/>
                </a:lnTo>
                <a:lnTo>
                  <a:pt x="97" y="283"/>
                </a:lnTo>
                <a:lnTo>
                  <a:pt x="97" y="260"/>
                </a:lnTo>
                <a:lnTo>
                  <a:pt x="90" y="236"/>
                </a:lnTo>
                <a:lnTo>
                  <a:pt x="82" y="212"/>
                </a:lnTo>
                <a:lnTo>
                  <a:pt x="74" y="189"/>
                </a:lnTo>
                <a:lnTo>
                  <a:pt x="66" y="165"/>
                </a:lnTo>
                <a:lnTo>
                  <a:pt x="58" y="142"/>
                </a:lnTo>
                <a:lnTo>
                  <a:pt x="58" y="118"/>
                </a:lnTo>
                <a:lnTo>
                  <a:pt x="58" y="87"/>
                </a:lnTo>
                <a:lnTo>
                  <a:pt x="58" y="63"/>
                </a:lnTo>
                <a:lnTo>
                  <a:pt x="50" y="32"/>
                </a:lnTo>
                <a:lnTo>
                  <a:pt x="34" y="8"/>
                </a:lnTo>
                <a:lnTo>
                  <a:pt x="0" y="27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Freeform 9"/>
          <p:cNvSpPr>
            <a:spLocks/>
          </p:cNvSpPr>
          <p:nvPr/>
        </p:nvSpPr>
        <p:spPr bwMode="auto">
          <a:xfrm>
            <a:off x="6400800" y="3657600"/>
            <a:ext cx="230188" cy="382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" y="41"/>
              </a:cxn>
              <a:cxn ang="0">
                <a:pos x="82" y="122"/>
              </a:cxn>
              <a:cxn ang="0">
                <a:pos x="113" y="158"/>
              </a:cxn>
              <a:cxn ang="0">
                <a:pos x="128" y="194"/>
              </a:cxn>
              <a:cxn ang="0">
                <a:pos x="144" y="228"/>
              </a:cxn>
              <a:cxn ang="0">
                <a:pos x="97" y="240"/>
              </a:cxn>
              <a:cxn ang="0">
                <a:pos x="67" y="204"/>
              </a:cxn>
              <a:cxn ang="0">
                <a:pos x="51" y="170"/>
              </a:cxn>
              <a:cxn ang="0">
                <a:pos x="51" y="134"/>
              </a:cxn>
              <a:cxn ang="0">
                <a:pos x="51" y="8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5" h="241">
                <a:moveTo>
                  <a:pt x="0" y="0"/>
                </a:moveTo>
                <a:lnTo>
                  <a:pt x="67" y="41"/>
                </a:lnTo>
                <a:lnTo>
                  <a:pt x="82" y="122"/>
                </a:lnTo>
                <a:lnTo>
                  <a:pt x="113" y="158"/>
                </a:lnTo>
                <a:lnTo>
                  <a:pt x="128" y="194"/>
                </a:lnTo>
                <a:lnTo>
                  <a:pt x="144" y="228"/>
                </a:lnTo>
                <a:lnTo>
                  <a:pt x="97" y="240"/>
                </a:lnTo>
                <a:lnTo>
                  <a:pt x="67" y="204"/>
                </a:lnTo>
                <a:lnTo>
                  <a:pt x="51" y="170"/>
                </a:lnTo>
                <a:lnTo>
                  <a:pt x="51" y="134"/>
                </a:lnTo>
                <a:lnTo>
                  <a:pt x="51" y="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EEE440" mc:Ignorable="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191000" y="2286000"/>
            <a:ext cx="2209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4191000" y="3886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Freeform 12"/>
          <p:cNvSpPr>
            <a:spLocks/>
          </p:cNvSpPr>
          <p:nvPr/>
        </p:nvSpPr>
        <p:spPr bwMode="auto">
          <a:xfrm>
            <a:off x="6400800" y="1295400"/>
            <a:ext cx="708025" cy="2287588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80" y="54"/>
              </a:cxn>
              <a:cxn ang="0">
                <a:pos x="327" y="117"/>
              </a:cxn>
              <a:cxn ang="0">
                <a:pos x="374" y="180"/>
              </a:cxn>
              <a:cxn ang="0">
                <a:pos x="398" y="243"/>
              </a:cxn>
              <a:cxn ang="0">
                <a:pos x="406" y="290"/>
              </a:cxn>
              <a:cxn ang="0">
                <a:pos x="414" y="353"/>
              </a:cxn>
              <a:cxn ang="0">
                <a:pos x="422" y="400"/>
              </a:cxn>
              <a:cxn ang="0">
                <a:pos x="429" y="463"/>
              </a:cxn>
              <a:cxn ang="0">
                <a:pos x="437" y="526"/>
              </a:cxn>
              <a:cxn ang="0">
                <a:pos x="437" y="573"/>
              </a:cxn>
              <a:cxn ang="0">
                <a:pos x="445" y="620"/>
              </a:cxn>
              <a:cxn ang="0">
                <a:pos x="445" y="667"/>
              </a:cxn>
              <a:cxn ang="0">
                <a:pos x="445" y="715"/>
              </a:cxn>
              <a:cxn ang="0">
                <a:pos x="445" y="738"/>
              </a:cxn>
              <a:cxn ang="0">
                <a:pos x="445" y="770"/>
              </a:cxn>
              <a:cxn ang="0">
                <a:pos x="445" y="793"/>
              </a:cxn>
              <a:cxn ang="0">
                <a:pos x="422" y="856"/>
              </a:cxn>
              <a:cxn ang="0">
                <a:pos x="414" y="919"/>
              </a:cxn>
              <a:cxn ang="0">
                <a:pos x="398" y="943"/>
              </a:cxn>
              <a:cxn ang="0">
                <a:pos x="374" y="966"/>
              </a:cxn>
              <a:cxn ang="0">
                <a:pos x="359" y="990"/>
              </a:cxn>
              <a:cxn ang="0">
                <a:pos x="343" y="1014"/>
              </a:cxn>
              <a:cxn ang="0">
                <a:pos x="335" y="1037"/>
              </a:cxn>
              <a:cxn ang="0">
                <a:pos x="319" y="1061"/>
              </a:cxn>
              <a:cxn ang="0">
                <a:pos x="304" y="1084"/>
              </a:cxn>
              <a:cxn ang="0">
                <a:pos x="288" y="1108"/>
              </a:cxn>
              <a:cxn ang="0">
                <a:pos x="272" y="1132"/>
              </a:cxn>
              <a:cxn ang="0">
                <a:pos x="256" y="1155"/>
              </a:cxn>
              <a:cxn ang="0">
                <a:pos x="233" y="1179"/>
              </a:cxn>
              <a:cxn ang="0">
                <a:pos x="217" y="1202"/>
              </a:cxn>
              <a:cxn ang="0">
                <a:pos x="201" y="1226"/>
              </a:cxn>
              <a:cxn ang="0">
                <a:pos x="178" y="1250"/>
              </a:cxn>
              <a:cxn ang="0">
                <a:pos x="154" y="1265"/>
              </a:cxn>
              <a:cxn ang="0">
                <a:pos x="146" y="1289"/>
              </a:cxn>
              <a:cxn ang="0">
                <a:pos x="123" y="1305"/>
              </a:cxn>
              <a:cxn ang="0">
                <a:pos x="91" y="1328"/>
              </a:cxn>
              <a:cxn ang="0">
                <a:pos x="68" y="1352"/>
              </a:cxn>
              <a:cxn ang="0">
                <a:pos x="36" y="1375"/>
              </a:cxn>
              <a:cxn ang="0">
                <a:pos x="12" y="1383"/>
              </a:cxn>
              <a:cxn ang="0">
                <a:pos x="0" y="1344"/>
              </a:cxn>
              <a:cxn ang="0">
                <a:pos x="48" y="1392"/>
              </a:cxn>
              <a:cxn ang="0">
                <a:pos x="48" y="1440"/>
              </a:cxn>
              <a:cxn ang="0">
                <a:pos x="0" y="1440"/>
              </a:cxn>
              <a:cxn ang="0">
                <a:pos x="48" y="1440"/>
              </a:cxn>
            </a:cxnLst>
            <a:rect l="0" t="0" r="r" b="b"/>
            <a:pathLst>
              <a:path w="446" h="1441">
                <a:moveTo>
                  <a:pt x="240" y="0"/>
                </a:moveTo>
                <a:lnTo>
                  <a:pt x="280" y="54"/>
                </a:lnTo>
                <a:lnTo>
                  <a:pt x="327" y="117"/>
                </a:lnTo>
                <a:lnTo>
                  <a:pt x="374" y="180"/>
                </a:lnTo>
                <a:lnTo>
                  <a:pt x="398" y="243"/>
                </a:lnTo>
                <a:lnTo>
                  <a:pt x="406" y="290"/>
                </a:lnTo>
                <a:lnTo>
                  <a:pt x="414" y="353"/>
                </a:lnTo>
                <a:lnTo>
                  <a:pt x="422" y="400"/>
                </a:lnTo>
                <a:lnTo>
                  <a:pt x="429" y="463"/>
                </a:lnTo>
                <a:lnTo>
                  <a:pt x="437" y="526"/>
                </a:lnTo>
                <a:lnTo>
                  <a:pt x="437" y="573"/>
                </a:lnTo>
                <a:lnTo>
                  <a:pt x="445" y="620"/>
                </a:lnTo>
                <a:lnTo>
                  <a:pt x="445" y="667"/>
                </a:lnTo>
                <a:lnTo>
                  <a:pt x="445" y="715"/>
                </a:lnTo>
                <a:lnTo>
                  <a:pt x="445" y="738"/>
                </a:lnTo>
                <a:lnTo>
                  <a:pt x="445" y="770"/>
                </a:lnTo>
                <a:lnTo>
                  <a:pt x="445" y="793"/>
                </a:lnTo>
                <a:lnTo>
                  <a:pt x="422" y="856"/>
                </a:lnTo>
                <a:lnTo>
                  <a:pt x="414" y="919"/>
                </a:lnTo>
                <a:lnTo>
                  <a:pt x="398" y="943"/>
                </a:lnTo>
                <a:lnTo>
                  <a:pt x="374" y="966"/>
                </a:lnTo>
                <a:lnTo>
                  <a:pt x="359" y="990"/>
                </a:lnTo>
                <a:lnTo>
                  <a:pt x="343" y="1014"/>
                </a:lnTo>
                <a:lnTo>
                  <a:pt x="335" y="1037"/>
                </a:lnTo>
                <a:lnTo>
                  <a:pt x="319" y="1061"/>
                </a:lnTo>
                <a:lnTo>
                  <a:pt x="304" y="1084"/>
                </a:lnTo>
                <a:lnTo>
                  <a:pt x="288" y="1108"/>
                </a:lnTo>
                <a:lnTo>
                  <a:pt x="272" y="1132"/>
                </a:lnTo>
                <a:lnTo>
                  <a:pt x="256" y="1155"/>
                </a:lnTo>
                <a:lnTo>
                  <a:pt x="233" y="1179"/>
                </a:lnTo>
                <a:lnTo>
                  <a:pt x="217" y="1202"/>
                </a:lnTo>
                <a:lnTo>
                  <a:pt x="201" y="1226"/>
                </a:lnTo>
                <a:lnTo>
                  <a:pt x="178" y="1250"/>
                </a:lnTo>
                <a:lnTo>
                  <a:pt x="154" y="1265"/>
                </a:lnTo>
                <a:lnTo>
                  <a:pt x="146" y="1289"/>
                </a:lnTo>
                <a:lnTo>
                  <a:pt x="123" y="1305"/>
                </a:lnTo>
                <a:lnTo>
                  <a:pt x="91" y="1328"/>
                </a:lnTo>
                <a:lnTo>
                  <a:pt x="68" y="1352"/>
                </a:lnTo>
                <a:lnTo>
                  <a:pt x="36" y="1375"/>
                </a:lnTo>
                <a:lnTo>
                  <a:pt x="12" y="1383"/>
                </a:lnTo>
                <a:lnTo>
                  <a:pt x="0" y="1344"/>
                </a:lnTo>
                <a:lnTo>
                  <a:pt x="48" y="1392"/>
                </a:lnTo>
                <a:lnTo>
                  <a:pt x="48" y="1440"/>
                </a:lnTo>
                <a:lnTo>
                  <a:pt x="0" y="1440"/>
                </a:lnTo>
                <a:lnTo>
                  <a:pt x="48" y="144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9" name="Freeform 13"/>
          <p:cNvSpPr>
            <a:spLocks/>
          </p:cNvSpPr>
          <p:nvPr/>
        </p:nvSpPr>
        <p:spPr bwMode="auto">
          <a:xfrm>
            <a:off x="6532563" y="1295400"/>
            <a:ext cx="925512" cy="2668588"/>
          </a:xfrm>
          <a:custGeom>
            <a:avLst/>
            <a:gdLst/>
            <a:ahLst/>
            <a:cxnLst>
              <a:cxn ang="0">
                <a:pos x="541" y="0"/>
              </a:cxn>
              <a:cxn ang="0">
                <a:pos x="527" y="54"/>
              </a:cxn>
              <a:cxn ang="0">
                <a:pos x="535" y="117"/>
              </a:cxn>
              <a:cxn ang="0">
                <a:pos x="551" y="227"/>
              </a:cxn>
              <a:cxn ang="0">
                <a:pos x="559" y="306"/>
              </a:cxn>
              <a:cxn ang="0">
                <a:pos x="567" y="369"/>
              </a:cxn>
              <a:cxn ang="0">
                <a:pos x="567" y="431"/>
              </a:cxn>
              <a:cxn ang="0">
                <a:pos x="567" y="494"/>
              </a:cxn>
              <a:cxn ang="0">
                <a:pos x="567" y="542"/>
              </a:cxn>
              <a:cxn ang="0">
                <a:pos x="575" y="620"/>
              </a:cxn>
              <a:cxn ang="0">
                <a:pos x="575" y="699"/>
              </a:cxn>
              <a:cxn ang="0">
                <a:pos x="575" y="793"/>
              </a:cxn>
              <a:cxn ang="0">
                <a:pos x="575" y="856"/>
              </a:cxn>
              <a:cxn ang="0">
                <a:pos x="575" y="935"/>
              </a:cxn>
              <a:cxn ang="0">
                <a:pos x="582" y="1014"/>
              </a:cxn>
              <a:cxn ang="0">
                <a:pos x="582" y="1092"/>
              </a:cxn>
              <a:cxn ang="0">
                <a:pos x="582" y="1139"/>
              </a:cxn>
              <a:cxn ang="0">
                <a:pos x="582" y="1171"/>
              </a:cxn>
              <a:cxn ang="0">
                <a:pos x="582" y="1202"/>
              </a:cxn>
              <a:cxn ang="0">
                <a:pos x="575" y="1234"/>
              </a:cxn>
              <a:cxn ang="0">
                <a:pos x="559" y="1265"/>
              </a:cxn>
              <a:cxn ang="0">
                <a:pos x="543" y="1328"/>
              </a:cxn>
              <a:cxn ang="0">
                <a:pos x="527" y="1375"/>
              </a:cxn>
              <a:cxn ang="0">
                <a:pos x="512" y="1438"/>
              </a:cxn>
              <a:cxn ang="0">
                <a:pos x="488" y="1493"/>
              </a:cxn>
              <a:cxn ang="0">
                <a:pos x="472" y="1541"/>
              </a:cxn>
              <a:cxn ang="0">
                <a:pos x="457" y="1588"/>
              </a:cxn>
              <a:cxn ang="0">
                <a:pos x="433" y="1611"/>
              </a:cxn>
              <a:cxn ang="0">
                <a:pos x="402" y="1619"/>
              </a:cxn>
              <a:cxn ang="0">
                <a:pos x="346" y="1619"/>
              </a:cxn>
              <a:cxn ang="0">
                <a:pos x="299" y="1619"/>
              </a:cxn>
              <a:cxn ang="0">
                <a:pos x="268" y="1619"/>
              </a:cxn>
              <a:cxn ang="0">
                <a:pos x="213" y="1619"/>
              </a:cxn>
              <a:cxn ang="0">
                <a:pos x="189" y="1619"/>
              </a:cxn>
              <a:cxn ang="0">
                <a:pos x="165" y="1619"/>
              </a:cxn>
              <a:cxn ang="0">
                <a:pos x="142" y="1619"/>
              </a:cxn>
              <a:cxn ang="0">
                <a:pos x="79" y="1635"/>
              </a:cxn>
              <a:cxn ang="0">
                <a:pos x="47" y="1643"/>
              </a:cxn>
              <a:cxn ang="0">
                <a:pos x="0" y="1651"/>
              </a:cxn>
              <a:cxn ang="0">
                <a:pos x="8" y="1627"/>
              </a:cxn>
              <a:cxn ang="0">
                <a:pos x="13" y="1584"/>
              </a:cxn>
              <a:cxn ang="0">
                <a:pos x="13" y="1632"/>
              </a:cxn>
              <a:cxn ang="0">
                <a:pos x="13" y="1680"/>
              </a:cxn>
            </a:cxnLst>
            <a:rect l="0" t="0" r="r" b="b"/>
            <a:pathLst>
              <a:path w="583" h="1681">
                <a:moveTo>
                  <a:pt x="541" y="0"/>
                </a:moveTo>
                <a:lnTo>
                  <a:pt x="527" y="54"/>
                </a:lnTo>
                <a:lnTo>
                  <a:pt x="535" y="117"/>
                </a:lnTo>
                <a:lnTo>
                  <a:pt x="551" y="227"/>
                </a:lnTo>
                <a:lnTo>
                  <a:pt x="559" y="306"/>
                </a:lnTo>
                <a:lnTo>
                  <a:pt x="567" y="369"/>
                </a:lnTo>
                <a:lnTo>
                  <a:pt x="567" y="431"/>
                </a:lnTo>
                <a:lnTo>
                  <a:pt x="567" y="494"/>
                </a:lnTo>
                <a:lnTo>
                  <a:pt x="567" y="542"/>
                </a:lnTo>
                <a:lnTo>
                  <a:pt x="575" y="620"/>
                </a:lnTo>
                <a:lnTo>
                  <a:pt x="575" y="699"/>
                </a:lnTo>
                <a:lnTo>
                  <a:pt x="575" y="793"/>
                </a:lnTo>
                <a:lnTo>
                  <a:pt x="575" y="856"/>
                </a:lnTo>
                <a:lnTo>
                  <a:pt x="575" y="935"/>
                </a:lnTo>
                <a:lnTo>
                  <a:pt x="582" y="1014"/>
                </a:lnTo>
                <a:lnTo>
                  <a:pt x="582" y="1092"/>
                </a:lnTo>
                <a:lnTo>
                  <a:pt x="582" y="1139"/>
                </a:lnTo>
                <a:lnTo>
                  <a:pt x="582" y="1171"/>
                </a:lnTo>
                <a:lnTo>
                  <a:pt x="582" y="1202"/>
                </a:lnTo>
                <a:lnTo>
                  <a:pt x="575" y="1234"/>
                </a:lnTo>
                <a:lnTo>
                  <a:pt x="559" y="1265"/>
                </a:lnTo>
                <a:lnTo>
                  <a:pt x="543" y="1328"/>
                </a:lnTo>
                <a:lnTo>
                  <a:pt x="527" y="1375"/>
                </a:lnTo>
                <a:lnTo>
                  <a:pt x="512" y="1438"/>
                </a:lnTo>
                <a:lnTo>
                  <a:pt x="488" y="1493"/>
                </a:lnTo>
                <a:lnTo>
                  <a:pt x="472" y="1541"/>
                </a:lnTo>
                <a:lnTo>
                  <a:pt x="457" y="1588"/>
                </a:lnTo>
                <a:lnTo>
                  <a:pt x="433" y="1611"/>
                </a:lnTo>
                <a:lnTo>
                  <a:pt x="402" y="1619"/>
                </a:lnTo>
                <a:lnTo>
                  <a:pt x="346" y="1619"/>
                </a:lnTo>
                <a:lnTo>
                  <a:pt x="299" y="1619"/>
                </a:lnTo>
                <a:lnTo>
                  <a:pt x="268" y="1619"/>
                </a:lnTo>
                <a:lnTo>
                  <a:pt x="213" y="1619"/>
                </a:lnTo>
                <a:lnTo>
                  <a:pt x="189" y="1619"/>
                </a:lnTo>
                <a:lnTo>
                  <a:pt x="165" y="1619"/>
                </a:lnTo>
                <a:lnTo>
                  <a:pt x="142" y="1619"/>
                </a:lnTo>
                <a:lnTo>
                  <a:pt x="79" y="1635"/>
                </a:lnTo>
                <a:lnTo>
                  <a:pt x="47" y="1643"/>
                </a:lnTo>
                <a:lnTo>
                  <a:pt x="0" y="1651"/>
                </a:lnTo>
                <a:lnTo>
                  <a:pt x="8" y="1627"/>
                </a:lnTo>
                <a:lnTo>
                  <a:pt x="13" y="1584"/>
                </a:lnTo>
                <a:lnTo>
                  <a:pt x="13" y="1632"/>
                </a:lnTo>
                <a:lnTo>
                  <a:pt x="13" y="168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6384925" y="1385888"/>
            <a:ext cx="40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7527925" y="1385888"/>
            <a:ext cx="33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Symbol" pitchFamily="18" charset="2"/>
              </a:rPr>
              <a:t>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791200" y="1152525"/>
          <a:ext cx="3200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Bitmap Image" r:id="rId3" imgW="3200216" imgH="2667028" progId="PBrush">
                  <p:embed/>
                </p:oleObj>
              </mc:Choice>
              <mc:Fallback>
                <p:oleObj name="Bitmap Image" r:id="rId3" imgW="3200216" imgH="266702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xmlns:a14="http://schemas.microsoft.com/office/drawing/2010/main" val="808080" mc:Ignorable=""/>
                          </a:clrFrom>
                          <a:clrTo>
                            <a:srgbClr xmlns:a14="http://schemas.microsoft.com/office/drawing/2010/main" val="808080" mc:Ignorable="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52525"/>
                        <a:ext cx="3200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7" name="Freeform 3"/>
          <p:cNvSpPr>
            <a:spLocks/>
          </p:cNvSpPr>
          <p:nvPr/>
        </p:nvSpPr>
        <p:spPr bwMode="auto">
          <a:xfrm>
            <a:off x="1752600" y="2130425"/>
            <a:ext cx="587375" cy="2827338"/>
          </a:xfrm>
          <a:custGeom>
            <a:avLst/>
            <a:gdLst/>
            <a:ahLst/>
            <a:cxnLst>
              <a:cxn ang="0">
                <a:pos x="93" y="207"/>
              </a:cxn>
              <a:cxn ang="0">
                <a:pos x="46" y="202"/>
              </a:cxn>
              <a:cxn ang="0">
                <a:pos x="5" y="172"/>
              </a:cxn>
              <a:cxn ang="0">
                <a:pos x="2" y="102"/>
              </a:cxn>
              <a:cxn ang="0">
                <a:pos x="7" y="54"/>
              </a:cxn>
              <a:cxn ang="0">
                <a:pos x="52" y="20"/>
              </a:cxn>
              <a:cxn ang="0">
                <a:pos x="99" y="2"/>
              </a:cxn>
              <a:cxn ang="0">
                <a:pos x="146" y="0"/>
              </a:cxn>
              <a:cxn ang="0">
                <a:pos x="194" y="12"/>
              </a:cxn>
              <a:cxn ang="0">
                <a:pos x="236" y="58"/>
              </a:cxn>
              <a:cxn ang="0">
                <a:pos x="284" y="78"/>
              </a:cxn>
              <a:cxn ang="0">
                <a:pos x="302" y="126"/>
              </a:cxn>
              <a:cxn ang="0">
                <a:pos x="320" y="172"/>
              </a:cxn>
              <a:cxn ang="0">
                <a:pos x="322" y="219"/>
              </a:cxn>
              <a:cxn ang="0">
                <a:pos x="333" y="265"/>
              </a:cxn>
              <a:cxn ang="0">
                <a:pos x="343" y="311"/>
              </a:cxn>
              <a:cxn ang="0">
                <a:pos x="323" y="360"/>
              </a:cxn>
              <a:cxn ang="0">
                <a:pos x="285" y="410"/>
              </a:cxn>
              <a:cxn ang="0">
                <a:pos x="257" y="459"/>
              </a:cxn>
              <a:cxn ang="0">
                <a:pos x="307" y="1572"/>
              </a:cxn>
              <a:cxn ang="0">
                <a:pos x="325" y="1606"/>
              </a:cxn>
              <a:cxn ang="0">
                <a:pos x="359" y="1659"/>
              </a:cxn>
              <a:cxn ang="0">
                <a:pos x="369" y="1712"/>
              </a:cxn>
              <a:cxn ang="0">
                <a:pos x="333" y="1754"/>
              </a:cxn>
              <a:cxn ang="0">
                <a:pos x="285" y="1772"/>
              </a:cxn>
              <a:cxn ang="0">
                <a:pos x="239" y="1775"/>
              </a:cxn>
              <a:cxn ang="0">
                <a:pos x="192" y="1778"/>
              </a:cxn>
              <a:cxn ang="0">
                <a:pos x="137" y="1780"/>
              </a:cxn>
              <a:cxn ang="0">
                <a:pos x="95" y="1736"/>
              </a:cxn>
              <a:cxn ang="0">
                <a:pos x="77" y="1688"/>
              </a:cxn>
              <a:cxn ang="0">
                <a:pos x="74" y="1641"/>
              </a:cxn>
              <a:cxn ang="0">
                <a:pos x="104" y="1592"/>
              </a:cxn>
              <a:cxn ang="0">
                <a:pos x="149" y="1567"/>
              </a:cxn>
              <a:cxn ang="0">
                <a:pos x="162" y="1518"/>
              </a:cxn>
              <a:cxn ang="0">
                <a:pos x="165" y="1433"/>
              </a:cxn>
              <a:cxn ang="0">
                <a:pos x="139" y="186"/>
              </a:cxn>
            </a:cxnLst>
            <a:rect l="0" t="0" r="r" b="b"/>
            <a:pathLst>
              <a:path w="370" h="1781">
                <a:moveTo>
                  <a:pt x="139" y="186"/>
                </a:moveTo>
                <a:lnTo>
                  <a:pt x="93" y="207"/>
                </a:lnTo>
                <a:lnTo>
                  <a:pt x="70" y="208"/>
                </a:lnTo>
                <a:lnTo>
                  <a:pt x="46" y="202"/>
                </a:lnTo>
                <a:lnTo>
                  <a:pt x="22" y="196"/>
                </a:lnTo>
                <a:lnTo>
                  <a:pt x="5" y="172"/>
                </a:lnTo>
                <a:lnTo>
                  <a:pt x="3" y="125"/>
                </a:lnTo>
                <a:lnTo>
                  <a:pt x="2" y="102"/>
                </a:lnTo>
                <a:lnTo>
                  <a:pt x="0" y="79"/>
                </a:lnTo>
                <a:lnTo>
                  <a:pt x="7" y="54"/>
                </a:lnTo>
                <a:lnTo>
                  <a:pt x="29" y="30"/>
                </a:lnTo>
                <a:lnTo>
                  <a:pt x="52" y="20"/>
                </a:lnTo>
                <a:lnTo>
                  <a:pt x="75" y="11"/>
                </a:lnTo>
                <a:lnTo>
                  <a:pt x="99" y="2"/>
                </a:lnTo>
                <a:lnTo>
                  <a:pt x="123" y="1"/>
                </a:lnTo>
                <a:lnTo>
                  <a:pt x="146" y="0"/>
                </a:lnTo>
                <a:lnTo>
                  <a:pt x="170" y="7"/>
                </a:lnTo>
                <a:lnTo>
                  <a:pt x="194" y="12"/>
                </a:lnTo>
                <a:lnTo>
                  <a:pt x="210" y="36"/>
                </a:lnTo>
                <a:lnTo>
                  <a:pt x="236" y="58"/>
                </a:lnTo>
                <a:lnTo>
                  <a:pt x="259" y="65"/>
                </a:lnTo>
                <a:lnTo>
                  <a:pt x="284" y="78"/>
                </a:lnTo>
                <a:lnTo>
                  <a:pt x="301" y="102"/>
                </a:lnTo>
                <a:lnTo>
                  <a:pt x="302" y="126"/>
                </a:lnTo>
                <a:lnTo>
                  <a:pt x="311" y="147"/>
                </a:lnTo>
                <a:lnTo>
                  <a:pt x="320" y="172"/>
                </a:lnTo>
                <a:lnTo>
                  <a:pt x="321" y="195"/>
                </a:lnTo>
                <a:lnTo>
                  <a:pt x="322" y="219"/>
                </a:lnTo>
                <a:lnTo>
                  <a:pt x="331" y="242"/>
                </a:lnTo>
                <a:lnTo>
                  <a:pt x="333" y="265"/>
                </a:lnTo>
                <a:lnTo>
                  <a:pt x="342" y="288"/>
                </a:lnTo>
                <a:lnTo>
                  <a:pt x="343" y="311"/>
                </a:lnTo>
                <a:lnTo>
                  <a:pt x="336" y="336"/>
                </a:lnTo>
                <a:lnTo>
                  <a:pt x="323" y="360"/>
                </a:lnTo>
                <a:lnTo>
                  <a:pt x="300" y="385"/>
                </a:lnTo>
                <a:lnTo>
                  <a:pt x="285" y="410"/>
                </a:lnTo>
                <a:lnTo>
                  <a:pt x="270" y="434"/>
                </a:lnTo>
                <a:lnTo>
                  <a:pt x="257" y="459"/>
                </a:lnTo>
                <a:lnTo>
                  <a:pt x="260" y="522"/>
                </a:lnTo>
                <a:lnTo>
                  <a:pt x="307" y="1572"/>
                </a:lnTo>
                <a:lnTo>
                  <a:pt x="300" y="1590"/>
                </a:lnTo>
                <a:lnTo>
                  <a:pt x="325" y="1606"/>
                </a:lnTo>
                <a:lnTo>
                  <a:pt x="341" y="1628"/>
                </a:lnTo>
                <a:lnTo>
                  <a:pt x="359" y="1659"/>
                </a:lnTo>
                <a:lnTo>
                  <a:pt x="368" y="1688"/>
                </a:lnTo>
                <a:lnTo>
                  <a:pt x="369" y="1712"/>
                </a:lnTo>
                <a:lnTo>
                  <a:pt x="355" y="1737"/>
                </a:lnTo>
                <a:lnTo>
                  <a:pt x="333" y="1754"/>
                </a:lnTo>
                <a:lnTo>
                  <a:pt x="309" y="1763"/>
                </a:lnTo>
                <a:lnTo>
                  <a:pt x="285" y="1772"/>
                </a:lnTo>
                <a:lnTo>
                  <a:pt x="262" y="1774"/>
                </a:lnTo>
                <a:lnTo>
                  <a:pt x="239" y="1775"/>
                </a:lnTo>
                <a:lnTo>
                  <a:pt x="216" y="1777"/>
                </a:lnTo>
                <a:lnTo>
                  <a:pt x="192" y="1778"/>
                </a:lnTo>
                <a:lnTo>
                  <a:pt x="161" y="1779"/>
                </a:lnTo>
                <a:lnTo>
                  <a:pt x="137" y="1780"/>
                </a:lnTo>
                <a:lnTo>
                  <a:pt x="111" y="1757"/>
                </a:lnTo>
                <a:lnTo>
                  <a:pt x="95" y="1736"/>
                </a:lnTo>
                <a:lnTo>
                  <a:pt x="86" y="1712"/>
                </a:lnTo>
                <a:lnTo>
                  <a:pt x="77" y="1688"/>
                </a:lnTo>
                <a:lnTo>
                  <a:pt x="76" y="1665"/>
                </a:lnTo>
                <a:lnTo>
                  <a:pt x="74" y="1641"/>
                </a:lnTo>
                <a:lnTo>
                  <a:pt x="89" y="1618"/>
                </a:lnTo>
                <a:lnTo>
                  <a:pt x="104" y="1592"/>
                </a:lnTo>
                <a:lnTo>
                  <a:pt x="126" y="1584"/>
                </a:lnTo>
                <a:lnTo>
                  <a:pt x="149" y="1567"/>
                </a:lnTo>
                <a:lnTo>
                  <a:pt x="163" y="1542"/>
                </a:lnTo>
                <a:lnTo>
                  <a:pt x="162" y="1518"/>
                </a:lnTo>
                <a:lnTo>
                  <a:pt x="167" y="1456"/>
                </a:lnTo>
                <a:lnTo>
                  <a:pt x="165" y="1433"/>
                </a:lnTo>
                <a:lnTo>
                  <a:pt x="164" y="1409"/>
                </a:lnTo>
                <a:lnTo>
                  <a:pt x="139" y="186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Freeform 4"/>
          <p:cNvSpPr>
            <a:spLocks/>
          </p:cNvSpPr>
          <p:nvPr/>
        </p:nvSpPr>
        <p:spPr bwMode="auto">
          <a:xfrm>
            <a:off x="2198688" y="4665663"/>
            <a:ext cx="2536825" cy="601662"/>
          </a:xfrm>
          <a:custGeom>
            <a:avLst/>
            <a:gdLst/>
            <a:ahLst/>
            <a:cxnLst>
              <a:cxn ang="0">
                <a:pos x="150" y="24"/>
              </a:cxn>
              <a:cxn ang="0">
                <a:pos x="197" y="0"/>
              </a:cxn>
              <a:cxn ang="0">
                <a:pos x="244" y="0"/>
              </a:cxn>
              <a:cxn ang="0">
                <a:pos x="299" y="16"/>
              </a:cxn>
              <a:cxn ang="0">
                <a:pos x="338" y="71"/>
              </a:cxn>
              <a:cxn ang="0">
                <a:pos x="1448" y="103"/>
              </a:cxn>
              <a:cxn ang="0">
                <a:pos x="1463" y="79"/>
              </a:cxn>
              <a:cxn ang="0">
                <a:pos x="1511" y="79"/>
              </a:cxn>
              <a:cxn ang="0">
                <a:pos x="1558" y="87"/>
              </a:cxn>
              <a:cxn ang="0">
                <a:pos x="1597" y="118"/>
              </a:cxn>
              <a:cxn ang="0">
                <a:pos x="1581" y="174"/>
              </a:cxn>
              <a:cxn ang="0">
                <a:pos x="1534" y="189"/>
              </a:cxn>
              <a:cxn ang="0">
                <a:pos x="1495" y="221"/>
              </a:cxn>
              <a:cxn ang="0">
                <a:pos x="1487" y="268"/>
              </a:cxn>
              <a:cxn ang="0">
                <a:pos x="1511" y="323"/>
              </a:cxn>
              <a:cxn ang="0">
                <a:pos x="1526" y="354"/>
              </a:cxn>
              <a:cxn ang="0">
                <a:pos x="1479" y="378"/>
              </a:cxn>
              <a:cxn ang="0">
                <a:pos x="1424" y="378"/>
              </a:cxn>
              <a:cxn ang="0">
                <a:pos x="1385" y="354"/>
              </a:cxn>
              <a:cxn ang="0">
                <a:pos x="1330" y="315"/>
              </a:cxn>
              <a:cxn ang="0">
                <a:pos x="1282" y="292"/>
              </a:cxn>
              <a:cxn ang="0">
                <a:pos x="1227" y="284"/>
              </a:cxn>
              <a:cxn ang="0">
                <a:pos x="1172" y="276"/>
              </a:cxn>
              <a:cxn ang="0">
                <a:pos x="323" y="260"/>
              </a:cxn>
              <a:cxn ang="0">
                <a:pos x="275" y="260"/>
              </a:cxn>
              <a:cxn ang="0">
                <a:pos x="220" y="276"/>
              </a:cxn>
              <a:cxn ang="0">
                <a:pos x="150" y="276"/>
              </a:cxn>
              <a:cxn ang="0">
                <a:pos x="102" y="268"/>
              </a:cxn>
              <a:cxn ang="0">
                <a:pos x="47" y="252"/>
              </a:cxn>
              <a:cxn ang="0">
                <a:pos x="0" y="213"/>
              </a:cxn>
              <a:cxn ang="0">
                <a:pos x="47" y="197"/>
              </a:cxn>
              <a:cxn ang="0">
                <a:pos x="94" y="174"/>
              </a:cxn>
              <a:cxn ang="0">
                <a:pos x="102" y="118"/>
              </a:cxn>
              <a:cxn ang="0">
                <a:pos x="104" y="55"/>
              </a:cxn>
            </a:cxnLst>
            <a:rect l="0" t="0" r="r" b="b"/>
            <a:pathLst>
              <a:path w="1598" h="379">
                <a:moveTo>
                  <a:pt x="104" y="55"/>
                </a:moveTo>
                <a:lnTo>
                  <a:pt x="150" y="24"/>
                </a:lnTo>
                <a:lnTo>
                  <a:pt x="173" y="8"/>
                </a:lnTo>
                <a:lnTo>
                  <a:pt x="197" y="0"/>
                </a:lnTo>
                <a:lnTo>
                  <a:pt x="220" y="0"/>
                </a:lnTo>
                <a:lnTo>
                  <a:pt x="244" y="0"/>
                </a:lnTo>
                <a:lnTo>
                  <a:pt x="275" y="0"/>
                </a:lnTo>
                <a:lnTo>
                  <a:pt x="299" y="16"/>
                </a:lnTo>
                <a:lnTo>
                  <a:pt x="323" y="48"/>
                </a:lnTo>
                <a:lnTo>
                  <a:pt x="338" y="71"/>
                </a:lnTo>
                <a:lnTo>
                  <a:pt x="354" y="95"/>
                </a:lnTo>
                <a:lnTo>
                  <a:pt x="1448" y="103"/>
                </a:lnTo>
                <a:lnTo>
                  <a:pt x="1440" y="79"/>
                </a:lnTo>
                <a:lnTo>
                  <a:pt x="1463" y="79"/>
                </a:lnTo>
                <a:lnTo>
                  <a:pt x="1487" y="79"/>
                </a:lnTo>
                <a:lnTo>
                  <a:pt x="1511" y="79"/>
                </a:lnTo>
                <a:lnTo>
                  <a:pt x="1534" y="79"/>
                </a:lnTo>
                <a:lnTo>
                  <a:pt x="1558" y="87"/>
                </a:lnTo>
                <a:lnTo>
                  <a:pt x="1581" y="95"/>
                </a:lnTo>
                <a:lnTo>
                  <a:pt x="1597" y="118"/>
                </a:lnTo>
                <a:lnTo>
                  <a:pt x="1597" y="150"/>
                </a:lnTo>
                <a:lnTo>
                  <a:pt x="1581" y="174"/>
                </a:lnTo>
                <a:lnTo>
                  <a:pt x="1558" y="181"/>
                </a:lnTo>
                <a:lnTo>
                  <a:pt x="1534" y="189"/>
                </a:lnTo>
                <a:lnTo>
                  <a:pt x="1511" y="197"/>
                </a:lnTo>
                <a:lnTo>
                  <a:pt x="1495" y="221"/>
                </a:lnTo>
                <a:lnTo>
                  <a:pt x="1487" y="244"/>
                </a:lnTo>
                <a:lnTo>
                  <a:pt x="1487" y="268"/>
                </a:lnTo>
                <a:lnTo>
                  <a:pt x="1487" y="299"/>
                </a:lnTo>
                <a:lnTo>
                  <a:pt x="1511" y="323"/>
                </a:lnTo>
                <a:lnTo>
                  <a:pt x="1534" y="331"/>
                </a:lnTo>
                <a:lnTo>
                  <a:pt x="1526" y="354"/>
                </a:lnTo>
                <a:lnTo>
                  <a:pt x="1503" y="370"/>
                </a:lnTo>
                <a:lnTo>
                  <a:pt x="1479" y="378"/>
                </a:lnTo>
                <a:lnTo>
                  <a:pt x="1456" y="378"/>
                </a:lnTo>
                <a:lnTo>
                  <a:pt x="1424" y="378"/>
                </a:lnTo>
                <a:lnTo>
                  <a:pt x="1401" y="378"/>
                </a:lnTo>
                <a:lnTo>
                  <a:pt x="1385" y="354"/>
                </a:lnTo>
                <a:lnTo>
                  <a:pt x="1361" y="339"/>
                </a:lnTo>
                <a:lnTo>
                  <a:pt x="1330" y="315"/>
                </a:lnTo>
                <a:lnTo>
                  <a:pt x="1306" y="307"/>
                </a:lnTo>
                <a:lnTo>
                  <a:pt x="1282" y="292"/>
                </a:lnTo>
                <a:lnTo>
                  <a:pt x="1251" y="284"/>
                </a:lnTo>
                <a:lnTo>
                  <a:pt x="1227" y="284"/>
                </a:lnTo>
                <a:lnTo>
                  <a:pt x="1196" y="284"/>
                </a:lnTo>
                <a:lnTo>
                  <a:pt x="1172" y="276"/>
                </a:lnTo>
                <a:lnTo>
                  <a:pt x="344" y="247"/>
                </a:lnTo>
                <a:lnTo>
                  <a:pt x="323" y="260"/>
                </a:lnTo>
                <a:lnTo>
                  <a:pt x="299" y="260"/>
                </a:lnTo>
                <a:lnTo>
                  <a:pt x="275" y="260"/>
                </a:lnTo>
                <a:lnTo>
                  <a:pt x="244" y="268"/>
                </a:lnTo>
                <a:lnTo>
                  <a:pt x="220" y="276"/>
                </a:lnTo>
                <a:lnTo>
                  <a:pt x="197" y="276"/>
                </a:lnTo>
                <a:lnTo>
                  <a:pt x="150" y="276"/>
                </a:lnTo>
                <a:lnTo>
                  <a:pt x="126" y="276"/>
                </a:lnTo>
                <a:lnTo>
                  <a:pt x="102" y="268"/>
                </a:lnTo>
                <a:lnTo>
                  <a:pt x="79" y="260"/>
                </a:lnTo>
                <a:lnTo>
                  <a:pt x="47" y="252"/>
                </a:lnTo>
                <a:lnTo>
                  <a:pt x="0" y="236"/>
                </a:lnTo>
                <a:lnTo>
                  <a:pt x="0" y="213"/>
                </a:lnTo>
                <a:lnTo>
                  <a:pt x="24" y="205"/>
                </a:lnTo>
                <a:lnTo>
                  <a:pt x="47" y="197"/>
                </a:lnTo>
                <a:lnTo>
                  <a:pt x="71" y="189"/>
                </a:lnTo>
                <a:lnTo>
                  <a:pt x="94" y="174"/>
                </a:lnTo>
                <a:lnTo>
                  <a:pt x="102" y="142"/>
                </a:lnTo>
                <a:lnTo>
                  <a:pt x="102" y="118"/>
                </a:lnTo>
                <a:lnTo>
                  <a:pt x="118" y="95"/>
                </a:lnTo>
                <a:lnTo>
                  <a:pt x="104" y="55"/>
                </a:lnTo>
                <a:lnTo>
                  <a:pt x="104" y="55"/>
                </a:lnTo>
              </a:path>
            </a:pathLst>
          </a:custGeom>
          <a:gradFill rotWithShape="0">
            <a:gsLst>
              <a:gs pos="0">
                <a:srgbClr xmlns:mc="http://schemas.openxmlformats.org/markup-compatibility/2006" xmlns:a14="http://schemas.microsoft.com/office/drawing/2010/main" val="FFFFFF" mc:Ignorable=""/>
              </a:gs>
              <a:gs pos="100000">
                <a:srgbClr xmlns:mc="http://schemas.openxmlformats.org/markup-compatibility/2006" xmlns:a14="http://schemas.microsoft.com/office/drawing/2010/main" val="FFFFFF" mc:Ignorable="">
                  <a:gamma/>
                  <a:shade val="69804"/>
                  <a:invGamma/>
                </a:srgbClr>
              </a:gs>
            </a:gsLst>
            <a:lin ang="54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2198688" y="2162175"/>
            <a:ext cx="863600" cy="2692400"/>
            <a:chOff x="1385" y="1932"/>
            <a:chExt cx="544" cy="1696"/>
          </a:xfrm>
        </p:grpSpPr>
        <p:sp>
          <p:nvSpPr>
            <p:cNvPr id="67590" name="Freeform 6"/>
            <p:cNvSpPr>
              <a:spLocks/>
            </p:cNvSpPr>
            <p:nvPr/>
          </p:nvSpPr>
          <p:spPr bwMode="auto">
            <a:xfrm>
              <a:off x="1385" y="1932"/>
              <a:ext cx="206" cy="47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7" y="12"/>
                </a:cxn>
                <a:cxn ang="0">
                  <a:pos x="63" y="59"/>
                </a:cxn>
                <a:cxn ang="0">
                  <a:pos x="87" y="130"/>
                </a:cxn>
                <a:cxn ang="0">
                  <a:pos x="110" y="161"/>
                </a:cxn>
                <a:cxn ang="0">
                  <a:pos x="126" y="185"/>
                </a:cxn>
                <a:cxn ang="0">
                  <a:pos x="142" y="209"/>
                </a:cxn>
                <a:cxn ang="0">
                  <a:pos x="157" y="232"/>
                </a:cxn>
                <a:cxn ang="0">
                  <a:pos x="165" y="256"/>
                </a:cxn>
                <a:cxn ang="0">
                  <a:pos x="173" y="279"/>
                </a:cxn>
                <a:cxn ang="0">
                  <a:pos x="181" y="303"/>
                </a:cxn>
                <a:cxn ang="0">
                  <a:pos x="181" y="327"/>
                </a:cxn>
                <a:cxn ang="0">
                  <a:pos x="189" y="350"/>
                </a:cxn>
                <a:cxn ang="0">
                  <a:pos x="189" y="382"/>
                </a:cxn>
                <a:cxn ang="0">
                  <a:pos x="197" y="405"/>
                </a:cxn>
                <a:cxn ang="0">
                  <a:pos x="205" y="429"/>
                </a:cxn>
                <a:cxn ang="0">
                  <a:pos x="205" y="453"/>
                </a:cxn>
                <a:cxn ang="0">
                  <a:pos x="205" y="476"/>
                </a:cxn>
                <a:cxn ang="0">
                  <a:pos x="181" y="476"/>
                </a:cxn>
                <a:cxn ang="0">
                  <a:pos x="157" y="476"/>
                </a:cxn>
                <a:cxn ang="0">
                  <a:pos x="134" y="476"/>
                </a:cxn>
                <a:cxn ang="0">
                  <a:pos x="110" y="468"/>
                </a:cxn>
                <a:cxn ang="0">
                  <a:pos x="94" y="445"/>
                </a:cxn>
                <a:cxn ang="0">
                  <a:pos x="87" y="421"/>
                </a:cxn>
                <a:cxn ang="0">
                  <a:pos x="87" y="397"/>
                </a:cxn>
                <a:cxn ang="0">
                  <a:pos x="79" y="366"/>
                </a:cxn>
                <a:cxn ang="0">
                  <a:pos x="71" y="342"/>
                </a:cxn>
                <a:cxn ang="0">
                  <a:pos x="63" y="319"/>
                </a:cxn>
                <a:cxn ang="0">
                  <a:pos x="55" y="295"/>
                </a:cxn>
                <a:cxn ang="0">
                  <a:pos x="47" y="272"/>
                </a:cxn>
                <a:cxn ang="0">
                  <a:pos x="39" y="248"/>
                </a:cxn>
                <a:cxn ang="0">
                  <a:pos x="31" y="224"/>
                </a:cxn>
                <a:cxn ang="0">
                  <a:pos x="24" y="201"/>
                </a:cxn>
                <a:cxn ang="0">
                  <a:pos x="24" y="177"/>
                </a:cxn>
                <a:cxn ang="0">
                  <a:pos x="16" y="154"/>
                </a:cxn>
                <a:cxn ang="0">
                  <a:pos x="0" y="122"/>
                </a:cxn>
                <a:cxn ang="0">
                  <a:pos x="0" y="99"/>
                </a:cxn>
                <a:cxn ang="0">
                  <a:pos x="0" y="75"/>
                </a:cxn>
                <a:cxn ang="0">
                  <a:pos x="0" y="51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06" h="477">
                  <a:moveTo>
                    <a:pt x="8" y="0"/>
                  </a:moveTo>
                  <a:lnTo>
                    <a:pt x="47" y="12"/>
                  </a:lnTo>
                  <a:lnTo>
                    <a:pt x="63" y="59"/>
                  </a:lnTo>
                  <a:lnTo>
                    <a:pt x="87" y="130"/>
                  </a:lnTo>
                  <a:lnTo>
                    <a:pt x="110" y="161"/>
                  </a:lnTo>
                  <a:lnTo>
                    <a:pt x="126" y="185"/>
                  </a:lnTo>
                  <a:lnTo>
                    <a:pt x="142" y="209"/>
                  </a:lnTo>
                  <a:lnTo>
                    <a:pt x="157" y="232"/>
                  </a:lnTo>
                  <a:lnTo>
                    <a:pt x="165" y="256"/>
                  </a:lnTo>
                  <a:lnTo>
                    <a:pt x="173" y="279"/>
                  </a:lnTo>
                  <a:lnTo>
                    <a:pt x="181" y="303"/>
                  </a:lnTo>
                  <a:lnTo>
                    <a:pt x="181" y="327"/>
                  </a:lnTo>
                  <a:lnTo>
                    <a:pt x="189" y="350"/>
                  </a:lnTo>
                  <a:lnTo>
                    <a:pt x="189" y="382"/>
                  </a:lnTo>
                  <a:lnTo>
                    <a:pt x="197" y="405"/>
                  </a:lnTo>
                  <a:lnTo>
                    <a:pt x="205" y="429"/>
                  </a:lnTo>
                  <a:lnTo>
                    <a:pt x="205" y="453"/>
                  </a:lnTo>
                  <a:lnTo>
                    <a:pt x="205" y="476"/>
                  </a:lnTo>
                  <a:lnTo>
                    <a:pt x="181" y="476"/>
                  </a:lnTo>
                  <a:lnTo>
                    <a:pt x="157" y="476"/>
                  </a:lnTo>
                  <a:lnTo>
                    <a:pt x="134" y="476"/>
                  </a:lnTo>
                  <a:lnTo>
                    <a:pt x="110" y="468"/>
                  </a:lnTo>
                  <a:lnTo>
                    <a:pt x="94" y="445"/>
                  </a:lnTo>
                  <a:lnTo>
                    <a:pt x="87" y="421"/>
                  </a:lnTo>
                  <a:lnTo>
                    <a:pt x="87" y="397"/>
                  </a:lnTo>
                  <a:lnTo>
                    <a:pt x="79" y="366"/>
                  </a:lnTo>
                  <a:lnTo>
                    <a:pt x="71" y="342"/>
                  </a:lnTo>
                  <a:lnTo>
                    <a:pt x="63" y="319"/>
                  </a:lnTo>
                  <a:lnTo>
                    <a:pt x="55" y="295"/>
                  </a:lnTo>
                  <a:lnTo>
                    <a:pt x="47" y="272"/>
                  </a:lnTo>
                  <a:lnTo>
                    <a:pt x="39" y="248"/>
                  </a:lnTo>
                  <a:lnTo>
                    <a:pt x="31" y="224"/>
                  </a:lnTo>
                  <a:lnTo>
                    <a:pt x="24" y="201"/>
                  </a:lnTo>
                  <a:lnTo>
                    <a:pt x="24" y="177"/>
                  </a:lnTo>
                  <a:lnTo>
                    <a:pt x="16" y="154"/>
                  </a:lnTo>
                  <a:lnTo>
                    <a:pt x="0" y="122"/>
                  </a:lnTo>
                  <a:lnTo>
                    <a:pt x="0" y="99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0"/>
                  </a:lnTo>
                  <a:lnTo>
                    <a:pt x="8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Freeform 7"/>
            <p:cNvSpPr>
              <a:spLocks/>
            </p:cNvSpPr>
            <p:nvPr/>
          </p:nvSpPr>
          <p:spPr bwMode="auto">
            <a:xfrm>
              <a:off x="1511" y="2412"/>
              <a:ext cx="323" cy="902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49" y="75"/>
                </a:cxn>
                <a:cxn ang="0">
                  <a:pos x="173" y="138"/>
                </a:cxn>
                <a:cxn ang="0">
                  <a:pos x="197" y="201"/>
                </a:cxn>
                <a:cxn ang="0">
                  <a:pos x="212" y="256"/>
                </a:cxn>
                <a:cxn ang="0">
                  <a:pos x="244" y="311"/>
                </a:cxn>
                <a:cxn ang="0">
                  <a:pos x="267" y="358"/>
                </a:cxn>
                <a:cxn ang="0">
                  <a:pos x="291" y="405"/>
                </a:cxn>
                <a:cxn ang="0">
                  <a:pos x="307" y="452"/>
                </a:cxn>
                <a:cxn ang="0">
                  <a:pos x="322" y="500"/>
                </a:cxn>
                <a:cxn ang="0">
                  <a:pos x="322" y="578"/>
                </a:cxn>
                <a:cxn ang="0">
                  <a:pos x="322" y="625"/>
                </a:cxn>
                <a:cxn ang="0">
                  <a:pos x="322" y="673"/>
                </a:cxn>
                <a:cxn ang="0">
                  <a:pos x="322" y="728"/>
                </a:cxn>
                <a:cxn ang="0">
                  <a:pos x="322" y="775"/>
                </a:cxn>
                <a:cxn ang="0">
                  <a:pos x="315" y="830"/>
                </a:cxn>
                <a:cxn ang="0">
                  <a:pos x="299" y="877"/>
                </a:cxn>
                <a:cxn ang="0">
                  <a:pos x="252" y="893"/>
                </a:cxn>
                <a:cxn ang="0">
                  <a:pos x="204" y="901"/>
                </a:cxn>
                <a:cxn ang="0">
                  <a:pos x="165" y="877"/>
                </a:cxn>
                <a:cxn ang="0">
                  <a:pos x="134" y="830"/>
                </a:cxn>
                <a:cxn ang="0">
                  <a:pos x="118" y="783"/>
                </a:cxn>
                <a:cxn ang="0">
                  <a:pos x="86" y="736"/>
                </a:cxn>
                <a:cxn ang="0">
                  <a:pos x="63" y="688"/>
                </a:cxn>
                <a:cxn ang="0">
                  <a:pos x="39" y="641"/>
                </a:cxn>
                <a:cxn ang="0">
                  <a:pos x="31" y="594"/>
                </a:cxn>
                <a:cxn ang="0">
                  <a:pos x="16" y="547"/>
                </a:cxn>
                <a:cxn ang="0">
                  <a:pos x="8" y="500"/>
                </a:cxn>
                <a:cxn ang="0">
                  <a:pos x="8" y="413"/>
                </a:cxn>
                <a:cxn ang="0">
                  <a:pos x="8" y="358"/>
                </a:cxn>
                <a:cxn ang="0">
                  <a:pos x="0" y="311"/>
                </a:cxn>
                <a:cxn ang="0">
                  <a:pos x="0" y="264"/>
                </a:cxn>
                <a:cxn ang="0">
                  <a:pos x="0" y="216"/>
                </a:cxn>
                <a:cxn ang="0">
                  <a:pos x="0" y="169"/>
                </a:cxn>
                <a:cxn ang="0">
                  <a:pos x="0" y="122"/>
                </a:cxn>
                <a:cxn ang="0">
                  <a:pos x="0" y="75"/>
                </a:cxn>
                <a:cxn ang="0">
                  <a:pos x="8" y="28"/>
                </a:cxn>
                <a:cxn ang="0">
                  <a:pos x="74" y="0"/>
                </a:cxn>
              </a:cxnLst>
              <a:rect l="0" t="0" r="r" b="b"/>
              <a:pathLst>
                <a:path w="323" h="902">
                  <a:moveTo>
                    <a:pt x="74" y="0"/>
                  </a:moveTo>
                  <a:lnTo>
                    <a:pt x="118" y="20"/>
                  </a:lnTo>
                  <a:lnTo>
                    <a:pt x="134" y="51"/>
                  </a:lnTo>
                  <a:lnTo>
                    <a:pt x="149" y="75"/>
                  </a:lnTo>
                  <a:lnTo>
                    <a:pt x="165" y="106"/>
                  </a:lnTo>
                  <a:lnTo>
                    <a:pt x="173" y="138"/>
                  </a:lnTo>
                  <a:lnTo>
                    <a:pt x="181" y="169"/>
                  </a:lnTo>
                  <a:lnTo>
                    <a:pt x="197" y="201"/>
                  </a:lnTo>
                  <a:lnTo>
                    <a:pt x="204" y="232"/>
                  </a:lnTo>
                  <a:lnTo>
                    <a:pt x="212" y="256"/>
                  </a:lnTo>
                  <a:lnTo>
                    <a:pt x="236" y="287"/>
                  </a:lnTo>
                  <a:lnTo>
                    <a:pt x="244" y="311"/>
                  </a:lnTo>
                  <a:lnTo>
                    <a:pt x="260" y="334"/>
                  </a:lnTo>
                  <a:lnTo>
                    <a:pt x="267" y="358"/>
                  </a:lnTo>
                  <a:lnTo>
                    <a:pt x="283" y="382"/>
                  </a:lnTo>
                  <a:lnTo>
                    <a:pt x="291" y="405"/>
                  </a:lnTo>
                  <a:lnTo>
                    <a:pt x="299" y="429"/>
                  </a:lnTo>
                  <a:lnTo>
                    <a:pt x="307" y="452"/>
                  </a:lnTo>
                  <a:lnTo>
                    <a:pt x="315" y="476"/>
                  </a:lnTo>
                  <a:lnTo>
                    <a:pt x="322" y="500"/>
                  </a:lnTo>
                  <a:lnTo>
                    <a:pt x="322" y="555"/>
                  </a:lnTo>
                  <a:lnTo>
                    <a:pt x="322" y="578"/>
                  </a:lnTo>
                  <a:lnTo>
                    <a:pt x="322" y="602"/>
                  </a:lnTo>
                  <a:lnTo>
                    <a:pt x="322" y="625"/>
                  </a:lnTo>
                  <a:lnTo>
                    <a:pt x="322" y="649"/>
                  </a:lnTo>
                  <a:lnTo>
                    <a:pt x="322" y="673"/>
                  </a:lnTo>
                  <a:lnTo>
                    <a:pt x="322" y="704"/>
                  </a:lnTo>
                  <a:lnTo>
                    <a:pt x="322" y="728"/>
                  </a:lnTo>
                  <a:lnTo>
                    <a:pt x="322" y="751"/>
                  </a:lnTo>
                  <a:lnTo>
                    <a:pt x="322" y="775"/>
                  </a:lnTo>
                  <a:lnTo>
                    <a:pt x="322" y="806"/>
                  </a:lnTo>
                  <a:lnTo>
                    <a:pt x="315" y="830"/>
                  </a:lnTo>
                  <a:lnTo>
                    <a:pt x="307" y="854"/>
                  </a:lnTo>
                  <a:lnTo>
                    <a:pt x="299" y="877"/>
                  </a:lnTo>
                  <a:lnTo>
                    <a:pt x="275" y="885"/>
                  </a:lnTo>
                  <a:lnTo>
                    <a:pt x="252" y="893"/>
                  </a:lnTo>
                  <a:lnTo>
                    <a:pt x="228" y="901"/>
                  </a:lnTo>
                  <a:lnTo>
                    <a:pt x="204" y="901"/>
                  </a:lnTo>
                  <a:lnTo>
                    <a:pt x="181" y="901"/>
                  </a:lnTo>
                  <a:lnTo>
                    <a:pt x="165" y="877"/>
                  </a:lnTo>
                  <a:lnTo>
                    <a:pt x="149" y="854"/>
                  </a:lnTo>
                  <a:lnTo>
                    <a:pt x="134" y="830"/>
                  </a:lnTo>
                  <a:lnTo>
                    <a:pt x="126" y="806"/>
                  </a:lnTo>
                  <a:lnTo>
                    <a:pt x="118" y="783"/>
                  </a:lnTo>
                  <a:lnTo>
                    <a:pt x="102" y="759"/>
                  </a:lnTo>
                  <a:lnTo>
                    <a:pt x="86" y="736"/>
                  </a:lnTo>
                  <a:lnTo>
                    <a:pt x="71" y="712"/>
                  </a:lnTo>
                  <a:lnTo>
                    <a:pt x="63" y="688"/>
                  </a:lnTo>
                  <a:lnTo>
                    <a:pt x="55" y="665"/>
                  </a:lnTo>
                  <a:lnTo>
                    <a:pt x="39" y="641"/>
                  </a:lnTo>
                  <a:lnTo>
                    <a:pt x="31" y="618"/>
                  </a:lnTo>
                  <a:lnTo>
                    <a:pt x="31" y="594"/>
                  </a:lnTo>
                  <a:lnTo>
                    <a:pt x="24" y="570"/>
                  </a:lnTo>
                  <a:lnTo>
                    <a:pt x="16" y="547"/>
                  </a:lnTo>
                  <a:lnTo>
                    <a:pt x="16" y="523"/>
                  </a:lnTo>
                  <a:lnTo>
                    <a:pt x="8" y="500"/>
                  </a:lnTo>
                  <a:lnTo>
                    <a:pt x="8" y="476"/>
                  </a:lnTo>
                  <a:lnTo>
                    <a:pt x="8" y="413"/>
                  </a:lnTo>
                  <a:lnTo>
                    <a:pt x="8" y="389"/>
                  </a:lnTo>
                  <a:lnTo>
                    <a:pt x="8" y="358"/>
                  </a:lnTo>
                  <a:lnTo>
                    <a:pt x="8" y="334"/>
                  </a:lnTo>
                  <a:lnTo>
                    <a:pt x="0" y="311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3"/>
                  </a:lnTo>
                  <a:lnTo>
                    <a:pt x="0" y="169"/>
                  </a:lnTo>
                  <a:lnTo>
                    <a:pt x="0" y="146"/>
                  </a:lnTo>
                  <a:lnTo>
                    <a:pt x="0" y="122"/>
                  </a:lnTo>
                  <a:lnTo>
                    <a:pt x="0" y="98"/>
                  </a:lnTo>
                  <a:lnTo>
                    <a:pt x="0" y="75"/>
                  </a:lnTo>
                  <a:lnTo>
                    <a:pt x="0" y="51"/>
                  </a:lnTo>
                  <a:lnTo>
                    <a:pt x="8" y="28"/>
                  </a:lnTo>
                  <a:lnTo>
                    <a:pt x="31" y="20"/>
                  </a:lnTo>
                  <a:lnTo>
                    <a:pt x="74" y="0"/>
                  </a:lnTo>
                  <a:lnTo>
                    <a:pt x="74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D87627" mc:Ignorable="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2" name="Freeform 8"/>
            <p:cNvSpPr>
              <a:spLocks/>
            </p:cNvSpPr>
            <p:nvPr/>
          </p:nvSpPr>
          <p:spPr bwMode="auto">
            <a:xfrm>
              <a:off x="1681" y="3297"/>
              <a:ext cx="248" cy="3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34" y="8"/>
                </a:cxn>
                <a:cxn ang="0">
                  <a:pos x="58" y="8"/>
                </a:cxn>
                <a:cxn ang="0">
                  <a:pos x="82" y="8"/>
                </a:cxn>
                <a:cxn ang="0">
                  <a:pos x="105" y="0"/>
                </a:cxn>
                <a:cxn ang="0">
                  <a:pos x="129" y="0"/>
                </a:cxn>
                <a:cxn ang="0">
                  <a:pos x="145" y="47"/>
                </a:cxn>
                <a:cxn ang="0">
                  <a:pos x="152" y="71"/>
                </a:cxn>
                <a:cxn ang="0">
                  <a:pos x="168" y="102"/>
                </a:cxn>
                <a:cxn ang="0">
                  <a:pos x="176" y="126"/>
                </a:cxn>
                <a:cxn ang="0">
                  <a:pos x="184" y="150"/>
                </a:cxn>
                <a:cxn ang="0">
                  <a:pos x="200" y="173"/>
                </a:cxn>
                <a:cxn ang="0">
                  <a:pos x="208" y="197"/>
                </a:cxn>
                <a:cxn ang="0">
                  <a:pos x="215" y="220"/>
                </a:cxn>
                <a:cxn ang="0">
                  <a:pos x="231" y="252"/>
                </a:cxn>
                <a:cxn ang="0">
                  <a:pos x="239" y="275"/>
                </a:cxn>
                <a:cxn ang="0">
                  <a:pos x="247" y="299"/>
                </a:cxn>
                <a:cxn ang="0">
                  <a:pos x="247" y="323"/>
                </a:cxn>
                <a:cxn ang="0">
                  <a:pos x="215" y="330"/>
                </a:cxn>
                <a:cxn ang="0">
                  <a:pos x="192" y="330"/>
                </a:cxn>
                <a:cxn ang="0">
                  <a:pos x="168" y="330"/>
                </a:cxn>
                <a:cxn ang="0">
                  <a:pos x="145" y="330"/>
                </a:cxn>
                <a:cxn ang="0">
                  <a:pos x="113" y="330"/>
                </a:cxn>
                <a:cxn ang="0">
                  <a:pos x="105" y="307"/>
                </a:cxn>
                <a:cxn ang="0">
                  <a:pos x="97" y="283"/>
                </a:cxn>
                <a:cxn ang="0">
                  <a:pos x="97" y="260"/>
                </a:cxn>
                <a:cxn ang="0">
                  <a:pos x="90" y="236"/>
                </a:cxn>
                <a:cxn ang="0">
                  <a:pos x="82" y="212"/>
                </a:cxn>
                <a:cxn ang="0">
                  <a:pos x="74" y="189"/>
                </a:cxn>
                <a:cxn ang="0">
                  <a:pos x="66" y="165"/>
                </a:cxn>
                <a:cxn ang="0">
                  <a:pos x="58" y="142"/>
                </a:cxn>
                <a:cxn ang="0">
                  <a:pos x="58" y="118"/>
                </a:cxn>
                <a:cxn ang="0">
                  <a:pos x="58" y="87"/>
                </a:cxn>
                <a:cxn ang="0">
                  <a:pos x="58" y="63"/>
                </a:cxn>
                <a:cxn ang="0">
                  <a:pos x="50" y="32"/>
                </a:cxn>
                <a:cxn ang="0">
                  <a:pos x="34" y="8"/>
                </a:cxn>
                <a:cxn ang="0">
                  <a:pos x="0" y="27"/>
                </a:cxn>
              </a:cxnLst>
              <a:rect l="0" t="0" r="r" b="b"/>
              <a:pathLst>
                <a:path w="248" h="331">
                  <a:moveTo>
                    <a:pt x="0" y="27"/>
                  </a:moveTo>
                  <a:lnTo>
                    <a:pt x="34" y="8"/>
                  </a:lnTo>
                  <a:lnTo>
                    <a:pt x="58" y="8"/>
                  </a:lnTo>
                  <a:lnTo>
                    <a:pt x="82" y="8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45" y="47"/>
                  </a:lnTo>
                  <a:lnTo>
                    <a:pt x="152" y="71"/>
                  </a:lnTo>
                  <a:lnTo>
                    <a:pt x="168" y="102"/>
                  </a:lnTo>
                  <a:lnTo>
                    <a:pt x="176" y="126"/>
                  </a:lnTo>
                  <a:lnTo>
                    <a:pt x="184" y="150"/>
                  </a:lnTo>
                  <a:lnTo>
                    <a:pt x="200" y="173"/>
                  </a:lnTo>
                  <a:lnTo>
                    <a:pt x="208" y="197"/>
                  </a:lnTo>
                  <a:lnTo>
                    <a:pt x="215" y="220"/>
                  </a:lnTo>
                  <a:lnTo>
                    <a:pt x="231" y="252"/>
                  </a:lnTo>
                  <a:lnTo>
                    <a:pt x="239" y="275"/>
                  </a:lnTo>
                  <a:lnTo>
                    <a:pt x="247" y="299"/>
                  </a:lnTo>
                  <a:lnTo>
                    <a:pt x="247" y="323"/>
                  </a:lnTo>
                  <a:lnTo>
                    <a:pt x="215" y="330"/>
                  </a:lnTo>
                  <a:lnTo>
                    <a:pt x="192" y="330"/>
                  </a:lnTo>
                  <a:lnTo>
                    <a:pt x="168" y="330"/>
                  </a:lnTo>
                  <a:lnTo>
                    <a:pt x="145" y="330"/>
                  </a:lnTo>
                  <a:lnTo>
                    <a:pt x="113" y="330"/>
                  </a:lnTo>
                  <a:lnTo>
                    <a:pt x="105" y="307"/>
                  </a:lnTo>
                  <a:lnTo>
                    <a:pt x="97" y="283"/>
                  </a:lnTo>
                  <a:lnTo>
                    <a:pt x="97" y="260"/>
                  </a:lnTo>
                  <a:lnTo>
                    <a:pt x="90" y="236"/>
                  </a:lnTo>
                  <a:lnTo>
                    <a:pt x="82" y="212"/>
                  </a:lnTo>
                  <a:lnTo>
                    <a:pt x="74" y="189"/>
                  </a:lnTo>
                  <a:lnTo>
                    <a:pt x="66" y="165"/>
                  </a:lnTo>
                  <a:lnTo>
                    <a:pt x="58" y="142"/>
                  </a:lnTo>
                  <a:lnTo>
                    <a:pt x="58" y="118"/>
                  </a:lnTo>
                  <a:lnTo>
                    <a:pt x="58" y="87"/>
                  </a:lnTo>
                  <a:lnTo>
                    <a:pt x="58" y="63"/>
                  </a:lnTo>
                  <a:lnTo>
                    <a:pt x="50" y="32"/>
                  </a:lnTo>
                  <a:lnTo>
                    <a:pt x="34" y="8"/>
                  </a:lnTo>
                  <a:lnTo>
                    <a:pt x="0" y="27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257800" y="3590925"/>
            <a:ext cx="242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800" b="0">
                <a:solidFill>
                  <a:schemeClr val="accent1"/>
                </a:solidFill>
              </a:rPr>
              <a:t>motor neuron</a:t>
            </a:r>
            <a:endParaRPr lang="en-US" sz="280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67594" name="Freeform 10"/>
          <p:cNvSpPr>
            <a:spLocks/>
          </p:cNvSpPr>
          <p:nvPr/>
        </p:nvSpPr>
        <p:spPr bwMode="auto">
          <a:xfrm>
            <a:off x="2819400" y="2828925"/>
            <a:ext cx="3962400" cy="1295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200" y="672"/>
              </a:cxn>
              <a:cxn ang="0">
                <a:pos x="2448" y="0"/>
              </a:cxn>
            </a:cxnLst>
            <a:rect l="0" t="0" r="r" b="b"/>
            <a:pathLst>
              <a:path w="2448" h="768">
                <a:moveTo>
                  <a:pt x="0" y="576"/>
                </a:moveTo>
                <a:cubicBezTo>
                  <a:pt x="396" y="672"/>
                  <a:pt x="792" y="768"/>
                  <a:pt x="1200" y="672"/>
                </a:cubicBezTo>
                <a:cubicBezTo>
                  <a:pt x="1608" y="576"/>
                  <a:pt x="2028" y="288"/>
                  <a:pt x="2448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Freeform 11"/>
          <p:cNvSpPr>
            <a:spLocks/>
          </p:cNvSpPr>
          <p:nvPr/>
        </p:nvSpPr>
        <p:spPr bwMode="auto">
          <a:xfrm>
            <a:off x="2590800" y="1685925"/>
            <a:ext cx="41148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96" y="912"/>
              </a:cxn>
              <a:cxn ang="0">
                <a:pos x="384" y="624"/>
              </a:cxn>
              <a:cxn ang="0">
                <a:pos x="960" y="336"/>
              </a:cxn>
              <a:cxn ang="0">
                <a:pos x="1920" y="48"/>
              </a:cxn>
              <a:cxn ang="0">
                <a:pos x="2400" y="48"/>
              </a:cxn>
              <a:cxn ang="0">
                <a:pos x="2592" y="192"/>
              </a:cxn>
            </a:cxnLst>
            <a:rect l="0" t="0" r="r" b="b"/>
            <a:pathLst>
              <a:path w="2592" h="1056">
                <a:moveTo>
                  <a:pt x="0" y="1056"/>
                </a:moveTo>
                <a:cubicBezTo>
                  <a:pt x="16" y="1020"/>
                  <a:pt x="32" y="984"/>
                  <a:pt x="96" y="912"/>
                </a:cubicBezTo>
                <a:cubicBezTo>
                  <a:pt x="160" y="840"/>
                  <a:pt x="240" y="720"/>
                  <a:pt x="384" y="624"/>
                </a:cubicBezTo>
                <a:cubicBezTo>
                  <a:pt x="528" y="528"/>
                  <a:pt x="704" y="432"/>
                  <a:pt x="960" y="336"/>
                </a:cubicBezTo>
                <a:cubicBezTo>
                  <a:pt x="1216" y="240"/>
                  <a:pt x="1680" y="96"/>
                  <a:pt x="1920" y="48"/>
                </a:cubicBezTo>
                <a:cubicBezTo>
                  <a:pt x="2160" y="0"/>
                  <a:pt x="2288" y="24"/>
                  <a:pt x="2400" y="48"/>
                </a:cubicBezTo>
                <a:cubicBezTo>
                  <a:pt x="2512" y="72"/>
                  <a:pt x="2560" y="168"/>
                  <a:pt x="2592" y="19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955925" y="1295400"/>
            <a:ext cx="2346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accent2"/>
                </a:solidFill>
              </a:rPr>
              <a:t>sensory neuron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6613525" y="1165225"/>
            <a:ext cx="18224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</a:rPr>
              <a:t>interneuron</a:t>
            </a:r>
            <a:endParaRPr lang="en-US" sz="2400" b="0">
              <a:solidFill>
                <a:schemeClr val="hlink"/>
              </a:solidFill>
            </a:endParaRPr>
          </a:p>
        </p:txBody>
      </p:sp>
      <p:sp>
        <p:nvSpPr>
          <p:cNvPr id="67598" name="Freeform 14"/>
          <p:cNvSpPr>
            <a:spLocks/>
          </p:cNvSpPr>
          <p:nvPr/>
        </p:nvSpPr>
        <p:spPr bwMode="auto">
          <a:xfrm>
            <a:off x="6721475" y="1992313"/>
            <a:ext cx="252413" cy="847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222"/>
              </a:cxn>
              <a:cxn ang="0">
                <a:pos x="22" y="511"/>
              </a:cxn>
            </a:cxnLst>
            <a:rect l="0" t="0" r="r" b="b"/>
            <a:pathLst>
              <a:path w="159" h="511">
                <a:moveTo>
                  <a:pt x="0" y="0"/>
                </a:moveTo>
                <a:cubicBezTo>
                  <a:pt x="75" y="68"/>
                  <a:pt x="151" y="137"/>
                  <a:pt x="155" y="222"/>
                </a:cubicBezTo>
                <a:cubicBezTo>
                  <a:pt x="159" y="307"/>
                  <a:pt x="44" y="463"/>
                  <a:pt x="22" y="511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84175" y="506413"/>
            <a:ext cx="63976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Innervation of a Skeletal Muscle</a:t>
            </a:r>
          </a:p>
          <a:p>
            <a:r>
              <a:rPr lang="en-US" sz="2400">
                <a:solidFill>
                  <a:schemeClr val="tx1"/>
                </a:solidFill>
              </a:rPr>
              <a:t>The arm is commanded to a particular position.</a:t>
            </a:r>
          </a:p>
        </p:txBody>
      </p:sp>
    </p:spTree>
  </p:cSld>
  <p:clrMapOvr>
    <a:masterClrMapping/>
  </p:clrMapOvr>
  <p:transition xmlns:p14="http://schemas.microsoft.com/office/powerpoint/2010/main" advClick="0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B3B3B" mc:Ignorable=""/>
      </a:dk2>
      <a:lt2>
        <a:srgbClr xmlns:mc="http://schemas.openxmlformats.org/markup-compatibility/2006" xmlns:a14="http://schemas.microsoft.com/office/drawing/2010/main" val="D4D2D0" mc:Ignorable=""/>
      </a:lt2>
      <a:accent1>
        <a:srgbClr xmlns:mc="http://schemas.openxmlformats.org/markup-compatibility/2006" xmlns:a14="http://schemas.microsoft.com/office/drawing/2010/main" val="6EA0B0" mc:Ignorable=""/>
      </a:accent1>
      <a:accent2>
        <a:srgbClr xmlns:mc="http://schemas.openxmlformats.org/markup-compatibility/2006" xmlns:a14="http://schemas.microsoft.com/office/drawing/2010/main" val="CCAF0A" mc:Ignorable=""/>
      </a:accent2>
      <a:accent3>
        <a:srgbClr xmlns:mc="http://schemas.openxmlformats.org/markup-compatibility/2006" xmlns:a14="http://schemas.microsoft.com/office/drawing/2010/main" val="8D89A4" mc:Ignorable=""/>
      </a:accent3>
      <a:accent4>
        <a:srgbClr xmlns:mc="http://schemas.openxmlformats.org/markup-compatibility/2006" xmlns:a14="http://schemas.microsoft.com/office/drawing/2010/main" val="748560" mc:Ignorable=""/>
      </a:accent4>
      <a:accent5>
        <a:srgbClr xmlns:mc="http://schemas.openxmlformats.org/markup-compatibility/2006" xmlns:a14="http://schemas.microsoft.com/office/drawing/2010/main" val="9E9273" mc:Ignorable=""/>
      </a:accent5>
      <a:accent6>
        <a:srgbClr xmlns:mc="http://schemas.openxmlformats.org/markup-compatibility/2006" xmlns:a14="http://schemas.microsoft.com/office/drawing/2010/main" val="7E848D" mc:Ignorable=""/>
      </a:accent6>
      <a:hlink>
        <a:srgbClr xmlns:mc="http://schemas.openxmlformats.org/markup-compatibility/2006" xmlns:a14="http://schemas.microsoft.com/office/drawing/2010/main" val="00C8C3" mc:Ignorable=""/>
      </a:hlink>
      <a:folHlink>
        <a:srgbClr xmlns:mc="http://schemas.openxmlformats.org/markup-compatibility/2006" xmlns:a14="http://schemas.microsoft.com/office/drawing/2010/main" val="A116E0" mc:Ignorable="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Day1</Template>
  <TotalTime>34</TotalTime>
  <Pages>25</Pages>
  <Words>1783</Words>
  <Application>Microsoft Office PowerPoint</Application>
  <PresentationFormat>On-screen Show (4:3)</PresentationFormat>
  <Paragraphs>310</Paragraphs>
  <Slides>40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Technic</vt:lpstr>
      <vt:lpstr>Bitmap Image</vt:lpstr>
      <vt:lpstr>ClipArt</vt:lpstr>
      <vt:lpstr>Microsoft Equation 3.0</vt:lpstr>
      <vt:lpstr>Equation</vt:lpstr>
      <vt:lpstr>Overview of Human-Machine Systems</vt:lpstr>
      <vt:lpstr>A Model of Control Systems Theory</vt:lpstr>
      <vt:lpstr>Important Elements of Movement</vt:lpstr>
      <vt:lpstr>The Muscular System</vt:lpstr>
      <vt:lpstr>The Muscular System - 2</vt:lpstr>
      <vt:lpstr>Proprioception: Sensing Muscle Condition and Limb Position</vt:lpstr>
      <vt:lpstr>Proprioception: Sensing Muscle Condition and Limb Position - 2</vt:lpstr>
      <vt:lpstr>The Stretch Reflex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Stretch Reflex and Muscle Tone</vt:lpstr>
      <vt:lpstr>Muscle Tone</vt:lpstr>
      <vt:lpstr>PowerPoint Presentation</vt:lpstr>
      <vt:lpstr>PowerPoint Presentation</vt:lpstr>
      <vt:lpstr>The Spindle and Stretch</vt:lpstr>
      <vt:lpstr>PowerPoint Presentation</vt:lpstr>
      <vt:lpstr>PowerPoint Presentation</vt:lpstr>
      <vt:lpstr>The effects of g motor neuron activation</vt:lpstr>
      <vt:lpstr>Reaction Time: General</vt:lpstr>
      <vt:lpstr>Reaction Time: General - 2</vt:lpstr>
      <vt:lpstr>Reaction Time: General - 3</vt:lpstr>
      <vt:lpstr>Factors Effecting Simple Reaction Time</vt:lpstr>
      <vt:lpstr>Factors Effecting Simple Reaction Time-2</vt:lpstr>
      <vt:lpstr>Factors Effecting Choice Reaction Time</vt:lpstr>
      <vt:lpstr>Factors Effecting Choice Reaction Time-2</vt:lpstr>
      <vt:lpstr>Factors Effecting Choice Reaction Time-3</vt:lpstr>
      <vt:lpstr>Speed/Accuracy Tradeoff</vt:lpstr>
      <vt:lpstr>Fitt’s Law and Movement Time</vt:lpstr>
      <vt:lpstr>Motor Learning and Knowledge of Results</vt:lpstr>
      <vt:lpstr>KR and Practice</vt:lpstr>
      <vt:lpstr>Distribution of Practice</vt:lpstr>
      <vt:lpstr>Distribution of Practice - 2</vt:lpstr>
      <vt:lpstr>Theories of Motor Learning</vt:lpstr>
      <vt:lpstr>Theories of Motor Learning - 2</vt:lpstr>
      <vt:lpstr>Apply to Human Factors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Factors Notes Part 2</dc:title>
  <dc:subject/>
  <dc:creator>Psychology Department</dc:creator>
  <cp:keywords/>
  <dc:description/>
  <cp:lastModifiedBy>John Krantz</cp:lastModifiedBy>
  <cp:revision>55</cp:revision>
  <cp:lastPrinted>1997-04-25T16:39:16Z</cp:lastPrinted>
  <dcterms:created xsi:type="dcterms:W3CDTF">1996-04-26T19:53:34Z</dcterms:created>
  <dcterms:modified xsi:type="dcterms:W3CDTF">2010-05-10T13:32:47Z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krantzj@hanover.edu</vt:lpwstr>
  </property>
  <property fmtid="{D5CDD505-2E9C-101B-9397-08002B2CF9AE}" pid="8" name="HomePage">
    <vt:lpwstr>http://psych.hanover.edu/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8388608</vt:i4>
  </property>
  <property fmtid="{D5CDD505-2E9C-101B-9397-08002B2CF9AE}" pid="14" name="TextColor">
    <vt:i4>16777215</vt:i4>
  </property>
  <property fmtid="{D5CDD505-2E9C-101B-9397-08002B2CF9AE}" pid="15" name="LinkColor">
    <vt:i4>8454143</vt:i4>
  </property>
  <property fmtid="{D5CDD505-2E9C-101B-9397-08002B2CF9AE}" pid="16" name="VisitedColor">
    <vt:i4>16776960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2</vt:i4>
  </property>
  <property fmtid="{D5CDD505-2E9C-101B-9397-08002B2CF9AE}" pid="21" name="OutputDir">
    <vt:lpwstr>C:\My Documents\Human Factors\Slides</vt:lpwstr>
  </property>
</Properties>
</file>