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6" r:id="rId1"/>
  </p:sldMasterIdLst>
  <p:notesMasterIdLst>
    <p:notesMasterId r:id="rId41"/>
  </p:notesMasterIdLst>
  <p:handoutMasterIdLst>
    <p:handoutMasterId r:id="rId42"/>
  </p:handoutMasterIdLst>
  <p:sldIdLst>
    <p:sldId id="256" r:id="rId2"/>
    <p:sldId id="257" r:id="rId3"/>
    <p:sldId id="281" r:id="rId4"/>
    <p:sldId id="258" r:id="rId5"/>
    <p:sldId id="259" r:id="rId6"/>
    <p:sldId id="282" r:id="rId7"/>
    <p:sldId id="305" r:id="rId8"/>
    <p:sldId id="304" r:id="rId9"/>
    <p:sldId id="307" r:id="rId10"/>
    <p:sldId id="306" r:id="rId11"/>
    <p:sldId id="301" r:id="rId12"/>
    <p:sldId id="300" r:id="rId13"/>
    <p:sldId id="260" r:id="rId14"/>
    <p:sldId id="261" r:id="rId15"/>
    <p:sldId id="262" r:id="rId16"/>
    <p:sldId id="263" r:id="rId17"/>
    <p:sldId id="264" r:id="rId18"/>
    <p:sldId id="265" r:id="rId19"/>
    <p:sldId id="266" r:id="rId20"/>
    <p:sldId id="267" r:id="rId21"/>
    <p:sldId id="308" r:id="rId22"/>
    <p:sldId id="268" r:id="rId23"/>
    <p:sldId id="309" r:id="rId24"/>
    <p:sldId id="310" r:id="rId25"/>
    <p:sldId id="269" r:id="rId26"/>
    <p:sldId id="270" r:id="rId27"/>
    <p:sldId id="271" r:id="rId28"/>
    <p:sldId id="272" r:id="rId29"/>
    <p:sldId id="273" r:id="rId30"/>
    <p:sldId id="274" r:id="rId31"/>
    <p:sldId id="275" r:id="rId32"/>
    <p:sldId id="296" r:id="rId33"/>
    <p:sldId id="297" r:id="rId34"/>
    <p:sldId id="299" r:id="rId35"/>
    <p:sldId id="276" r:id="rId36"/>
    <p:sldId id="277" r:id="rId37"/>
    <p:sldId id="278" r:id="rId38"/>
    <p:sldId id="279" r:id="rId39"/>
    <p:sldId id="280" r:id="rId40"/>
  </p:sldIdLst>
  <p:sldSz cx="9144000" cy="6858000" type="screen4x3"/>
  <p:notesSz cx="6985000" cy="9282113"/>
  <p:embeddedFontLst>
    <p:embeddedFont>
      <p:font typeface="Book Antiqua" pitchFamily="18" charset="0"/>
      <p:regular r:id="rId43"/>
      <p:bold r:id="rId44"/>
      <p:italic r:id="rId45"/>
      <p:boldItalic r:id="rId46"/>
    </p:embeddedFont>
    <p:embeddedFont>
      <p:font typeface="Wingdings 2" pitchFamily="18" charset="2"/>
      <p:regular r:id="rId47"/>
    </p:embeddedFont>
    <p:embeddedFont>
      <p:font typeface="Franklin Gothic Book" pitchFamily="34" charset="0"/>
      <p:regular r:id="rId48"/>
      <p:italic r:id="rId49"/>
    </p:embeddedFont>
  </p:embeddedFontLst>
  <p:defaultTextStyle>
    <a:defPPr>
      <a:defRPr lang="en-US"/>
    </a:defPPr>
    <a:lvl1pPr algn="l" rtl="0" eaLnBrk="0" fontAlgn="base" hangingPunct="0">
      <a:spcBef>
        <a:spcPct val="0"/>
      </a:spcBef>
      <a:spcAft>
        <a:spcPct val="0"/>
      </a:spcAft>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1pPr>
    <a:lvl2pPr marL="457200" algn="l" rtl="0" eaLnBrk="0" fontAlgn="base" hangingPunct="0">
      <a:spcBef>
        <a:spcPct val="0"/>
      </a:spcBef>
      <a:spcAft>
        <a:spcPct val="0"/>
      </a:spcAft>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2pPr>
    <a:lvl3pPr marL="914400" algn="l" rtl="0" eaLnBrk="0" fontAlgn="base" hangingPunct="0">
      <a:spcBef>
        <a:spcPct val="0"/>
      </a:spcBef>
      <a:spcAft>
        <a:spcPct val="0"/>
      </a:spcAft>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3pPr>
    <a:lvl4pPr marL="1371600" algn="l" rtl="0" eaLnBrk="0" fontAlgn="base" hangingPunct="0">
      <a:spcBef>
        <a:spcPct val="0"/>
      </a:spcBef>
      <a:spcAft>
        <a:spcPct val="0"/>
      </a:spcAft>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4pPr>
    <a:lvl5pPr marL="1828800" algn="l" rtl="0" eaLnBrk="0" fontAlgn="base" hangingPunct="0">
      <a:spcBef>
        <a:spcPct val="0"/>
      </a:spcBef>
      <a:spcAft>
        <a:spcPct val="0"/>
      </a:spcAft>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5pPr>
    <a:lvl6pPr marL="2286000" algn="l" defTabSz="914400" rtl="0" eaLnBrk="1" latinLnBrk="0" hangingPunct="1">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6pPr>
    <a:lvl7pPr marL="2743200" algn="l" defTabSz="914400" rtl="0" eaLnBrk="1" latinLnBrk="0" hangingPunct="1">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7pPr>
    <a:lvl8pPr marL="3200400" algn="l" defTabSz="914400" rtl="0" eaLnBrk="1" latinLnBrk="0" hangingPunct="1">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8pPr>
    <a:lvl9pPr marL="3657600" algn="l" defTabSz="914400" rtl="0" eaLnBrk="1" latinLnBrk="0" hangingPunct="1">
      <a:defRPr sz="2000" b="1" kern="1200">
        <a:solidFill>
          <a:srgbClr xmlns:mc="http://schemas.openxmlformats.org/markup-compatibility/2006" xmlns:a14="http://schemas.microsoft.com/office/drawing/2010/main" val="969696" mc:Ignorable=""/>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DA14BE" mc:Ignorable=""/>
    <a:srgbClr xmlns:mc="http://schemas.openxmlformats.org/markup-compatibility/2006" xmlns:a14="http://schemas.microsoft.com/office/drawing/2010/main" val="0066CC" mc:Ignorable=""/>
    <a:srgbClr xmlns:mc="http://schemas.openxmlformats.org/markup-compatibility/2006" xmlns:a14="http://schemas.microsoft.com/office/drawing/2010/main" val="003399" mc:Ignorable=""/>
    <a:srgbClr xmlns:mc="http://schemas.openxmlformats.org/markup-compatibility/2006" xmlns:a14="http://schemas.microsoft.com/office/drawing/2010/main" val="003366" mc:Ignorable=""/>
    <a:srgbClr xmlns:mc="http://schemas.openxmlformats.org/markup-compatibility/2006" xmlns:a14="http://schemas.microsoft.com/office/drawing/2010/main" val="99CCFF" mc:Ignorable=""/>
    <a:srgbClr xmlns:mc="http://schemas.openxmlformats.org/markup-compatibility/2006" xmlns:a14="http://schemas.microsoft.com/office/drawing/2010/main" val="33CCFF" mc:Ignorable=""/>
    <a:srgbClr xmlns:mc="http://schemas.openxmlformats.org/markup-compatibility/2006" xmlns:a14="http://schemas.microsoft.com/office/drawing/2010/main" val="66CCFF" mc:Ignorable=""/>
    <a:srgbClr xmlns:mc="http://schemas.openxmlformats.org/markup-compatibility/2006" xmlns:a14="http://schemas.microsoft.com/office/drawing/2010/main" val="99FFFF" mc:Ignorable=""/>
    <a:srgbClr xmlns:mc="http://schemas.openxmlformats.org/markup-compatibility/2006" xmlns:a14="http://schemas.microsoft.com/office/drawing/2010/main" val="FFFFFF"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2" d="100"/>
          <a:sy n="62" d="100"/>
        </p:scale>
        <p:origin x="-8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notesViewPr>
    <p:cSldViewPr>
      <p:cViewPr varScale="1">
        <p:scale>
          <a:sx n="45" d="100"/>
          <a:sy n="45" d="100"/>
        </p:scale>
        <p:origin x="-1333" y="-7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18"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31.xml"/><Relationship Id="rId7" Type="http://schemas.openxmlformats.org/officeDocument/2006/relationships/slide" Target="slides/slide14.xml"/><Relationship Id="rId12" Type="http://schemas.openxmlformats.org/officeDocument/2006/relationships/slide" Target="slides/slide19.xml"/><Relationship Id="rId17" Type="http://schemas.openxmlformats.org/officeDocument/2006/relationships/slide" Target="slides/slide27.xml"/><Relationship Id="rId25" Type="http://schemas.openxmlformats.org/officeDocument/2006/relationships/slide" Target="slides/slide38.xml"/><Relationship Id="rId2" Type="http://schemas.openxmlformats.org/officeDocument/2006/relationships/slide" Target="slides/slide2.xml"/><Relationship Id="rId16" Type="http://schemas.openxmlformats.org/officeDocument/2006/relationships/slide" Target="slides/slide26.xml"/><Relationship Id="rId20"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18.xml"/><Relationship Id="rId24" Type="http://schemas.openxmlformats.org/officeDocument/2006/relationships/slide" Target="slides/slide37.xml"/><Relationship Id="rId5" Type="http://schemas.openxmlformats.org/officeDocument/2006/relationships/slide" Target="slides/slide5.xml"/><Relationship Id="rId15" Type="http://schemas.openxmlformats.org/officeDocument/2006/relationships/slide" Target="slides/slide25.xml"/><Relationship Id="rId23" Type="http://schemas.openxmlformats.org/officeDocument/2006/relationships/slide" Target="slides/slide36.xml"/><Relationship Id="rId10" Type="http://schemas.openxmlformats.org/officeDocument/2006/relationships/slide" Target="slides/slide17.xml"/><Relationship Id="rId19" Type="http://schemas.openxmlformats.org/officeDocument/2006/relationships/slide" Target="slides/slide29.xml"/><Relationship Id="rId4" Type="http://schemas.openxmlformats.org/officeDocument/2006/relationships/slide" Target="slides/slide4.xml"/><Relationship Id="rId9" Type="http://schemas.openxmlformats.org/officeDocument/2006/relationships/slide" Target="slides/slide16.xml"/><Relationship Id="rId14" Type="http://schemas.openxmlformats.org/officeDocument/2006/relationships/slide" Target="slides/slide22.xml"/><Relationship Id="rId22"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23529411764718"/>
          <c:y val="0.13080168776371304"/>
          <c:w val="0.82205882352941195"/>
          <c:h val="0.74683544303797489"/>
        </c:manualLayout>
      </c:layout>
      <c:scatterChart>
        <c:scatterStyle val="lineMarker"/>
        <c:varyColors val="0"/>
        <c:ser>
          <c:idx val="0"/>
          <c:order val="0"/>
          <c:tx>
            <c:strRef>
              <c:f>Sheet1!$A$2</c:f>
              <c:strCache>
                <c:ptCount val="1"/>
                <c:pt idx="0">
                  <c:v>Luminance</c:v>
                </c:pt>
              </c:strCache>
            </c:strRef>
          </c:tx>
          <c:spPr>
            <a:ln w="25397">
              <a:solidFill>
                <a:srgbClr xmlns:mc="http://schemas.openxmlformats.org/markup-compatibility/2006" xmlns:a14="http://schemas.microsoft.com/office/drawing/2010/main" val="000000" mc:Ignorable=""/>
              </a:solidFill>
              <a:prstDash val="solid"/>
            </a:ln>
          </c:spPr>
          <c:marker>
            <c:symbol val="none"/>
          </c:marker>
          <c:xVal>
            <c:numRef>
              <c:f>Sheet1!$B$1:$AH$1</c:f>
              <c:numCache>
                <c:formatCode>General</c:formatCode>
                <c:ptCount val="33"/>
                <c:pt idx="0">
                  <c:v>1</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62</c:v>
                </c:pt>
                <c:pt idx="16">
                  <c:v>63</c:v>
                </c:pt>
                <c:pt idx="17">
                  <c:v>64</c:v>
                </c:pt>
                <c:pt idx="18">
                  <c:v>65</c:v>
                </c:pt>
                <c:pt idx="19">
                  <c:v>66</c:v>
                </c:pt>
                <c:pt idx="20">
                  <c:v>67</c:v>
                </c:pt>
                <c:pt idx="21">
                  <c:v>68</c:v>
                </c:pt>
                <c:pt idx="22">
                  <c:v>69</c:v>
                </c:pt>
                <c:pt idx="23">
                  <c:v>70</c:v>
                </c:pt>
                <c:pt idx="24">
                  <c:v>71</c:v>
                </c:pt>
                <c:pt idx="25">
                  <c:v>72</c:v>
                </c:pt>
                <c:pt idx="26">
                  <c:v>73</c:v>
                </c:pt>
                <c:pt idx="27">
                  <c:v>74</c:v>
                </c:pt>
                <c:pt idx="28">
                  <c:v>75</c:v>
                </c:pt>
                <c:pt idx="29">
                  <c:v>90</c:v>
                </c:pt>
              </c:numCache>
            </c:numRef>
          </c:xVal>
          <c:yVal>
            <c:numRef>
              <c:f>Sheet1!$B$2:$AH$2</c:f>
              <c:numCache>
                <c:formatCode>General</c:formatCode>
                <c:ptCount val="33"/>
                <c:pt idx="0">
                  <c:v>20</c:v>
                </c:pt>
                <c:pt idx="1">
                  <c:v>20</c:v>
                </c:pt>
                <c:pt idx="2">
                  <c:v>21</c:v>
                </c:pt>
                <c:pt idx="3">
                  <c:v>22</c:v>
                </c:pt>
                <c:pt idx="4">
                  <c:v>23</c:v>
                </c:pt>
                <c:pt idx="5">
                  <c:v>24</c:v>
                </c:pt>
                <c:pt idx="6">
                  <c:v>25</c:v>
                </c:pt>
                <c:pt idx="7">
                  <c:v>26</c:v>
                </c:pt>
                <c:pt idx="8">
                  <c:v>14</c:v>
                </c:pt>
                <c:pt idx="9">
                  <c:v>15</c:v>
                </c:pt>
                <c:pt idx="10">
                  <c:v>16</c:v>
                </c:pt>
                <c:pt idx="11">
                  <c:v>17</c:v>
                </c:pt>
                <c:pt idx="12">
                  <c:v>18</c:v>
                </c:pt>
                <c:pt idx="13">
                  <c:v>19</c:v>
                </c:pt>
                <c:pt idx="14">
                  <c:v>20</c:v>
                </c:pt>
                <c:pt idx="15">
                  <c:v>20</c:v>
                </c:pt>
                <c:pt idx="16">
                  <c:v>19</c:v>
                </c:pt>
                <c:pt idx="17">
                  <c:v>18</c:v>
                </c:pt>
                <c:pt idx="18">
                  <c:v>17</c:v>
                </c:pt>
                <c:pt idx="19">
                  <c:v>16</c:v>
                </c:pt>
                <c:pt idx="20">
                  <c:v>15</c:v>
                </c:pt>
                <c:pt idx="21">
                  <c:v>14</c:v>
                </c:pt>
                <c:pt idx="22">
                  <c:v>26</c:v>
                </c:pt>
                <c:pt idx="23">
                  <c:v>25</c:v>
                </c:pt>
                <c:pt idx="24">
                  <c:v>24</c:v>
                </c:pt>
                <c:pt idx="25">
                  <c:v>23</c:v>
                </c:pt>
                <c:pt idx="26">
                  <c:v>22</c:v>
                </c:pt>
                <c:pt idx="27">
                  <c:v>21</c:v>
                </c:pt>
                <c:pt idx="28">
                  <c:v>20</c:v>
                </c:pt>
                <c:pt idx="29">
                  <c:v>20</c:v>
                </c:pt>
              </c:numCache>
            </c:numRef>
          </c:yVal>
          <c:smooth val="0"/>
        </c:ser>
        <c:dLbls>
          <c:showLegendKey val="0"/>
          <c:showVal val="0"/>
          <c:showCatName val="0"/>
          <c:showSerName val="0"/>
          <c:showPercent val="0"/>
          <c:showBubbleSize val="0"/>
        </c:dLbls>
        <c:axId val="33031680"/>
        <c:axId val="33033216"/>
      </c:scatterChart>
      <c:valAx>
        <c:axId val="33031680"/>
        <c:scaling>
          <c:orientation val="minMax"/>
          <c:max val="90"/>
          <c:min val="0"/>
        </c:scaling>
        <c:delete val="0"/>
        <c:axPos val="b"/>
        <c:numFmt formatCode="General" sourceLinked="1"/>
        <c:majorTickMark val="out"/>
        <c:minorTickMark val="none"/>
        <c:tickLblPos val="none"/>
        <c:spPr>
          <a:ln w="25397">
            <a:solidFill>
              <a:schemeClr val="tx1"/>
            </a:solidFill>
            <a:prstDash val="solid"/>
          </a:ln>
        </c:spPr>
        <c:crossAx val="33033216"/>
        <c:crosses val="autoZero"/>
        <c:crossBetween val="midCat"/>
      </c:valAx>
      <c:valAx>
        <c:axId val="33033216"/>
        <c:scaling>
          <c:orientation val="minMax"/>
          <c:min val="10"/>
        </c:scaling>
        <c:delete val="0"/>
        <c:axPos val="l"/>
        <c:title>
          <c:tx>
            <c:rich>
              <a:bodyPr/>
              <a:lstStyle/>
              <a:p>
                <a:pPr>
                  <a:defRPr sz="1800" b="1" i="0" u="none" strike="noStrike" baseline="0">
                    <a:solidFill>
                      <a:schemeClr val="tx1"/>
                    </a:solidFill>
                    <a:latin typeface="Arial"/>
                    <a:ea typeface="Arial"/>
                    <a:cs typeface="Arial"/>
                  </a:defRPr>
                </a:pPr>
                <a:r>
                  <a:rPr lang="en-US"/>
                  <a:t>Luminance</a:t>
                </a:r>
              </a:p>
            </c:rich>
          </c:tx>
          <c:layout>
            <c:manualLayout>
              <c:xMode val="edge"/>
              <c:yMode val="edge"/>
              <c:x val="0"/>
              <c:y val="0.21518987341772158"/>
            </c:manualLayout>
          </c:layout>
          <c:overlay val="0"/>
          <c:spPr>
            <a:noFill/>
            <a:ln w="25397">
              <a:noFill/>
            </a:ln>
          </c:spPr>
        </c:title>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33031680"/>
        <c:crosses val="autoZero"/>
        <c:crossBetween val="midCat"/>
      </c:valAx>
      <c:spPr>
        <a:solidFill>
          <a:schemeClr val="tx1">
            <a:lumMod val="85000"/>
          </a:schemeClr>
        </a:solidFill>
        <a:ln w="25397">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1"/>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2577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30275">
              <a:defRPr sz="1000" b="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3959225" y="-1588"/>
            <a:ext cx="302577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30275">
              <a:defRPr sz="1000" b="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0" y="8816975"/>
            <a:ext cx="302577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30275">
              <a:defRPr sz="1000" b="0" i="1">
                <a:solidFill>
                  <a:schemeClr val="tx1"/>
                </a:solidFill>
              </a:defRPr>
            </a:lvl1pPr>
          </a:lstStyle>
          <a:p>
            <a:endParaRPr lang="en-US"/>
          </a:p>
        </p:txBody>
      </p:sp>
      <p:sp>
        <p:nvSpPr>
          <p:cNvPr id="3077" name="Rectangle 5"/>
          <p:cNvSpPr>
            <a:spLocks noGrp="1" noChangeArrowheads="1"/>
          </p:cNvSpPr>
          <p:nvPr>
            <p:ph type="sldNum" sz="quarter" idx="3"/>
          </p:nvPr>
        </p:nvSpPr>
        <p:spPr bwMode="auto">
          <a:xfrm>
            <a:off x="3959225" y="8816975"/>
            <a:ext cx="302577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30275">
              <a:defRPr sz="1000" b="0" i="1">
                <a:solidFill>
                  <a:schemeClr val="tx1"/>
                </a:solidFill>
              </a:defRPr>
            </a:lvl1pPr>
          </a:lstStyle>
          <a:p>
            <a:fld id="{0DC8770F-7EC2-4215-958A-F86F3B1345BE}" type="slidenum">
              <a:rPr lang="en-US"/>
              <a:pPr/>
              <a:t>‹#›</a:t>
            </a:fld>
            <a:endParaRPr lang="en-US"/>
          </a:p>
        </p:txBody>
      </p:sp>
      <p:sp>
        <p:nvSpPr>
          <p:cNvPr id="3078" name="Rectangle 6"/>
          <p:cNvSpPr>
            <a:spLocks noChangeArrowheads="1"/>
          </p:cNvSpPr>
          <p:nvPr/>
        </p:nvSpPr>
        <p:spPr bwMode="auto">
          <a:xfrm>
            <a:off x="42863" y="142875"/>
            <a:ext cx="2360612" cy="304800"/>
          </a:xfrm>
          <a:prstGeom prst="rect">
            <a:avLst/>
          </a:prstGeom>
          <a:noFill/>
          <a:ln w="9525">
            <a:noFill/>
            <a:miter lim="800000"/>
            <a:headEnd/>
            <a:tailEnd/>
          </a:ln>
          <a:effectLst/>
        </p:spPr>
        <p:txBody>
          <a:bodyPr wrap="none" lIns="93662" tIns="46038" rIns="93662" bIns="46038" anchor="ctr">
            <a:spAutoFit/>
          </a:bodyPr>
          <a:lstStyle/>
          <a:p>
            <a:pPr defTabSz="930275"/>
            <a:r>
              <a:rPr lang="en-US" sz="1400" b="0">
                <a:solidFill>
                  <a:schemeClr val="tx1"/>
                </a:solidFill>
              </a:rPr>
              <a:t>PSY/CS330 Human Factors</a:t>
            </a:r>
          </a:p>
        </p:txBody>
      </p:sp>
      <p:sp>
        <p:nvSpPr>
          <p:cNvPr id="3079" name="Rectangle 7"/>
          <p:cNvSpPr>
            <a:spLocks noChangeArrowheads="1"/>
          </p:cNvSpPr>
          <p:nvPr/>
        </p:nvSpPr>
        <p:spPr bwMode="auto">
          <a:xfrm>
            <a:off x="6529388" y="8831263"/>
            <a:ext cx="412750" cy="304800"/>
          </a:xfrm>
          <a:prstGeom prst="rect">
            <a:avLst/>
          </a:prstGeom>
          <a:noFill/>
          <a:ln w="9525">
            <a:noFill/>
            <a:miter lim="800000"/>
            <a:headEnd/>
            <a:tailEnd/>
          </a:ln>
          <a:effectLst/>
        </p:spPr>
        <p:txBody>
          <a:bodyPr wrap="none" lIns="93662" tIns="46038" rIns="93662" bIns="46038" anchor="ctr">
            <a:spAutoFit/>
          </a:bodyPr>
          <a:lstStyle/>
          <a:p>
            <a:pPr algn="r" defTabSz="930275"/>
            <a:fld id="{B83975F3-2B4D-48EA-A324-1865FFFADC14}" type="slidenum">
              <a:rPr lang="en-US" sz="1400" b="0">
                <a:solidFill>
                  <a:schemeClr val="tx1"/>
                </a:solidFill>
              </a:rPr>
              <a:pPr algn="r" defTabSz="930275"/>
              <a:t>‹#›</a:t>
            </a:fld>
            <a:endParaRPr lang="en-US" sz="1400" b="0">
              <a:solidFill>
                <a:schemeClr val="tx1"/>
              </a:solidFill>
            </a:endParaRPr>
          </a:p>
        </p:txBody>
      </p:sp>
    </p:spTree>
    <p:extLst>
      <p:ext uri="{BB962C8B-B14F-4D97-AF65-F5344CB8AC3E}">
        <p14:creationId xmlns:p14="http://schemas.microsoft.com/office/powerpoint/2010/main" val="369993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2577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30275">
              <a:defRPr sz="1000" b="0" i="1">
                <a:solidFill>
                  <a:schemeClr val="tx1"/>
                </a:solidFill>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959225" y="-1588"/>
            <a:ext cx="302577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30275">
              <a:defRPr sz="1000" b="0" i="1">
                <a:solidFill>
                  <a:schemeClr val="tx1"/>
                </a:solidFill>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816975"/>
            <a:ext cx="302577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30275">
              <a:defRPr sz="1000" b="0" i="1">
                <a:solidFill>
                  <a:schemeClr val="tx1"/>
                </a:solidFill>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959225" y="8816975"/>
            <a:ext cx="302577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30275">
              <a:defRPr sz="1000" b="0" i="1">
                <a:solidFill>
                  <a:schemeClr val="tx1"/>
                </a:solidFill>
                <a:latin typeface="Times New Roman" pitchFamily="18" charset="0"/>
              </a:defRPr>
            </a:lvl1pPr>
          </a:lstStyle>
          <a:p>
            <a:fld id="{D7F24DFC-4AAD-40B0-9AF4-FE07C9E6CEBB}" type="slidenum">
              <a:rPr lang="en-US"/>
              <a:pPr/>
              <a:t>‹#›</a:t>
            </a:fld>
            <a:endParaRPr lang="en-US"/>
          </a:p>
        </p:txBody>
      </p:sp>
      <p:sp>
        <p:nvSpPr>
          <p:cNvPr id="2054" name="Rectangle 6"/>
          <p:cNvSpPr>
            <a:spLocks noGrp="1" noRot="1" noChangeAspect="1" noChangeArrowheads="1" noTextEdit="1"/>
          </p:cNvSpPr>
          <p:nvPr>
            <p:ph type="sldImg" idx="2"/>
          </p:nvPr>
        </p:nvSpPr>
        <p:spPr bwMode="auto">
          <a:xfrm>
            <a:off x="1173163" y="696913"/>
            <a:ext cx="4638675" cy="3476625"/>
          </a:xfrm>
          <a:prstGeom prst="rect">
            <a:avLst/>
          </a:prstGeom>
          <a:noFill/>
          <a:ln w="12700">
            <a:solidFill>
              <a:schemeClr val="tx1"/>
            </a:solidFill>
            <a:miter lim="800000"/>
            <a:headEnd/>
            <a:tailEnd/>
          </a:ln>
          <a:effectLst/>
        </p:spPr>
      </p:sp>
      <p:sp>
        <p:nvSpPr>
          <p:cNvPr id="2055" name="Rectangle 7"/>
          <p:cNvSpPr>
            <a:spLocks noGrp="1" noChangeArrowheads="1"/>
          </p:cNvSpPr>
          <p:nvPr>
            <p:ph type="body" sz="quarter" idx="3"/>
          </p:nvPr>
        </p:nvSpPr>
        <p:spPr bwMode="auto">
          <a:xfrm>
            <a:off x="930275" y="4408488"/>
            <a:ext cx="51244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6" name="Rectangle 8"/>
          <p:cNvSpPr>
            <a:spLocks noChangeArrowheads="1"/>
          </p:cNvSpPr>
          <p:nvPr/>
        </p:nvSpPr>
        <p:spPr bwMode="auto">
          <a:xfrm>
            <a:off x="42863" y="142875"/>
            <a:ext cx="2360612" cy="304800"/>
          </a:xfrm>
          <a:prstGeom prst="rect">
            <a:avLst/>
          </a:prstGeom>
          <a:noFill/>
          <a:ln w="9525">
            <a:noFill/>
            <a:miter lim="800000"/>
            <a:headEnd/>
            <a:tailEnd/>
          </a:ln>
          <a:effectLst/>
        </p:spPr>
        <p:txBody>
          <a:bodyPr wrap="none" lIns="93662" tIns="46038" rIns="93662" bIns="46038" anchor="ctr">
            <a:spAutoFit/>
          </a:bodyPr>
          <a:lstStyle/>
          <a:p>
            <a:pPr defTabSz="930275"/>
            <a:r>
              <a:rPr lang="en-US" sz="1400" b="0">
                <a:solidFill>
                  <a:schemeClr val="tx1"/>
                </a:solidFill>
              </a:rPr>
              <a:t>PSY/CS330 Human Factors</a:t>
            </a:r>
          </a:p>
        </p:txBody>
      </p:sp>
      <p:sp>
        <p:nvSpPr>
          <p:cNvPr id="2057" name="Rectangle 9"/>
          <p:cNvSpPr>
            <a:spLocks noChangeArrowheads="1"/>
          </p:cNvSpPr>
          <p:nvPr/>
        </p:nvSpPr>
        <p:spPr bwMode="auto">
          <a:xfrm>
            <a:off x="42863" y="8831263"/>
            <a:ext cx="779462" cy="304800"/>
          </a:xfrm>
          <a:prstGeom prst="rect">
            <a:avLst/>
          </a:prstGeom>
          <a:noFill/>
          <a:ln w="9525">
            <a:noFill/>
            <a:miter lim="800000"/>
            <a:headEnd/>
            <a:tailEnd/>
          </a:ln>
          <a:effectLst/>
        </p:spPr>
        <p:txBody>
          <a:bodyPr wrap="none" lIns="93662" tIns="46038" rIns="93662" bIns="46038" anchor="ctr">
            <a:spAutoFit/>
          </a:bodyPr>
          <a:lstStyle/>
          <a:p>
            <a:pPr defTabSz="930275"/>
            <a:fld id="{E6A74114-71CB-4888-9DED-BE80FD54DDBF}" type="datetime1">
              <a:rPr lang="en-US" sz="1400" b="0">
                <a:solidFill>
                  <a:schemeClr val="tx1"/>
                </a:solidFill>
              </a:rPr>
              <a:pPr defTabSz="930275"/>
              <a:t>5/10/2010</a:t>
            </a:fld>
            <a:endParaRPr lang="en-US" sz="1400" b="0">
              <a:solidFill>
                <a:schemeClr val="tx1"/>
              </a:solidFill>
            </a:endParaRPr>
          </a:p>
        </p:txBody>
      </p:sp>
      <p:sp>
        <p:nvSpPr>
          <p:cNvPr id="2058" name="Rectangle 10"/>
          <p:cNvSpPr>
            <a:spLocks noChangeArrowheads="1"/>
          </p:cNvSpPr>
          <p:nvPr/>
        </p:nvSpPr>
        <p:spPr bwMode="auto">
          <a:xfrm>
            <a:off x="6529388" y="8831263"/>
            <a:ext cx="412750" cy="304800"/>
          </a:xfrm>
          <a:prstGeom prst="rect">
            <a:avLst/>
          </a:prstGeom>
          <a:noFill/>
          <a:ln w="9525">
            <a:noFill/>
            <a:miter lim="800000"/>
            <a:headEnd/>
            <a:tailEnd/>
          </a:ln>
          <a:effectLst/>
        </p:spPr>
        <p:txBody>
          <a:bodyPr wrap="none" lIns="93662" tIns="46038" rIns="93662" bIns="46038" anchor="ctr">
            <a:spAutoFit/>
          </a:bodyPr>
          <a:lstStyle/>
          <a:p>
            <a:pPr algn="r" defTabSz="930275"/>
            <a:fld id="{E7A8D1A9-0030-406A-942B-ECFCF5DC7160}" type="slidenum">
              <a:rPr lang="en-US" sz="1400" b="0">
                <a:solidFill>
                  <a:schemeClr val="tx1"/>
                </a:solidFill>
              </a:rPr>
              <a:pPr algn="r" defTabSz="930275"/>
              <a:t>‹#›</a:t>
            </a:fld>
            <a:endParaRPr lang="en-US" sz="1400" b="0">
              <a:solidFill>
                <a:schemeClr val="tx1"/>
              </a:solidFill>
            </a:endParaRPr>
          </a:p>
        </p:txBody>
      </p:sp>
    </p:spTree>
    <p:extLst>
      <p:ext uri="{BB962C8B-B14F-4D97-AF65-F5344CB8AC3E}">
        <p14:creationId xmlns:p14="http://schemas.microsoft.com/office/powerpoint/2010/main" val="52381148"/>
      </p:ext>
    </p:extLst>
  </p:cSld>
  <p:clrMap bg1="lt1" tx1="dk1" bg2="lt2" tx2="dk2" accent1="accent1" accent2="accent2" accent3="accent3" accent4="accent4" accent5="accent5" accent6="accent6" hlink="hlink" folHlink="folHlink"/>
  <p:notesStyle>
    <a:lvl1pPr algn="l" defTabSz="930275"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61963" algn="l" defTabSz="930275"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22338" algn="l" defTabSz="930275"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84300" algn="l" defTabSz="930275"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46263" algn="l" defTabSz="930275"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B3959C3-5144-4F56-B909-CEE31F92F824}" type="slidenum">
              <a:rPr lang="en-US"/>
              <a:pPr/>
              <a:t>1</a:t>
            </a:fld>
            <a:endParaRPr lang="en-US"/>
          </a:p>
        </p:txBody>
      </p:sp>
      <p:sp>
        <p:nvSpPr>
          <p:cNvPr id="5122" name="Rectangle 2"/>
          <p:cNvSpPr>
            <a:spLocks noGrp="1" noRot="1" noChangeAspect="1" noChangeArrowheads="1" noTextEdit="1"/>
          </p:cNvSpPr>
          <p:nvPr>
            <p:ph type="sldImg"/>
          </p:nvPr>
        </p:nvSpPr>
        <p:spPr>
          <a:xfrm>
            <a:off x="1174750" y="696913"/>
            <a:ext cx="4635500" cy="3476625"/>
          </a:xfrm>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035F3B-0B71-477A-9AF6-B322E2BC126D}" type="slidenum">
              <a:rPr lang="en-US"/>
              <a:pPr/>
              <a:t>10</a:t>
            </a:fld>
            <a:endParaRPr lang="en-US"/>
          </a:p>
        </p:txBody>
      </p:sp>
      <p:sp>
        <p:nvSpPr>
          <p:cNvPr id="83970" name="Rectangle 1026"/>
          <p:cNvSpPr>
            <a:spLocks noGrp="1" noRot="1" noChangeAspect="1" noChangeArrowheads="1" noTextEdit="1"/>
          </p:cNvSpPr>
          <p:nvPr>
            <p:ph type="sldImg"/>
          </p:nvPr>
        </p:nvSpPr>
        <p:spPr>
          <a:xfrm>
            <a:off x="1174750" y="696913"/>
            <a:ext cx="4635500" cy="3476625"/>
          </a:xfrm>
          <a:ln/>
        </p:spPr>
      </p:sp>
      <p:sp>
        <p:nvSpPr>
          <p:cNvPr id="8397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9AE400A-A663-49CE-A7BD-284AD1B25879}" type="slidenum">
              <a:rPr lang="en-US"/>
              <a:pPr/>
              <a:t>11</a:t>
            </a:fld>
            <a:endParaRPr lang="en-US"/>
          </a:p>
        </p:txBody>
      </p:sp>
      <p:sp>
        <p:nvSpPr>
          <p:cNvPr id="68610" name="Rectangle 2"/>
          <p:cNvSpPr>
            <a:spLocks noGrp="1" noRot="1" noChangeAspect="1" noChangeArrowheads="1" noTextEdit="1"/>
          </p:cNvSpPr>
          <p:nvPr>
            <p:ph type="sldImg"/>
          </p:nvPr>
        </p:nvSpPr>
        <p:spPr>
          <a:xfrm>
            <a:off x="1174750" y="696913"/>
            <a:ext cx="4635500" cy="3476625"/>
          </a:xfrm>
          <a:ln cap="flat"/>
        </p:spPr>
      </p:sp>
      <p:sp>
        <p:nvSpPr>
          <p:cNvPr id="68611" name="Rectangle 3"/>
          <p:cNvSpPr>
            <a:spLocks noGrp="1" noChangeArrowheads="1"/>
          </p:cNvSpPr>
          <p:nvPr>
            <p:ph type="body" idx="1"/>
          </p:nvPr>
        </p:nvSpPr>
        <p:spPr>
          <a:xfrm>
            <a:off x="930275" y="4408488"/>
            <a:ext cx="5124450" cy="4175125"/>
          </a:xfrm>
          <a:ln/>
        </p:spPr>
        <p:txBody>
          <a:bodyPr lIns="92075" rIns="92075"/>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96C313A-2B4F-43F8-8B0E-727A3FE01AC2}" type="slidenum">
              <a:rPr lang="en-US"/>
              <a:pPr/>
              <a:t>12</a:t>
            </a:fld>
            <a:endParaRPr lang="en-US"/>
          </a:p>
        </p:txBody>
      </p:sp>
      <p:sp>
        <p:nvSpPr>
          <p:cNvPr id="66562" name="Rectangle 2"/>
          <p:cNvSpPr>
            <a:spLocks noGrp="1" noRot="1" noChangeAspect="1" noChangeArrowheads="1" noTextEdit="1"/>
          </p:cNvSpPr>
          <p:nvPr>
            <p:ph type="sldImg"/>
          </p:nvPr>
        </p:nvSpPr>
        <p:spPr>
          <a:xfrm>
            <a:off x="1174750" y="696913"/>
            <a:ext cx="4635500" cy="3476625"/>
          </a:xfrm>
          <a:ln cap="flat"/>
        </p:spPr>
      </p:sp>
      <p:sp>
        <p:nvSpPr>
          <p:cNvPr id="66563" name="Rectangle 3"/>
          <p:cNvSpPr>
            <a:spLocks noGrp="1" noChangeArrowheads="1"/>
          </p:cNvSpPr>
          <p:nvPr>
            <p:ph type="body" idx="1"/>
          </p:nvPr>
        </p:nvSpPr>
        <p:spPr>
          <a:xfrm>
            <a:off x="930275" y="4408488"/>
            <a:ext cx="5124450" cy="4175125"/>
          </a:xfrm>
          <a:ln/>
        </p:spPr>
        <p:txBody>
          <a:bodyPr lIns="92075" rIns="92075"/>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ECDC8E5-B903-4029-B74B-77821DD1A173}" type="slidenum">
              <a:rPr lang="en-US"/>
              <a:pPr/>
              <a:t>13</a:t>
            </a:fld>
            <a:endParaRPr lang="en-US"/>
          </a:p>
        </p:txBody>
      </p:sp>
      <p:sp>
        <p:nvSpPr>
          <p:cNvPr id="17410" name="Rectangle 2"/>
          <p:cNvSpPr>
            <a:spLocks noGrp="1" noRot="1" noChangeAspect="1" noChangeArrowheads="1" noTextEdit="1"/>
          </p:cNvSpPr>
          <p:nvPr>
            <p:ph type="sldImg"/>
          </p:nvPr>
        </p:nvSpPr>
        <p:spPr>
          <a:xfrm>
            <a:off x="1174750" y="696913"/>
            <a:ext cx="4635500" cy="3476625"/>
          </a:xfrm>
          <a:ln cap="flat"/>
        </p:spPr>
      </p:sp>
      <p:sp>
        <p:nvSpPr>
          <p:cNvPr id="174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CBDD27-2849-4B7F-8AD6-9EA958E355AA}" type="slidenum">
              <a:rPr lang="en-US"/>
              <a:pPr/>
              <a:t>14</a:t>
            </a:fld>
            <a:endParaRPr lang="en-US"/>
          </a:p>
        </p:txBody>
      </p:sp>
      <p:sp>
        <p:nvSpPr>
          <p:cNvPr id="19458" name="Rectangle 2"/>
          <p:cNvSpPr>
            <a:spLocks noGrp="1" noRot="1" noChangeAspect="1" noChangeArrowheads="1" noTextEdit="1"/>
          </p:cNvSpPr>
          <p:nvPr>
            <p:ph type="sldImg"/>
          </p:nvPr>
        </p:nvSpPr>
        <p:spPr>
          <a:xfrm>
            <a:off x="1174750" y="696913"/>
            <a:ext cx="4635500" cy="3476625"/>
          </a:xfrm>
          <a:ln cap="flat"/>
        </p:spPr>
      </p:sp>
      <p:sp>
        <p:nvSpPr>
          <p:cNvPr id="19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59FB9A0-E1F3-455A-87AC-6D7B1306EDBE}" type="slidenum">
              <a:rPr lang="en-US"/>
              <a:pPr/>
              <a:t>15</a:t>
            </a:fld>
            <a:endParaRPr lang="en-US"/>
          </a:p>
        </p:txBody>
      </p:sp>
      <p:sp>
        <p:nvSpPr>
          <p:cNvPr id="21506" name="Rectangle 2"/>
          <p:cNvSpPr>
            <a:spLocks noGrp="1" noRot="1" noChangeAspect="1" noChangeArrowheads="1" noTextEdit="1"/>
          </p:cNvSpPr>
          <p:nvPr>
            <p:ph type="sldImg"/>
          </p:nvPr>
        </p:nvSpPr>
        <p:spPr>
          <a:xfrm>
            <a:off x="1174750" y="696913"/>
            <a:ext cx="4635500" cy="3476625"/>
          </a:xfrm>
          <a:ln cap="flat"/>
        </p:spPr>
      </p:sp>
      <p:sp>
        <p:nvSpPr>
          <p:cNvPr id="21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FB9997-58E6-405D-9880-6199B00ACA77}" type="slidenum">
              <a:rPr lang="en-US"/>
              <a:pPr/>
              <a:t>16</a:t>
            </a:fld>
            <a:endParaRPr lang="en-US"/>
          </a:p>
        </p:txBody>
      </p:sp>
      <p:sp>
        <p:nvSpPr>
          <p:cNvPr id="23554" name="Rectangle 2"/>
          <p:cNvSpPr>
            <a:spLocks noGrp="1" noRot="1" noChangeAspect="1" noChangeArrowheads="1" noTextEdit="1"/>
          </p:cNvSpPr>
          <p:nvPr>
            <p:ph type="sldImg"/>
          </p:nvPr>
        </p:nvSpPr>
        <p:spPr>
          <a:xfrm>
            <a:off x="1174750" y="696913"/>
            <a:ext cx="4635500" cy="3476625"/>
          </a:xfrm>
          <a:ln cap="flat"/>
        </p:spPr>
      </p:sp>
      <p:sp>
        <p:nvSpPr>
          <p:cNvPr id="23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89F1CBA-67D5-421D-AB13-1146D4475B10}" type="slidenum">
              <a:rPr lang="en-US"/>
              <a:pPr/>
              <a:t>17</a:t>
            </a:fld>
            <a:endParaRPr lang="en-US"/>
          </a:p>
        </p:txBody>
      </p:sp>
      <p:sp>
        <p:nvSpPr>
          <p:cNvPr id="25602" name="Rectangle 2"/>
          <p:cNvSpPr>
            <a:spLocks noGrp="1" noRot="1" noChangeAspect="1" noChangeArrowheads="1" noTextEdit="1"/>
          </p:cNvSpPr>
          <p:nvPr>
            <p:ph type="sldImg"/>
          </p:nvPr>
        </p:nvSpPr>
        <p:spPr>
          <a:xfrm>
            <a:off x="1174750" y="696913"/>
            <a:ext cx="4635500" cy="3476625"/>
          </a:xfrm>
          <a:ln cap="flat"/>
        </p:spPr>
      </p:sp>
      <p:sp>
        <p:nvSpPr>
          <p:cNvPr id="25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5C5E4F1-89B7-4BA8-B6C4-96775C8B7363}" type="slidenum">
              <a:rPr lang="en-US"/>
              <a:pPr/>
              <a:t>18</a:t>
            </a:fld>
            <a:endParaRPr lang="en-US"/>
          </a:p>
        </p:txBody>
      </p:sp>
      <p:sp>
        <p:nvSpPr>
          <p:cNvPr id="27650" name="Rectangle 2"/>
          <p:cNvSpPr>
            <a:spLocks noGrp="1" noRot="1" noChangeAspect="1" noChangeArrowheads="1" noTextEdit="1"/>
          </p:cNvSpPr>
          <p:nvPr>
            <p:ph type="sldImg"/>
          </p:nvPr>
        </p:nvSpPr>
        <p:spPr>
          <a:xfrm>
            <a:off x="1174750" y="696913"/>
            <a:ext cx="4635500" cy="3476625"/>
          </a:xfrm>
          <a:ln cap="flat"/>
        </p:spPr>
      </p:sp>
      <p:sp>
        <p:nvSpPr>
          <p:cNvPr id="27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EF45B88-E5FF-4861-BB9D-B42478C86CEA}" type="slidenum">
              <a:rPr lang="en-US"/>
              <a:pPr/>
              <a:t>19</a:t>
            </a:fld>
            <a:endParaRPr lang="en-US"/>
          </a:p>
        </p:txBody>
      </p:sp>
      <p:sp>
        <p:nvSpPr>
          <p:cNvPr id="29698" name="Rectangle 2"/>
          <p:cNvSpPr>
            <a:spLocks noGrp="1" noRot="1" noChangeAspect="1" noChangeArrowheads="1" noTextEdit="1"/>
          </p:cNvSpPr>
          <p:nvPr>
            <p:ph type="sldImg"/>
          </p:nvPr>
        </p:nvSpPr>
        <p:spPr>
          <a:xfrm>
            <a:off x="1174750" y="696913"/>
            <a:ext cx="4635500" cy="3476625"/>
          </a:xfrm>
          <a:ln cap="flat"/>
        </p:spPr>
      </p:sp>
      <p:sp>
        <p:nvSpPr>
          <p:cNvPr id="29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8BB3668-1CA5-4776-807B-0A113D6FFB27}" type="slidenum">
              <a:rPr lang="en-US"/>
              <a:pPr/>
              <a:t>2</a:t>
            </a:fld>
            <a:endParaRPr lang="en-US"/>
          </a:p>
        </p:txBody>
      </p:sp>
      <p:sp>
        <p:nvSpPr>
          <p:cNvPr id="7170" name="Rectangle 2"/>
          <p:cNvSpPr>
            <a:spLocks noGrp="1" noRot="1" noChangeAspect="1" noChangeArrowheads="1" noTextEdit="1"/>
          </p:cNvSpPr>
          <p:nvPr>
            <p:ph type="sldImg"/>
          </p:nvPr>
        </p:nvSpPr>
        <p:spPr>
          <a:xfrm>
            <a:off x="1174750" y="696913"/>
            <a:ext cx="4635500" cy="3476625"/>
          </a:xfrm>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D40F79-AF07-4933-BCD6-FA4D662BC45B}" type="slidenum">
              <a:rPr lang="en-US"/>
              <a:pPr/>
              <a:t>20</a:t>
            </a:fld>
            <a:endParaRPr lang="en-US"/>
          </a:p>
        </p:txBody>
      </p:sp>
      <p:sp>
        <p:nvSpPr>
          <p:cNvPr id="31746" name="Rectangle 2"/>
          <p:cNvSpPr>
            <a:spLocks noGrp="1" noRot="1" noChangeAspect="1" noChangeArrowheads="1" noTextEdit="1"/>
          </p:cNvSpPr>
          <p:nvPr>
            <p:ph type="sldImg"/>
          </p:nvPr>
        </p:nvSpPr>
        <p:spPr>
          <a:xfrm>
            <a:off x="1174750" y="696913"/>
            <a:ext cx="4635500" cy="3476625"/>
          </a:xfrm>
          <a:ln cap="flat"/>
        </p:spPr>
      </p:sp>
      <p:sp>
        <p:nvSpPr>
          <p:cNvPr id="31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74750" y="696913"/>
            <a:ext cx="4635500" cy="3476625"/>
          </a:xfrm>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p>
            <a:endParaRPr 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defTabSz="930275">
              <a:defRPr sz="2000" b="1">
                <a:solidFill>
                  <a:srgbClr xmlns:mc="http://schemas.openxmlformats.org/markup-compatibility/2006" xmlns:a14="http://schemas.microsoft.com/office/drawing/2010/main" val="969696" mc:Ignorable=""/>
                </a:solidFill>
                <a:latin typeface="Book Antiqua" pitchFamily="18" charset="0"/>
              </a:defRPr>
            </a:lvl1pPr>
            <a:lvl2pPr marL="742950" indent="-285750" defTabSz="930275">
              <a:defRPr sz="2000" b="1">
                <a:solidFill>
                  <a:srgbClr xmlns:mc="http://schemas.openxmlformats.org/markup-compatibility/2006" xmlns:a14="http://schemas.microsoft.com/office/drawing/2010/main" val="969696" mc:Ignorable=""/>
                </a:solidFill>
                <a:latin typeface="Book Antiqua" pitchFamily="18" charset="0"/>
              </a:defRPr>
            </a:lvl2pPr>
            <a:lvl3pPr marL="1143000" indent="-228600" defTabSz="930275">
              <a:defRPr sz="2000" b="1">
                <a:solidFill>
                  <a:srgbClr xmlns:mc="http://schemas.openxmlformats.org/markup-compatibility/2006" xmlns:a14="http://schemas.microsoft.com/office/drawing/2010/main" val="969696" mc:Ignorable=""/>
                </a:solidFill>
                <a:latin typeface="Book Antiqua" pitchFamily="18" charset="0"/>
              </a:defRPr>
            </a:lvl3pPr>
            <a:lvl4pPr marL="1600200" indent="-228600" defTabSz="930275">
              <a:defRPr sz="2000" b="1">
                <a:solidFill>
                  <a:srgbClr xmlns:mc="http://schemas.openxmlformats.org/markup-compatibility/2006" xmlns:a14="http://schemas.microsoft.com/office/drawing/2010/main" val="969696" mc:Ignorable=""/>
                </a:solidFill>
                <a:latin typeface="Book Antiqua" pitchFamily="18" charset="0"/>
              </a:defRPr>
            </a:lvl4pPr>
            <a:lvl5pPr marL="2057400" indent="-228600" defTabSz="930275">
              <a:defRPr sz="2000" b="1">
                <a:solidFill>
                  <a:srgbClr xmlns:mc="http://schemas.openxmlformats.org/markup-compatibility/2006" xmlns:a14="http://schemas.microsoft.com/office/drawing/2010/main" val="969696" mc:Ignorable=""/>
                </a:solidFill>
                <a:latin typeface="Book Antiqua" pitchFamily="18" charset="0"/>
              </a:defRPr>
            </a:lvl5pPr>
            <a:lvl6pPr marL="2514600" indent="-228600" defTabSz="930275" eaLnBrk="0" fontAlgn="base" hangingPunct="0">
              <a:spcBef>
                <a:spcPct val="0"/>
              </a:spcBef>
              <a:spcAft>
                <a:spcPct val="0"/>
              </a:spcAft>
              <a:defRPr sz="2000" b="1">
                <a:solidFill>
                  <a:srgbClr xmlns:mc="http://schemas.openxmlformats.org/markup-compatibility/2006" xmlns:a14="http://schemas.microsoft.com/office/drawing/2010/main" val="969696" mc:Ignorable=""/>
                </a:solidFill>
                <a:latin typeface="Book Antiqua" pitchFamily="18" charset="0"/>
              </a:defRPr>
            </a:lvl6pPr>
            <a:lvl7pPr marL="2971800" indent="-228600" defTabSz="930275" eaLnBrk="0" fontAlgn="base" hangingPunct="0">
              <a:spcBef>
                <a:spcPct val="0"/>
              </a:spcBef>
              <a:spcAft>
                <a:spcPct val="0"/>
              </a:spcAft>
              <a:defRPr sz="2000" b="1">
                <a:solidFill>
                  <a:srgbClr xmlns:mc="http://schemas.openxmlformats.org/markup-compatibility/2006" xmlns:a14="http://schemas.microsoft.com/office/drawing/2010/main" val="969696" mc:Ignorable=""/>
                </a:solidFill>
                <a:latin typeface="Book Antiqua" pitchFamily="18" charset="0"/>
              </a:defRPr>
            </a:lvl7pPr>
            <a:lvl8pPr marL="3429000" indent="-228600" defTabSz="930275" eaLnBrk="0" fontAlgn="base" hangingPunct="0">
              <a:spcBef>
                <a:spcPct val="0"/>
              </a:spcBef>
              <a:spcAft>
                <a:spcPct val="0"/>
              </a:spcAft>
              <a:defRPr sz="2000" b="1">
                <a:solidFill>
                  <a:srgbClr xmlns:mc="http://schemas.openxmlformats.org/markup-compatibility/2006" xmlns:a14="http://schemas.microsoft.com/office/drawing/2010/main" val="969696" mc:Ignorable=""/>
                </a:solidFill>
                <a:latin typeface="Book Antiqua" pitchFamily="18" charset="0"/>
              </a:defRPr>
            </a:lvl8pPr>
            <a:lvl9pPr marL="3886200" indent="-228600" defTabSz="930275" eaLnBrk="0" fontAlgn="base" hangingPunct="0">
              <a:spcBef>
                <a:spcPct val="0"/>
              </a:spcBef>
              <a:spcAft>
                <a:spcPct val="0"/>
              </a:spcAft>
              <a:defRPr sz="2000" b="1">
                <a:solidFill>
                  <a:srgbClr xmlns:mc="http://schemas.openxmlformats.org/markup-compatibility/2006" xmlns:a14="http://schemas.microsoft.com/office/drawing/2010/main" val="969696" mc:Ignorable=""/>
                </a:solidFill>
                <a:latin typeface="Book Antiqua" pitchFamily="18" charset="0"/>
              </a:defRPr>
            </a:lvl9pPr>
          </a:lstStyle>
          <a:p>
            <a:fld id="{706861B6-3481-4020-9990-F316A2EDFED0}" type="slidenum">
              <a:rPr lang="en-US" sz="1000" b="0">
                <a:solidFill>
                  <a:schemeClr val="tx1"/>
                </a:solidFill>
                <a:latin typeface="Times New Roman" charset="0"/>
              </a:rPr>
              <a:pPr/>
              <a:t>21</a:t>
            </a:fld>
            <a:endParaRPr lang="en-US" sz="1000" b="0">
              <a:solidFill>
                <a:schemeClr val="tx1"/>
              </a:solidFill>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2BD8FC6-801C-4164-A4D3-747D3A64095C}" type="slidenum">
              <a:rPr lang="en-US"/>
              <a:pPr/>
              <a:t>22</a:t>
            </a:fld>
            <a:endParaRPr lang="en-US"/>
          </a:p>
        </p:txBody>
      </p:sp>
      <p:sp>
        <p:nvSpPr>
          <p:cNvPr id="33794" name="Rectangle 2"/>
          <p:cNvSpPr>
            <a:spLocks noGrp="1" noRot="1" noChangeAspect="1" noChangeArrowheads="1" noTextEdit="1"/>
          </p:cNvSpPr>
          <p:nvPr>
            <p:ph type="sldImg"/>
          </p:nvPr>
        </p:nvSpPr>
        <p:spPr>
          <a:xfrm>
            <a:off x="1174750" y="696913"/>
            <a:ext cx="4635500" cy="3476625"/>
          </a:xfrm>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ED23835-6E91-449E-8C4C-E5AB404515B2}" type="slidenum">
              <a:rPr lang="en-US"/>
              <a:pPr/>
              <a:t>25</a:t>
            </a:fld>
            <a:endParaRPr lang="en-US"/>
          </a:p>
        </p:txBody>
      </p:sp>
      <p:sp>
        <p:nvSpPr>
          <p:cNvPr id="35842" name="Rectangle 2"/>
          <p:cNvSpPr>
            <a:spLocks noGrp="1" noRot="1" noChangeAspect="1" noChangeArrowheads="1" noTextEdit="1"/>
          </p:cNvSpPr>
          <p:nvPr>
            <p:ph type="sldImg"/>
          </p:nvPr>
        </p:nvSpPr>
        <p:spPr>
          <a:xfrm>
            <a:off x="1174750" y="696913"/>
            <a:ext cx="4635500" cy="3476625"/>
          </a:xfrm>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050DAC8-5981-454C-9DE0-3CB4766ECEAE}" type="slidenum">
              <a:rPr lang="en-US"/>
              <a:pPr/>
              <a:t>26</a:t>
            </a:fld>
            <a:endParaRPr lang="en-US"/>
          </a:p>
        </p:txBody>
      </p:sp>
      <p:sp>
        <p:nvSpPr>
          <p:cNvPr id="37890" name="Rectangle 2"/>
          <p:cNvSpPr>
            <a:spLocks noGrp="1" noRot="1" noChangeAspect="1" noChangeArrowheads="1" noTextEdit="1"/>
          </p:cNvSpPr>
          <p:nvPr>
            <p:ph type="sldImg"/>
          </p:nvPr>
        </p:nvSpPr>
        <p:spPr>
          <a:xfrm>
            <a:off x="1174750" y="696913"/>
            <a:ext cx="4635500" cy="3476625"/>
          </a:xfrm>
          <a:ln cap="flat"/>
        </p:spPr>
      </p:sp>
      <p:sp>
        <p:nvSpPr>
          <p:cNvPr id="37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BCCC035-2EAF-4092-BD31-82F954F22AFB}" type="slidenum">
              <a:rPr lang="en-US"/>
              <a:pPr/>
              <a:t>27</a:t>
            </a:fld>
            <a:endParaRPr lang="en-US"/>
          </a:p>
        </p:txBody>
      </p:sp>
      <p:sp>
        <p:nvSpPr>
          <p:cNvPr id="39938" name="Rectangle 2"/>
          <p:cNvSpPr>
            <a:spLocks noGrp="1" noRot="1" noChangeAspect="1" noChangeArrowheads="1" noTextEdit="1"/>
          </p:cNvSpPr>
          <p:nvPr>
            <p:ph type="sldImg"/>
          </p:nvPr>
        </p:nvSpPr>
        <p:spPr>
          <a:xfrm>
            <a:off x="1174750" y="696913"/>
            <a:ext cx="4635500" cy="3476625"/>
          </a:xfrm>
          <a:ln cap="flat"/>
        </p:spPr>
      </p:sp>
      <p:sp>
        <p:nvSpPr>
          <p:cNvPr id="39939"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B255E6D-D502-4DC9-A90B-77BE61E13967}" type="slidenum">
              <a:rPr lang="en-US"/>
              <a:pPr/>
              <a:t>28</a:t>
            </a:fld>
            <a:endParaRPr lang="en-US"/>
          </a:p>
        </p:txBody>
      </p:sp>
      <p:sp>
        <p:nvSpPr>
          <p:cNvPr id="41986" name="Rectangle 2"/>
          <p:cNvSpPr>
            <a:spLocks noGrp="1" noRot="1" noChangeAspect="1" noChangeArrowheads="1" noTextEdit="1"/>
          </p:cNvSpPr>
          <p:nvPr>
            <p:ph type="sldImg"/>
          </p:nvPr>
        </p:nvSpPr>
        <p:spPr>
          <a:xfrm>
            <a:off x="1174750" y="696913"/>
            <a:ext cx="4635500" cy="3476625"/>
          </a:xfrm>
          <a:ln cap="flat"/>
        </p:spPr>
      </p:sp>
      <p:sp>
        <p:nvSpPr>
          <p:cNvPr id="41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BDAACA7-7ACB-4C32-A93F-5BCC3B8001DE}" type="slidenum">
              <a:rPr lang="en-US"/>
              <a:pPr/>
              <a:t>29</a:t>
            </a:fld>
            <a:endParaRPr lang="en-US"/>
          </a:p>
        </p:txBody>
      </p:sp>
      <p:sp>
        <p:nvSpPr>
          <p:cNvPr id="44034" name="Rectangle 2"/>
          <p:cNvSpPr>
            <a:spLocks noGrp="1" noRot="1" noChangeAspect="1" noChangeArrowheads="1" noTextEdit="1"/>
          </p:cNvSpPr>
          <p:nvPr>
            <p:ph type="sldImg"/>
          </p:nvPr>
        </p:nvSpPr>
        <p:spPr>
          <a:xfrm>
            <a:off x="1174750" y="696913"/>
            <a:ext cx="4635500" cy="3476625"/>
          </a:xfrm>
          <a:ln cap="flat"/>
        </p:spPr>
      </p:sp>
      <p:sp>
        <p:nvSpPr>
          <p:cNvPr id="44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CC8F27C-DF5A-4208-ACCC-22D29B86C0F6}" type="slidenum">
              <a:rPr lang="en-US"/>
              <a:pPr/>
              <a:t>30</a:t>
            </a:fld>
            <a:endParaRPr lang="en-US"/>
          </a:p>
        </p:txBody>
      </p:sp>
      <p:sp>
        <p:nvSpPr>
          <p:cNvPr id="46082" name="Rectangle 2"/>
          <p:cNvSpPr>
            <a:spLocks noGrp="1" noRot="1" noChangeAspect="1" noChangeArrowheads="1" noTextEdit="1"/>
          </p:cNvSpPr>
          <p:nvPr>
            <p:ph type="sldImg"/>
          </p:nvPr>
        </p:nvSpPr>
        <p:spPr>
          <a:xfrm>
            <a:off x="1174750" y="696913"/>
            <a:ext cx="4635500" cy="3476625"/>
          </a:xfrm>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68BA9C7-5DCB-4C00-B3A7-121AA34F00AA}" type="slidenum">
              <a:rPr lang="en-US"/>
              <a:pPr/>
              <a:t>31</a:t>
            </a:fld>
            <a:endParaRPr lang="en-US"/>
          </a:p>
        </p:txBody>
      </p:sp>
      <p:sp>
        <p:nvSpPr>
          <p:cNvPr id="48130" name="Rectangle 2"/>
          <p:cNvSpPr>
            <a:spLocks noGrp="1" noRot="1" noChangeAspect="1" noChangeArrowheads="1" noTextEdit="1"/>
          </p:cNvSpPr>
          <p:nvPr>
            <p:ph type="sldImg"/>
          </p:nvPr>
        </p:nvSpPr>
        <p:spPr>
          <a:xfrm>
            <a:off x="1174750" y="696913"/>
            <a:ext cx="4635500" cy="3476625"/>
          </a:xfrm>
          <a:ln cap="flat"/>
        </p:spPr>
      </p:sp>
      <p:sp>
        <p:nvSpPr>
          <p:cNvPr id="48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D675FB9-3D3E-4B5D-B038-2CD54CDBA96F}" type="slidenum">
              <a:rPr lang="en-US"/>
              <a:pPr/>
              <a:t>3</a:t>
            </a:fld>
            <a:endParaRPr lang="en-US"/>
          </a:p>
        </p:txBody>
      </p:sp>
      <p:sp>
        <p:nvSpPr>
          <p:cNvPr id="9218" name="Rectangle 2"/>
          <p:cNvSpPr>
            <a:spLocks noGrp="1" noRot="1" noChangeAspect="1" noChangeArrowheads="1" noTextEdit="1"/>
          </p:cNvSpPr>
          <p:nvPr>
            <p:ph type="sldImg"/>
          </p:nvPr>
        </p:nvSpPr>
        <p:spPr>
          <a:xfrm>
            <a:off x="1174750" y="696913"/>
            <a:ext cx="4635500" cy="3476625"/>
          </a:xfrm>
          <a:ln cap="flat"/>
        </p:spPr>
      </p:sp>
      <p:sp>
        <p:nvSpPr>
          <p:cNvPr id="92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C7DCA23-BA41-4F7E-8080-F1E6D909F20D}" type="slidenum">
              <a:rPr lang="en-US"/>
              <a:pPr/>
              <a:t>32</a:t>
            </a:fld>
            <a:endParaRPr lang="en-US"/>
          </a:p>
        </p:txBody>
      </p:sp>
      <p:sp>
        <p:nvSpPr>
          <p:cNvPr id="50178" name="Rectangle 2"/>
          <p:cNvSpPr>
            <a:spLocks noGrp="1" noRot="1" noChangeAspect="1" noChangeArrowheads="1" noTextEdit="1"/>
          </p:cNvSpPr>
          <p:nvPr>
            <p:ph type="sldImg"/>
          </p:nvPr>
        </p:nvSpPr>
        <p:spPr>
          <a:xfrm>
            <a:off x="1165225" y="685800"/>
            <a:ext cx="4654550" cy="3490913"/>
          </a:xfrm>
          <a:ln cap="flat"/>
        </p:spPr>
      </p:sp>
      <p:sp>
        <p:nvSpPr>
          <p:cNvPr id="50179" name="Rectangle 3"/>
          <p:cNvSpPr>
            <a:spLocks noGrp="1" noChangeArrowheads="1"/>
          </p:cNvSpPr>
          <p:nvPr>
            <p:ph type="body" idx="1"/>
          </p:nvPr>
        </p:nvSpPr>
        <p:spPr>
          <a:xfrm>
            <a:off x="901700" y="4411663"/>
            <a:ext cx="5181600" cy="4189412"/>
          </a:xfrm>
          <a:ln/>
        </p:spPr>
        <p:txBody>
          <a:bodyPr lIns="92075" rIns="92075"/>
          <a:lstStyle/>
          <a:p>
            <a:pPr defTabSz="914400"/>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8A0F07D-AFBB-4030-A7F7-590361EDF0B5}" type="slidenum">
              <a:rPr lang="en-US"/>
              <a:pPr/>
              <a:t>33</a:t>
            </a:fld>
            <a:endParaRPr lang="en-US"/>
          </a:p>
        </p:txBody>
      </p:sp>
      <p:sp>
        <p:nvSpPr>
          <p:cNvPr id="52226" name="Rectangle 2"/>
          <p:cNvSpPr>
            <a:spLocks noGrp="1" noRot="1" noChangeAspect="1" noChangeArrowheads="1" noTextEdit="1"/>
          </p:cNvSpPr>
          <p:nvPr>
            <p:ph type="sldImg"/>
          </p:nvPr>
        </p:nvSpPr>
        <p:spPr>
          <a:xfrm>
            <a:off x="1165225" y="685800"/>
            <a:ext cx="4654550" cy="3490913"/>
          </a:xfrm>
          <a:ln cap="flat"/>
        </p:spPr>
      </p:sp>
      <p:sp>
        <p:nvSpPr>
          <p:cNvPr id="52227" name="Rectangle 3"/>
          <p:cNvSpPr>
            <a:spLocks noGrp="1" noChangeArrowheads="1"/>
          </p:cNvSpPr>
          <p:nvPr>
            <p:ph type="body" idx="1"/>
          </p:nvPr>
        </p:nvSpPr>
        <p:spPr>
          <a:xfrm>
            <a:off x="901700" y="4411663"/>
            <a:ext cx="5181600" cy="4189412"/>
          </a:xfrm>
          <a:ln/>
        </p:spPr>
        <p:txBody>
          <a:bodyPr lIns="92075" rIns="92075"/>
          <a:lstStyle/>
          <a:p>
            <a:pPr defTabSz="914400"/>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A5B392-96A1-4E22-A541-21AE1D283956}" type="slidenum">
              <a:rPr lang="en-US"/>
              <a:pPr/>
              <a:t>34</a:t>
            </a:fld>
            <a:endParaRPr lang="en-US"/>
          </a:p>
        </p:txBody>
      </p:sp>
      <p:sp>
        <p:nvSpPr>
          <p:cNvPr id="54274" name="Rectangle 2"/>
          <p:cNvSpPr>
            <a:spLocks noGrp="1" noRot="1" noChangeAspect="1" noChangeArrowheads="1" noTextEdit="1"/>
          </p:cNvSpPr>
          <p:nvPr>
            <p:ph type="sldImg"/>
          </p:nvPr>
        </p:nvSpPr>
        <p:spPr>
          <a:xfrm>
            <a:off x="1174750" y="696913"/>
            <a:ext cx="4635500" cy="3476625"/>
          </a:xfrm>
          <a:ln cap="flat"/>
        </p:spPr>
      </p:sp>
      <p:sp>
        <p:nvSpPr>
          <p:cNvPr id="54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F944AE6-9CC2-456D-88D0-0365D85157F0}" type="slidenum">
              <a:rPr lang="en-US"/>
              <a:pPr/>
              <a:t>35</a:t>
            </a:fld>
            <a:endParaRPr lang="en-US"/>
          </a:p>
        </p:txBody>
      </p:sp>
      <p:sp>
        <p:nvSpPr>
          <p:cNvPr id="56322" name="Rectangle 2"/>
          <p:cNvSpPr>
            <a:spLocks noGrp="1" noRot="1" noChangeAspect="1" noChangeArrowheads="1" noTextEdit="1"/>
          </p:cNvSpPr>
          <p:nvPr>
            <p:ph type="sldImg"/>
          </p:nvPr>
        </p:nvSpPr>
        <p:spPr>
          <a:xfrm>
            <a:off x="1174750" y="696913"/>
            <a:ext cx="4635500" cy="3476625"/>
          </a:xfrm>
          <a:ln cap="flat"/>
        </p:spPr>
      </p:sp>
      <p:sp>
        <p:nvSpPr>
          <p:cNvPr id="56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10D838-4D70-4108-A8A1-DAE364655A05}" type="slidenum">
              <a:rPr lang="en-US"/>
              <a:pPr/>
              <a:t>36</a:t>
            </a:fld>
            <a:endParaRPr lang="en-US"/>
          </a:p>
        </p:txBody>
      </p:sp>
      <p:sp>
        <p:nvSpPr>
          <p:cNvPr id="58370" name="Rectangle 2"/>
          <p:cNvSpPr>
            <a:spLocks noGrp="1" noRot="1" noChangeAspect="1" noChangeArrowheads="1" noTextEdit="1"/>
          </p:cNvSpPr>
          <p:nvPr>
            <p:ph type="sldImg"/>
          </p:nvPr>
        </p:nvSpPr>
        <p:spPr>
          <a:xfrm>
            <a:off x="1174750" y="696913"/>
            <a:ext cx="4635500" cy="3476625"/>
          </a:xfrm>
          <a:ln cap="flat"/>
        </p:spPr>
      </p:sp>
      <p:sp>
        <p:nvSpPr>
          <p:cNvPr id="58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2D68A13-858D-4353-BDBE-3EC930FE9CA7}" type="slidenum">
              <a:rPr lang="en-US"/>
              <a:pPr/>
              <a:t>37</a:t>
            </a:fld>
            <a:endParaRPr lang="en-US"/>
          </a:p>
        </p:txBody>
      </p:sp>
      <p:sp>
        <p:nvSpPr>
          <p:cNvPr id="60418" name="Rectangle 2"/>
          <p:cNvSpPr>
            <a:spLocks noGrp="1" noRot="1" noChangeAspect="1" noChangeArrowheads="1" noTextEdit="1"/>
          </p:cNvSpPr>
          <p:nvPr>
            <p:ph type="sldImg"/>
          </p:nvPr>
        </p:nvSpPr>
        <p:spPr>
          <a:xfrm>
            <a:off x="1174750" y="696913"/>
            <a:ext cx="4635500" cy="3476625"/>
          </a:xfrm>
          <a:ln cap="flat"/>
        </p:spPr>
      </p:sp>
      <p:sp>
        <p:nvSpPr>
          <p:cNvPr id="60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04808EC-BC88-44C1-B8F0-CED14B8168E5}" type="slidenum">
              <a:rPr lang="en-US"/>
              <a:pPr/>
              <a:t>38</a:t>
            </a:fld>
            <a:endParaRPr lang="en-US"/>
          </a:p>
        </p:txBody>
      </p:sp>
      <p:sp>
        <p:nvSpPr>
          <p:cNvPr id="62466" name="Rectangle 2"/>
          <p:cNvSpPr>
            <a:spLocks noGrp="1" noRot="1" noChangeAspect="1" noChangeArrowheads="1" noTextEdit="1"/>
          </p:cNvSpPr>
          <p:nvPr>
            <p:ph type="sldImg"/>
          </p:nvPr>
        </p:nvSpPr>
        <p:spPr>
          <a:xfrm>
            <a:off x="1174750" y="696913"/>
            <a:ext cx="4635500" cy="3476625"/>
          </a:xfrm>
          <a:ln cap="flat"/>
        </p:spPr>
      </p:sp>
      <p:sp>
        <p:nvSpPr>
          <p:cNvPr id="62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12202B5-BFE1-4FDB-B6CA-7543D8296FB7}" type="slidenum">
              <a:rPr lang="en-US"/>
              <a:pPr/>
              <a:t>39</a:t>
            </a:fld>
            <a:endParaRPr lang="en-US"/>
          </a:p>
        </p:txBody>
      </p:sp>
      <p:sp>
        <p:nvSpPr>
          <p:cNvPr id="64514" name="Rectangle 2"/>
          <p:cNvSpPr>
            <a:spLocks noGrp="1" noRot="1" noChangeAspect="1" noChangeArrowheads="1" noTextEdit="1"/>
          </p:cNvSpPr>
          <p:nvPr>
            <p:ph type="sldImg"/>
          </p:nvPr>
        </p:nvSpPr>
        <p:spPr>
          <a:xfrm>
            <a:off x="1174750" y="696913"/>
            <a:ext cx="4635500" cy="3476625"/>
          </a:xfrm>
          <a:ln cap="flat"/>
        </p:spPr>
      </p:sp>
      <p:sp>
        <p:nvSpPr>
          <p:cNvPr id="64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0D20B83-0FB9-4491-B848-0EA69193748E}" type="slidenum">
              <a:rPr lang="en-US"/>
              <a:pPr/>
              <a:t>4</a:t>
            </a:fld>
            <a:endParaRPr lang="en-US"/>
          </a:p>
        </p:txBody>
      </p:sp>
      <p:sp>
        <p:nvSpPr>
          <p:cNvPr id="11266" name="Rectangle 2"/>
          <p:cNvSpPr>
            <a:spLocks noGrp="1" noChangeArrowheads="1"/>
          </p:cNvSpPr>
          <p:nvPr>
            <p:ph type="body" idx="1"/>
          </p:nvPr>
        </p:nvSpPr>
        <p:spPr>
          <a:noFill/>
          <a:ln/>
        </p:spPr>
        <p:txBody>
          <a:bodyPr/>
          <a:lstStyle/>
          <a:p>
            <a:r>
              <a:rPr lang="en-US"/>
              <a:t>Sclera - tough outer covering</a:t>
            </a:r>
          </a:p>
          <a:p>
            <a:r>
              <a:rPr lang="en-US"/>
              <a:t>Cornea - 2/3 focusing power - fixed.</a:t>
            </a:r>
          </a:p>
          <a:p>
            <a:r>
              <a:rPr lang="en-US"/>
              <a:t>Aqueous Humor - fluid</a:t>
            </a:r>
          </a:p>
          <a:p>
            <a:r>
              <a:rPr lang="en-US"/>
              <a:t>Iris - gives us our eye color</a:t>
            </a:r>
          </a:p>
          <a:p>
            <a:r>
              <a:rPr lang="en-US"/>
              <a:t>Pupil is just a hole</a:t>
            </a:r>
          </a:p>
          <a:p>
            <a:r>
              <a:rPr lang="en-US"/>
              <a:t>Lens - 1/3 power but adjustable</a:t>
            </a:r>
          </a:p>
          <a:p>
            <a:r>
              <a:rPr lang="en-US"/>
              <a:t>Ciliary muscle - adjusts lens - can tire</a:t>
            </a:r>
          </a:p>
          <a:p>
            <a:r>
              <a:rPr lang="en-US"/>
              <a:t>Retina - appear thin.</a:t>
            </a:r>
          </a:p>
          <a:p>
            <a:r>
              <a:rPr lang="en-US"/>
              <a:t>Optic disc - not receptors</a:t>
            </a:r>
          </a:p>
        </p:txBody>
      </p:sp>
      <p:sp>
        <p:nvSpPr>
          <p:cNvPr id="11267" name="Rectangle 3"/>
          <p:cNvSpPr>
            <a:spLocks noGrp="1" noRot="1" noChangeAspect="1" noChangeArrowheads="1" noTextEdit="1"/>
          </p:cNvSpPr>
          <p:nvPr>
            <p:ph type="sldImg"/>
          </p:nvPr>
        </p:nvSpPr>
        <p:spPr>
          <a:xfrm>
            <a:off x="1174750" y="696913"/>
            <a:ext cx="4635500" cy="3476625"/>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A42EC71-465D-41FA-857C-B7EC809DA17D}" type="slidenum">
              <a:rPr lang="en-US"/>
              <a:pPr/>
              <a:t>5</a:t>
            </a:fld>
            <a:endParaRPr lang="en-US"/>
          </a:p>
        </p:txBody>
      </p:sp>
      <p:sp>
        <p:nvSpPr>
          <p:cNvPr id="13314" name="Rectangle 2"/>
          <p:cNvSpPr>
            <a:spLocks noGrp="1" noChangeArrowheads="1"/>
          </p:cNvSpPr>
          <p:nvPr>
            <p:ph type="body" idx="1"/>
          </p:nvPr>
        </p:nvSpPr>
        <p:spPr>
          <a:noFill/>
          <a:ln/>
        </p:spPr>
        <p:txBody>
          <a:bodyPr/>
          <a:lstStyle/>
          <a:p>
            <a:r>
              <a:rPr lang="en-US"/>
              <a:t>Discuss the implications of this arrangement.</a:t>
            </a:r>
          </a:p>
        </p:txBody>
      </p:sp>
      <p:sp>
        <p:nvSpPr>
          <p:cNvPr id="13315" name="Rectangle 3"/>
          <p:cNvSpPr>
            <a:spLocks noGrp="1" noRot="1" noChangeAspect="1" noChangeArrowheads="1" noTextEdit="1"/>
          </p:cNvSpPr>
          <p:nvPr>
            <p:ph type="sldImg"/>
          </p:nvPr>
        </p:nvSpPr>
        <p:spPr>
          <a:xfrm>
            <a:off x="1174750" y="696913"/>
            <a:ext cx="4635500" cy="3476625"/>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1905C0-434E-4941-BE95-9768FAE9CD73}" type="slidenum">
              <a:rPr lang="en-US"/>
              <a:pPr/>
              <a:t>6</a:t>
            </a:fld>
            <a:endParaRPr lang="en-US"/>
          </a:p>
        </p:txBody>
      </p:sp>
      <p:sp>
        <p:nvSpPr>
          <p:cNvPr id="15362" name="Rectangle 2"/>
          <p:cNvSpPr>
            <a:spLocks noGrp="1" noRot="1" noChangeAspect="1" noChangeArrowheads="1" noTextEdit="1"/>
          </p:cNvSpPr>
          <p:nvPr>
            <p:ph type="sldImg"/>
          </p:nvPr>
        </p:nvSpPr>
        <p:spPr>
          <a:xfrm>
            <a:off x="1174750" y="696913"/>
            <a:ext cx="4635500" cy="3476625"/>
          </a:xfrm>
          <a:ln cap="flat"/>
        </p:spPr>
      </p:sp>
      <p:sp>
        <p:nvSpPr>
          <p:cNvPr id="153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421AFD5-D330-4482-8646-4C4A85EE05FC}" type="slidenum">
              <a:rPr lang="en-US"/>
              <a:pPr/>
              <a:t>7</a:t>
            </a:fld>
            <a:endParaRPr lang="en-US"/>
          </a:p>
        </p:txBody>
      </p:sp>
      <p:sp>
        <p:nvSpPr>
          <p:cNvPr id="76802" name="Rectangle 2"/>
          <p:cNvSpPr>
            <a:spLocks noGrp="1" noRot="1" noChangeAspect="1" noChangeArrowheads="1" noTextEdit="1"/>
          </p:cNvSpPr>
          <p:nvPr>
            <p:ph type="sldImg"/>
          </p:nvPr>
        </p:nvSpPr>
        <p:spPr>
          <a:xfrm>
            <a:off x="1174750" y="696913"/>
            <a:ext cx="4635500" cy="3476625"/>
          </a:xfrm>
          <a:ln cap="flat"/>
        </p:spPr>
      </p:sp>
      <p:sp>
        <p:nvSpPr>
          <p:cNvPr id="76803" name="Rectangle 3"/>
          <p:cNvSpPr>
            <a:spLocks noGrp="1" noChangeArrowheads="1"/>
          </p:cNvSpPr>
          <p:nvPr>
            <p:ph type="body" idx="1"/>
          </p:nvPr>
        </p:nvSpPr>
        <p:spPr>
          <a:xfrm>
            <a:off x="930275" y="4408488"/>
            <a:ext cx="5124450" cy="4175125"/>
          </a:xfrm>
          <a:ln/>
        </p:spPr>
        <p:txBody>
          <a:bodyPr lIns="92075" rIns="9207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FFAB315-8620-4CFE-8F93-E0F7301B6E33}" type="slidenum">
              <a:rPr lang="en-US"/>
              <a:pPr/>
              <a:t>8</a:t>
            </a:fld>
            <a:endParaRPr lang="en-US"/>
          </a:p>
        </p:txBody>
      </p:sp>
      <p:sp>
        <p:nvSpPr>
          <p:cNvPr id="74754" name="Rectangle 2"/>
          <p:cNvSpPr>
            <a:spLocks noGrp="1" noRot="1" noChangeAspect="1" noChangeArrowheads="1" noTextEdit="1"/>
          </p:cNvSpPr>
          <p:nvPr>
            <p:ph type="sldImg"/>
          </p:nvPr>
        </p:nvSpPr>
        <p:spPr>
          <a:xfrm>
            <a:off x="1174750" y="696913"/>
            <a:ext cx="4635500" cy="3476625"/>
          </a:xfrm>
          <a:ln cap="flat"/>
        </p:spPr>
      </p:sp>
      <p:sp>
        <p:nvSpPr>
          <p:cNvPr id="74755" name="Rectangle 3"/>
          <p:cNvSpPr>
            <a:spLocks noGrp="1" noChangeArrowheads="1"/>
          </p:cNvSpPr>
          <p:nvPr>
            <p:ph type="body" idx="1"/>
          </p:nvPr>
        </p:nvSpPr>
        <p:spPr>
          <a:xfrm>
            <a:off x="930275" y="4408488"/>
            <a:ext cx="5124450" cy="4175125"/>
          </a:xfrm>
          <a:ln/>
        </p:spPr>
        <p:txBody>
          <a:bodyPr lIns="92075" rIns="92075"/>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660D471-F6C2-4253-AA47-91E12A5B8149}" type="slidenum">
              <a:rPr lang="en-US"/>
              <a:pPr/>
              <a:t>9</a:t>
            </a:fld>
            <a:endParaRPr lang="en-US"/>
          </a:p>
        </p:txBody>
      </p:sp>
      <p:sp>
        <p:nvSpPr>
          <p:cNvPr id="82946" name="Rectangle 1026"/>
          <p:cNvSpPr>
            <a:spLocks noGrp="1" noRot="1" noChangeAspect="1" noChangeArrowheads="1" noTextEdit="1"/>
          </p:cNvSpPr>
          <p:nvPr>
            <p:ph type="sldImg"/>
          </p:nvPr>
        </p:nvSpPr>
        <p:spPr>
          <a:xfrm>
            <a:off x="1174750" y="696913"/>
            <a:ext cx="4635500" cy="3476625"/>
          </a:xfrm>
          <a:ln/>
        </p:spPr>
      </p:sp>
      <p:sp>
        <p:nvSpPr>
          <p:cNvPr id="82947" name="Rectangle 1027"/>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82684DF-F508-40E1-B170-1D8824AE175F}" type="slidenum">
              <a:rPr lang="en-US" smtClean="0"/>
              <a:pPr/>
              <a:t>‹#›</a:t>
            </a:fld>
            <a:endParaRPr lang="en-US"/>
          </a:p>
        </p:txBody>
      </p:sp>
      <p:pic>
        <p:nvPicPr>
          <p:cNvPr id="10" name="Picture 9" descr="WhiteHanoverLogo.png"/>
          <p:cNvPicPr>
            <a:picLocks noChangeAspect="1"/>
          </p:cNvPicPr>
          <p:nvPr/>
        </p:nvPicPr>
        <p:blipFill>
          <a:blip r:embed="rId2" cstate="print"/>
          <a:stretch>
            <a:fillRect/>
          </a:stretch>
        </p:blipFill>
        <p:spPr>
          <a:xfrm>
            <a:off x="7090161" y="2768652"/>
            <a:ext cx="2012177" cy="11378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90111" cy="114300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FB-53BD-43E1-A2E7-92330369ECD9}" type="slidenum">
              <a:rPr lang="en-US" smtClean="0"/>
              <a:pPr/>
              <a:t>‹#›</a:t>
            </a:fld>
            <a:endParaRPr lang="en-US"/>
          </a:p>
        </p:txBody>
      </p:sp>
      <p:pic>
        <p:nvPicPr>
          <p:cNvPr id="7" name="Picture 6"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33C13-C73A-4A3A-952A-1659C8FC4C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
            <a:ext cx="6080511" cy="94488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1066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295400"/>
            <a:ext cx="3810000" cy="48006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C419DE8-6CAE-4D12-B536-CAA9669ECF45}" type="slidenum">
              <a:rPr lang="en-US" smtClean="0"/>
              <a:pPr/>
              <a:t>‹#›</a:t>
            </a:fld>
            <a:endParaRPr lang="en-US"/>
          </a:p>
        </p:txBody>
      </p:sp>
      <p:pic>
        <p:nvPicPr>
          <p:cNvPr id="8" name="Picture 7"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
            <a:ext cx="6080511" cy="944880"/>
          </a:xfr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1066800" y="1295400"/>
            <a:ext cx="7772400" cy="48006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3AE34C2-2E16-4769-B73D-4D4D6735729F}" type="slidenum">
              <a:rPr lang="en-US" smtClean="0"/>
              <a:pPr/>
              <a:t>‹#›</a:t>
            </a:fld>
            <a:endParaRPr lang="en-US"/>
          </a:p>
        </p:txBody>
      </p:sp>
      <p:pic>
        <p:nvPicPr>
          <p:cNvPr id="7" name="Picture 6"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9200" y="1295400"/>
            <a:ext cx="3810000" cy="48006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BFD46B9-14EC-4801-A041-B21B400F4FB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066800" y="1295400"/>
            <a:ext cx="3810000" cy="4800600"/>
          </a:xfrm>
        </p:spPr>
        <p:txBody>
          <a:bodyPr/>
          <a:lstStyle/>
          <a:p>
            <a:endParaRPr lang="en-US"/>
          </a:p>
        </p:txBody>
      </p:sp>
      <p:sp>
        <p:nvSpPr>
          <p:cNvPr id="4" name="Text Placeholder 3"/>
          <p:cNvSpPr>
            <a:spLocks noGrp="1"/>
          </p:cNvSpPr>
          <p:nvPr>
            <p:ph type="body" sz="half" idx="2"/>
          </p:nvPr>
        </p:nvSpPr>
        <p:spPr>
          <a:xfrm>
            <a:off x="5029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BCC606D-D32A-4BEF-9B12-7FBA8B3E03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D853D-6C1F-47D9-B167-9E55BBD11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10E8F-4C60-466B-88F1-E9FFAF47A663}" type="slidenum">
              <a:rPr lang="en-US" smtClean="0"/>
              <a:pPr/>
              <a:t>‹#›</a:t>
            </a:fld>
            <a:endParaRPr lang="en-US"/>
          </a:p>
        </p:txBody>
      </p:sp>
      <p:pic>
        <p:nvPicPr>
          <p:cNvPr id="10" name="Picture 9" descr="WhiteHanoverLogo.png"/>
          <p:cNvPicPr>
            <a:picLocks noChangeAspect="1"/>
          </p:cNvPicPr>
          <p:nvPr/>
        </p:nvPicPr>
        <p:blipFill>
          <a:blip r:embed="rId2" cstate="print"/>
          <a:stretch>
            <a:fillRect/>
          </a:stretch>
        </p:blipFill>
        <p:spPr>
          <a:xfrm>
            <a:off x="2965836" y="406221"/>
            <a:ext cx="3212327" cy="18164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1035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D0613-BF72-4B5D-B7AA-A6B1FD8802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690111" cy="1143000"/>
          </a:xfrm>
        </p:spPr>
        <p:txBody>
          <a:bodyPr anchor="ctr"/>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EB817-C634-4705-8DF5-74319A6DBDD4}" type="slidenum">
              <a:rPr lang="en-US" smtClean="0"/>
              <a:pPr/>
              <a:t>‹#›</a:t>
            </a:fld>
            <a:endParaRPr lang="en-US"/>
          </a:p>
        </p:txBody>
      </p:sp>
      <p:pic>
        <p:nvPicPr>
          <p:cNvPr id="10" name="Picture 9"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6690111" cy="1143000"/>
          </a:xfrm>
        </p:spPr>
        <p:txBody>
          <a:bodyPr anchor="ctr"/>
          <a:lstStyle>
            <a:lvl1pPr algn="l">
              <a:defRPr sz="4600"/>
            </a:lvl1pPr>
          </a:lstStyle>
          <a:p>
            <a:r>
              <a:rPr kumimoji="0" lang="en-US" smtClean="0"/>
              <a:t>Click to edit Master title style</a:t>
            </a:r>
            <a:endParaRPr kumimoji="0"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45A8B210-1E9A-42FE-B410-C1256C2DBA7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pic>
        <p:nvPicPr>
          <p:cNvPr id="6" name="Picture 5"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98E9F-53D1-4044-805F-58A1363B72E2}" type="slidenum">
              <a:rPr lang="en-US" smtClean="0"/>
              <a:pPr/>
              <a:t>‹#›</a:t>
            </a:fld>
            <a:endParaRPr lang="en-US"/>
          </a:p>
        </p:txBody>
      </p:sp>
      <p:pic>
        <p:nvPicPr>
          <p:cNvPr id="5" name="Picture 4"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A871E96-262E-4589-A2CB-40464C30B9C7}" type="slidenum">
              <a:rPr lang="en-US" smtClean="0"/>
              <a:pPr/>
              <a:t>‹#›</a:t>
            </a:fld>
            <a:endParaRPr lang="en-US"/>
          </a:p>
        </p:txBody>
      </p:sp>
      <p:pic>
        <p:nvPicPr>
          <p:cNvPr id="8" name="Picture 7"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xmlns:mc="http://schemas.openxmlformats.org/markup-compatibility/2006" xmlns:a14="http://schemas.microsoft.com/office/drawing/2010/main" val="000000" mc:Ignorable="">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CAE89-F431-486D-AA3A-8A6FA29AF729}" type="slidenum">
              <a:rPr lang="en-US" smtClean="0"/>
              <a:pPr/>
              <a:t>‹#›</a:t>
            </a:fld>
            <a:endParaRPr lang="en-US"/>
          </a:p>
        </p:txBody>
      </p:sp>
      <p:pic>
        <p:nvPicPr>
          <p:cNvPr id="8" name="Picture 7"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6690111" cy="1143000"/>
          </a:xfrm>
          <a:prstGeom prst="rect">
            <a:avLst/>
          </a:prstGeom>
        </p:spPr>
        <p:txBody>
          <a:bodyPr vert="horz" lIns="45720" rIns="45720" anchor="ctr">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419DE8-6CAE-4D12-B536-CAA9669ECF45}" type="slidenum">
              <a:rPr lang="en-US" smtClean="0"/>
              <a:pPr/>
              <a:t>‹#›</a:t>
            </a:fld>
            <a:endParaRPr lang="en-US"/>
          </a:p>
        </p:txBody>
      </p:sp>
      <p:pic>
        <p:nvPicPr>
          <p:cNvPr id="11" name="Picture 10" descr="WhiteHanoverLogo.png"/>
          <p:cNvPicPr>
            <a:picLocks noChangeAspect="1"/>
          </p:cNvPicPr>
          <p:nvPr/>
        </p:nvPicPr>
        <p:blipFill>
          <a:blip r:embed="rId17" cstate="print"/>
          <a:stretch>
            <a:fillRect/>
          </a:stretch>
        </p:blipFill>
        <p:spPr>
          <a:xfrm>
            <a:off x="7147311" y="274320"/>
            <a:ext cx="2012177" cy="1137815"/>
          </a:xfrm>
          <a:prstGeom prst="rect">
            <a:avLst/>
          </a:prstGeom>
        </p:spPr>
      </p:pic>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psych.hanover.edu/JavaTest/Media/Chapter5/MedFig.Craik.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hyperlink" Target="http://psych.hanover.edu/JavaTest/Media/Chapter3/MedFig.Accommodat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sych.hanover.edu/JavaTest/Media/Chapter5/MedFig.Fourier.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psych.hanover.edu/JavaTest/Media/Chapter4/MedFig.Adaptation.html"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hyperlink" Target="http://psych.hanover.edu/JavaTest/Media/Chapter4/MedFig.DarkAdap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sych.hanover.edu/JavaTest/Media/Chapter6/MedFig.ColorDimension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psych.hanover.edu/JavaTest/Media/Chapter6/MedFig.TrichromatCone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sych.hanover.edu/JavaTest/Media/Chapter6/MedFig.CIEinColor.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8.xml"/><Relationship Id="rId7"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hyperlink" Target="http://psych.hanover.edu/JavaTest/Media/Chapter6/MedFig.ColorCamouflage.html" TargetMode="External"/><Relationship Id="rId4" Type="http://schemas.openxmlformats.org/officeDocument/2006/relationships/hyperlink" Target="http://psych.hanover.edu/JavaTest/Media/Chapter6/MedFig.Dichromacy.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oleObject" Target="../embeddings/oleObject7.bin"/><Relationship Id="rId4" Type="http://schemas.openxmlformats.org/officeDocument/2006/relationships/hyperlink" Target="http://psych.hanover.edu/JavaTest/Media/Chapter6/MedFig.EarlyColorVision.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psych.hanover.edu/JavaTest/Media/Chapter8/MedFig.PictorialDepth.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hyperlink" Target="http://psych.hanover.edu/JavaTest/Media/Chapter8/MedFig.Vergence.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psych.hanover.edu/JavaTest/Media/Chapter8/MedFig.RES.html" TargetMode="External"/><Relationship Id="rId4" Type="http://schemas.openxmlformats.org/officeDocument/2006/relationships/hyperlink" Target="http://psych.hanover.edu/JavaTest/Media/Chapter8/MedFig.Horopter.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psych.hanover.edu/JavaTest/Media/Chapter9/MedFig.Sizeconstancy.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psych.hanover.edu/JavaTest/Media/Chapter5/MedFig.SimultaneousContrast.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sych.hanover.edu/JavaTest/Media/Chapter5/MedFig.MachBand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psych.hanover.edu/JavaTest/Media/Chapter5/MedFig.Craik.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normAutofit fontScale="90000"/>
          </a:bodyPr>
          <a:lstStyle/>
          <a:p>
            <a:r>
              <a:rPr lang="en-US"/>
              <a:t>The Physical Stimulus for Vision</a:t>
            </a:r>
          </a:p>
        </p:txBody>
      </p:sp>
      <p:sp>
        <p:nvSpPr>
          <p:cNvPr id="4099" name="Rectangle 3"/>
          <p:cNvSpPr>
            <a:spLocks noGrp="1" noChangeArrowheads="1"/>
          </p:cNvSpPr>
          <p:nvPr>
            <p:ph idx="1"/>
          </p:nvPr>
        </p:nvSpPr>
        <p:spPr>
          <a:xfrm>
            <a:off x="1066800" y="2209800"/>
            <a:ext cx="7467600" cy="4525963"/>
          </a:xfrm>
          <a:noFill/>
          <a:ln/>
        </p:spPr>
        <p:txBody>
          <a:bodyPr>
            <a:normAutofit fontScale="92500" lnSpcReduction="20000"/>
          </a:bodyPr>
          <a:lstStyle/>
          <a:p>
            <a:r>
              <a:rPr lang="en-US" dirty="0"/>
              <a:t>Light</a:t>
            </a:r>
          </a:p>
          <a:p>
            <a:pPr lvl="1"/>
            <a:r>
              <a:rPr lang="en-US" dirty="0"/>
              <a:t>A form of Electromagnetic Energy</a:t>
            </a:r>
          </a:p>
          <a:p>
            <a:pPr lvl="1"/>
            <a:r>
              <a:rPr lang="en-US" dirty="0"/>
              <a:t>Two Complementary Descriptions</a:t>
            </a:r>
          </a:p>
          <a:p>
            <a:pPr lvl="2"/>
            <a:r>
              <a:rPr lang="en-US" dirty="0"/>
              <a:t>Particle - Photon is unit of light.</a:t>
            </a:r>
          </a:p>
          <a:p>
            <a:pPr lvl="2"/>
            <a:r>
              <a:rPr lang="en-US" dirty="0"/>
              <a:t>Wave - like a wave in ocean</a:t>
            </a:r>
          </a:p>
          <a:p>
            <a:pPr lvl="4">
              <a:buFont typeface="Monotype Sorts" pitchFamily="2" charset="2"/>
              <a:buNone/>
            </a:pPr>
            <a:r>
              <a:rPr lang="en-US" dirty="0"/>
              <a:t>Electromagnetic spectrum</a:t>
            </a:r>
          </a:p>
          <a:p>
            <a:pPr lvl="4">
              <a:buFont typeface="Monotype Sorts" pitchFamily="2" charset="2"/>
              <a:buNone/>
            </a:pPr>
            <a:r>
              <a:rPr lang="en-US" dirty="0"/>
              <a:t>gamma - 10-14 - 10-12</a:t>
            </a:r>
          </a:p>
          <a:p>
            <a:pPr lvl="4">
              <a:buFont typeface="Monotype Sorts" pitchFamily="2" charset="2"/>
              <a:buNone/>
            </a:pPr>
            <a:r>
              <a:rPr lang="en-US" dirty="0"/>
              <a:t>x-rays - -- ~10-9</a:t>
            </a:r>
          </a:p>
          <a:p>
            <a:pPr lvl="4">
              <a:buFont typeface="Monotype Sorts" pitchFamily="2" charset="2"/>
              <a:buNone/>
            </a:pPr>
            <a:r>
              <a:rPr lang="en-US" dirty="0"/>
              <a:t>Ultraviolet -- ~760 nm (&gt;10-7)</a:t>
            </a:r>
          </a:p>
          <a:p>
            <a:pPr lvl="3">
              <a:buFont typeface="Monotype Sorts" pitchFamily="2" charset="2"/>
              <a:buNone/>
            </a:pPr>
            <a:r>
              <a:rPr lang="en-US" dirty="0"/>
              <a:t>°		</a:t>
            </a:r>
            <a:r>
              <a:rPr lang="en-US" b="1" dirty="0"/>
              <a:t>Visual 760-380 nm</a:t>
            </a:r>
            <a:endParaRPr lang="en-US" dirty="0"/>
          </a:p>
          <a:p>
            <a:pPr lvl="4">
              <a:buFont typeface="Monotype Sorts" pitchFamily="2" charset="2"/>
              <a:buNone/>
            </a:pPr>
            <a:r>
              <a:rPr lang="en-US" dirty="0"/>
              <a:t>Infrared &lt;10-6 - ~10-3</a:t>
            </a:r>
          </a:p>
          <a:p>
            <a:pPr lvl="4">
              <a:buFont typeface="Monotype Sorts" pitchFamily="2" charset="2"/>
              <a:buNone/>
            </a:pPr>
            <a:r>
              <a:rPr lang="en-US" dirty="0"/>
              <a:t>radar -- 10-1</a:t>
            </a:r>
          </a:p>
          <a:p>
            <a:pPr lvl="4">
              <a:buFont typeface="Monotype Sorts" pitchFamily="2" charset="2"/>
              <a:buNone/>
            </a:pPr>
            <a:r>
              <a:rPr lang="en-US" dirty="0"/>
              <a:t>radio bands &gt; over a mile</a:t>
            </a:r>
          </a:p>
        </p:txBody>
      </p:sp>
      <p:pic>
        <p:nvPicPr>
          <p:cNvPr id="4100" name="Picture 4"/>
          <p:cNvPicPr>
            <a:picLocks noChangeArrowheads="1"/>
          </p:cNvPicPr>
          <p:nvPr/>
        </p:nvPicPr>
        <p:blipFill>
          <a:blip r:embed="rId3" cstate="print"/>
          <a:srcRect/>
          <a:stretch>
            <a:fillRect/>
          </a:stretch>
        </p:blipFill>
        <p:spPr bwMode="auto">
          <a:xfrm>
            <a:off x="7315200" y="1592263"/>
            <a:ext cx="1209675" cy="4884737"/>
          </a:xfrm>
          <a:prstGeom prst="rect">
            <a:avLst/>
          </a:prstGeom>
          <a:noFill/>
          <a:ln w="9525">
            <a:noFill/>
            <a:miter lim="800000"/>
            <a:headEnd/>
            <a:tailEnd/>
          </a:ln>
          <a:effectLst/>
        </p:spPr>
      </p:pic>
      <p:grpSp>
        <p:nvGrpSpPr>
          <p:cNvPr id="4107" name="Group 11"/>
          <p:cNvGrpSpPr>
            <a:grpSpLocks/>
          </p:cNvGrpSpPr>
          <p:nvPr/>
        </p:nvGrpSpPr>
        <p:grpSpPr bwMode="auto">
          <a:xfrm>
            <a:off x="5181600" y="1752600"/>
            <a:ext cx="2133600" cy="4572000"/>
            <a:chOff x="3264" y="912"/>
            <a:chExt cx="1344" cy="2880"/>
          </a:xfrm>
        </p:grpSpPr>
        <p:sp>
          <p:nvSpPr>
            <p:cNvPr id="4101" name="Line 5"/>
            <p:cNvSpPr>
              <a:spLocks noChangeShapeType="1"/>
            </p:cNvSpPr>
            <p:nvPr/>
          </p:nvSpPr>
          <p:spPr bwMode="auto">
            <a:xfrm>
              <a:off x="3264" y="3120"/>
              <a:ext cx="96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102" name="Line 6"/>
            <p:cNvSpPr>
              <a:spLocks noChangeShapeType="1"/>
            </p:cNvSpPr>
            <p:nvPr/>
          </p:nvSpPr>
          <p:spPr bwMode="auto">
            <a:xfrm>
              <a:off x="3264" y="3216"/>
              <a:ext cx="96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103" name="Line 7"/>
            <p:cNvSpPr>
              <a:spLocks noChangeShapeType="1"/>
            </p:cNvSpPr>
            <p:nvPr/>
          </p:nvSpPr>
          <p:spPr bwMode="auto">
            <a:xfrm flipV="1">
              <a:off x="4224" y="912"/>
              <a:ext cx="192" cy="2208"/>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104" name="Line 8"/>
            <p:cNvSpPr>
              <a:spLocks noChangeShapeType="1"/>
            </p:cNvSpPr>
            <p:nvPr/>
          </p:nvSpPr>
          <p:spPr bwMode="auto">
            <a:xfrm>
              <a:off x="4224" y="3216"/>
              <a:ext cx="240" cy="576"/>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105" name="Line 9"/>
            <p:cNvSpPr>
              <a:spLocks noChangeShapeType="1"/>
            </p:cNvSpPr>
            <p:nvPr/>
          </p:nvSpPr>
          <p:spPr bwMode="auto">
            <a:xfrm>
              <a:off x="4416" y="912"/>
              <a:ext cx="192"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106" name="Line 10"/>
            <p:cNvSpPr>
              <a:spLocks noChangeShapeType="1"/>
            </p:cNvSpPr>
            <p:nvPr/>
          </p:nvSpPr>
          <p:spPr bwMode="auto">
            <a:xfrm>
              <a:off x="4464" y="3792"/>
              <a:ext cx="144" cy="0"/>
            </a:xfrm>
            <a:prstGeom prst="line">
              <a:avLst/>
            </a:prstGeom>
            <a:noFill/>
            <a:ln w="25400">
              <a:solidFill>
                <a:schemeClr val="tx1"/>
              </a:solidFill>
              <a:round/>
              <a:headEnd type="none" w="sm" len="sm"/>
              <a:tailEnd type="none" w="sm" len="sm"/>
            </a:ln>
            <a:effec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09800" y="146050"/>
            <a:ext cx="6096000" cy="1225550"/>
          </a:xfrm>
          <a:noFill/>
          <a:ln/>
        </p:spPr>
        <p:txBody>
          <a:bodyPr>
            <a:normAutofit fontScale="90000"/>
          </a:bodyPr>
          <a:lstStyle/>
          <a:p>
            <a:r>
              <a:rPr lang="en-US"/>
              <a:t>Craik-Cornsweet: Described</a:t>
            </a:r>
          </a:p>
        </p:txBody>
      </p:sp>
      <p:sp>
        <p:nvSpPr>
          <p:cNvPr id="79875" name="Rectangle 3"/>
          <p:cNvSpPr>
            <a:spLocks noChangeArrowheads="1"/>
          </p:cNvSpPr>
          <p:nvPr/>
        </p:nvSpPr>
        <p:spPr bwMode="auto">
          <a:xfrm>
            <a:off x="990600" y="1381125"/>
            <a:ext cx="8153400" cy="5346700"/>
          </a:xfrm>
          <a:prstGeom prst="rect">
            <a:avLst/>
          </a:prstGeom>
          <a:solidFill>
            <a:srgbClr xmlns:mc="http://schemas.openxmlformats.org/markup-compatibility/2006" xmlns:a14="http://schemas.microsoft.com/office/drawing/2010/main" val="C8C8C8" mc:Ignorable=""/>
          </a:solidFill>
          <a:ln w="12700">
            <a:solidFill>
              <a:srgbClr xmlns:mc="http://schemas.openxmlformats.org/markup-compatibility/2006" xmlns:a14="http://schemas.microsoft.com/office/drawing/2010/main" val="C8C8C8" mc:Ignorable=""/>
            </a:solidFill>
            <a:miter lim="800000"/>
            <a:headEnd/>
            <a:tailEnd/>
          </a:ln>
          <a:effectLst/>
        </p:spPr>
        <p:txBody>
          <a:bodyPr wrap="none" anchor="ctr"/>
          <a:lstStyle/>
          <a:p>
            <a:endParaRPr lang="en-US"/>
          </a:p>
        </p:txBody>
      </p:sp>
      <p:sp>
        <p:nvSpPr>
          <p:cNvPr id="79876" name="Oval 4"/>
          <p:cNvSpPr>
            <a:spLocks noChangeArrowheads="1"/>
          </p:cNvSpPr>
          <p:nvPr/>
        </p:nvSpPr>
        <p:spPr bwMode="auto">
          <a:xfrm>
            <a:off x="2068513" y="2203450"/>
            <a:ext cx="4530725" cy="4110038"/>
          </a:xfrm>
          <a:prstGeom prst="ellipse">
            <a:avLst/>
          </a:prstGeom>
          <a:solidFill>
            <a:srgbClr xmlns:mc="http://schemas.openxmlformats.org/markup-compatibility/2006" xmlns:a14="http://schemas.microsoft.com/office/drawing/2010/main" val="C9C9C9" mc:Ignorable=""/>
          </a:solidFill>
          <a:ln w="9525">
            <a:noFill/>
            <a:round/>
            <a:headEnd/>
            <a:tailEnd/>
          </a:ln>
          <a:effectLst/>
        </p:spPr>
        <p:txBody>
          <a:bodyPr wrap="none" anchor="ctr"/>
          <a:lstStyle/>
          <a:p>
            <a:endParaRPr lang="en-US"/>
          </a:p>
        </p:txBody>
      </p:sp>
      <p:sp>
        <p:nvSpPr>
          <p:cNvPr id="79877" name="Oval 5"/>
          <p:cNvSpPr>
            <a:spLocks noChangeArrowheads="1"/>
          </p:cNvSpPr>
          <p:nvPr/>
        </p:nvSpPr>
        <p:spPr bwMode="auto">
          <a:xfrm>
            <a:off x="2068513" y="2203450"/>
            <a:ext cx="4530725" cy="4110038"/>
          </a:xfrm>
          <a:prstGeom prst="ellipse">
            <a:avLst/>
          </a:prstGeom>
          <a:solidFill>
            <a:srgbClr xmlns:mc="http://schemas.openxmlformats.org/markup-compatibility/2006" xmlns:a14="http://schemas.microsoft.com/office/drawing/2010/main" val="CACACA" mc:Ignorable=""/>
          </a:solidFill>
          <a:ln w="9525">
            <a:noFill/>
            <a:round/>
            <a:headEnd/>
            <a:tailEnd/>
          </a:ln>
          <a:effectLst/>
        </p:spPr>
        <p:txBody>
          <a:bodyPr wrap="none" anchor="ctr"/>
          <a:lstStyle/>
          <a:p>
            <a:endParaRPr lang="en-US"/>
          </a:p>
        </p:txBody>
      </p:sp>
      <p:sp>
        <p:nvSpPr>
          <p:cNvPr id="79878" name="Oval 6"/>
          <p:cNvSpPr>
            <a:spLocks noChangeArrowheads="1"/>
          </p:cNvSpPr>
          <p:nvPr/>
        </p:nvSpPr>
        <p:spPr bwMode="auto">
          <a:xfrm>
            <a:off x="2201863" y="2325688"/>
            <a:ext cx="4260850" cy="3863975"/>
          </a:xfrm>
          <a:prstGeom prst="ellipse">
            <a:avLst/>
          </a:prstGeom>
          <a:solidFill>
            <a:srgbClr xmlns:mc="http://schemas.openxmlformats.org/markup-compatibility/2006" xmlns:a14="http://schemas.microsoft.com/office/drawing/2010/main" val="CBCBCB" mc:Ignorable=""/>
          </a:solidFill>
          <a:ln w="9525">
            <a:noFill/>
            <a:round/>
            <a:headEnd/>
            <a:tailEnd/>
          </a:ln>
          <a:effectLst/>
        </p:spPr>
        <p:txBody>
          <a:bodyPr wrap="none" anchor="ctr"/>
          <a:lstStyle/>
          <a:p>
            <a:endParaRPr lang="en-US"/>
          </a:p>
        </p:txBody>
      </p:sp>
      <p:sp>
        <p:nvSpPr>
          <p:cNvPr id="79879" name="Oval 7"/>
          <p:cNvSpPr>
            <a:spLocks noChangeArrowheads="1"/>
          </p:cNvSpPr>
          <p:nvPr/>
        </p:nvSpPr>
        <p:spPr bwMode="auto">
          <a:xfrm>
            <a:off x="2584450" y="2390775"/>
            <a:ext cx="4121150" cy="3735388"/>
          </a:xfrm>
          <a:prstGeom prst="ellipse">
            <a:avLst/>
          </a:prstGeom>
          <a:solidFill>
            <a:srgbClr xmlns:mc="http://schemas.openxmlformats.org/markup-compatibility/2006" xmlns:a14="http://schemas.microsoft.com/office/drawing/2010/main" val="CCCCCC" mc:Ignorable=""/>
          </a:solidFill>
          <a:ln w="9525">
            <a:noFill/>
            <a:round/>
            <a:headEnd/>
            <a:tailEnd/>
          </a:ln>
          <a:effectLst/>
        </p:spPr>
        <p:txBody>
          <a:bodyPr wrap="none" anchor="ctr"/>
          <a:lstStyle/>
          <a:p>
            <a:endParaRPr lang="en-US"/>
          </a:p>
        </p:txBody>
      </p:sp>
      <p:sp>
        <p:nvSpPr>
          <p:cNvPr id="79880" name="Oval 8"/>
          <p:cNvSpPr>
            <a:spLocks noChangeArrowheads="1"/>
          </p:cNvSpPr>
          <p:nvPr/>
        </p:nvSpPr>
        <p:spPr bwMode="auto">
          <a:xfrm>
            <a:off x="2339975" y="2447925"/>
            <a:ext cx="3987800" cy="3617913"/>
          </a:xfrm>
          <a:prstGeom prst="ellipse">
            <a:avLst/>
          </a:prstGeom>
          <a:solidFill>
            <a:srgbClr xmlns:mc="http://schemas.openxmlformats.org/markup-compatibility/2006" xmlns:a14="http://schemas.microsoft.com/office/drawing/2010/main" val="CDCDCD" mc:Ignorable=""/>
          </a:solidFill>
          <a:ln w="9525">
            <a:noFill/>
            <a:round/>
            <a:headEnd/>
            <a:tailEnd/>
          </a:ln>
          <a:effectLst/>
        </p:spPr>
        <p:txBody>
          <a:bodyPr wrap="none" anchor="ctr"/>
          <a:lstStyle/>
          <a:p>
            <a:endParaRPr lang="en-US"/>
          </a:p>
        </p:txBody>
      </p:sp>
      <p:sp>
        <p:nvSpPr>
          <p:cNvPr id="79881" name="Oval 9"/>
          <p:cNvSpPr>
            <a:spLocks noChangeArrowheads="1"/>
          </p:cNvSpPr>
          <p:nvPr/>
        </p:nvSpPr>
        <p:spPr bwMode="auto">
          <a:xfrm>
            <a:off x="2406650" y="2511425"/>
            <a:ext cx="3854450" cy="3494088"/>
          </a:xfrm>
          <a:prstGeom prst="ellipse">
            <a:avLst/>
          </a:prstGeom>
          <a:solidFill>
            <a:srgbClr xmlns:mc="http://schemas.openxmlformats.org/markup-compatibility/2006" xmlns:a14="http://schemas.microsoft.com/office/drawing/2010/main" val="CECECE" mc:Ignorable=""/>
          </a:solidFill>
          <a:ln w="9525">
            <a:noFill/>
            <a:round/>
            <a:headEnd/>
            <a:tailEnd/>
          </a:ln>
          <a:effectLst/>
        </p:spPr>
        <p:txBody>
          <a:bodyPr wrap="none" anchor="ctr"/>
          <a:lstStyle/>
          <a:p>
            <a:endParaRPr lang="en-US"/>
          </a:p>
        </p:txBody>
      </p:sp>
      <p:sp>
        <p:nvSpPr>
          <p:cNvPr id="79882" name="Oval 10"/>
          <p:cNvSpPr>
            <a:spLocks noChangeArrowheads="1"/>
          </p:cNvSpPr>
          <p:nvPr/>
        </p:nvSpPr>
        <p:spPr bwMode="auto">
          <a:xfrm>
            <a:off x="2438400" y="2573338"/>
            <a:ext cx="3751263" cy="3370262"/>
          </a:xfrm>
          <a:prstGeom prst="ellipse">
            <a:avLst/>
          </a:prstGeom>
          <a:solidFill>
            <a:srgbClr xmlns:mc="http://schemas.openxmlformats.org/markup-compatibility/2006" xmlns:a14="http://schemas.microsoft.com/office/drawing/2010/main" val="C2C2C2" mc:Ignorable=""/>
          </a:solidFill>
          <a:ln w="9525">
            <a:noFill/>
            <a:round/>
            <a:headEnd/>
            <a:tailEnd/>
          </a:ln>
          <a:effectLst/>
        </p:spPr>
        <p:txBody>
          <a:bodyPr wrap="none" anchor="ctr"/>
          <a:lstStyle/>
          <a:p>
            <a:endParaRPr lang="en-US"/>
          </a:p>
        </p:txBody>
      </p:sp>
      <p:sp>
        <p:nvSpPr>
          <p:cNvPr id="79883" name="Oval 11"/>
          <p:cNvSpPr>
            <a:spLocks noChangeArrowheads="1"/>
          </p:cNvSpPr>
          <p:nvPr/>
        </p:nvSpPr>
        <p:spPr bwMode="auto">
          <a:xfrm>
            <a:off x="2874963" y="2654300"/>
            <a:ext cx="3535362" cy="3205163"/>
          </a:xfrm>
          <a:prstGeom prst="ellipse">
            <a:avLst/>
          </a:prstGeom>
          <a:solidFill>
            <a:srgbClr xmlns:mc="http://schemas.openxmlformats.org/markup-compatibility/2006" xmlns:a14="http://schemas.microsoft.com/office/drawing/2010/main" val="C3C3C3" mc:Ignorable=""/>
          </a:solidFill>
          <a:ln w="9525">
            <a:noFill/>
            <a:round/>
            <a:headEnd/>
            <a:tailEnd/>
          </a:ln>
          <a:effectLst/>
        </p:spPr>
        <p:txBody>
          <a:bodyPr wrap="none" anchor="ctr"/>
          <a:lstStyle/>
          <a:p>
            <a:endParaRPr lang="en-US"/>
          </a:p>
        </p:txBody>
      </p:sp>
      <p:sp>
        <p:nvSpPr>
          <p:cNvPr id="79884" name="Oval 12"/>
          <p:cNvSpPr>
            <a:spLocks noChangeArrowheads="1"/>
          </p:cNvSpPr>
          <p:nvPr/>
        </p:nvSpPr>
        <p:spPr bwMode="auto">
          <a:xfrm>
            <a:off x="2635250" y="2716213"/>
            <a:ext cx="3397250" cy="3082925"/>
          </a:xfrm>
          <a:prstGeom prst="ellipse">
            <a:avLst/>
          </a:prstGeom>
          <a:solidFill>
            <a:srgbClr xmlns:mc="http://schemas.openxmlformats.org/markup-compatibility/2006" xmlns:a14="http://schemas.microsoft.com/office/drawing/2010/main" val="C4C4C4" mc:Ignorable=""/>
          </a:solidFill>
          <a:ln w="9525">
            <a:noFill/>
            <a:round/>
            <a:headEnd/>
            <a:tailEnd/>
          </a:ln>
          <a:effectLst/>
        </p:spPr>
        <p:txBody>
          <a:bodyPr wrap="none" anchor="ctr"/>
          <a:lstStyle/>
          <a:p>
            <a:endParaRPr lang="en-US"/>
          </a:p>
        </p:txBody>
      </p:sp>
      <p:sp>
        <p:nvSpPr>
          <p:cNvPr id="79885" name="Oval 13"/>
          <p:cNvSpPr>
            <a:spLocks noChangeArrowheads="1"/>
          </p:cNvSpPr>
          <p:nvPr/>
        </p:nvSpPr>
        <p:spPr bwMode="auto">
          <a:xfrm>
            <a:off x="2703513" y="2776538"/>
            <a:ext cx="3260725" cy="2960687"/>
          </a:xfrm>
          <a:prstGeom prst="ellipse">
            <a:avLst/>
          </a:prstGeom>
          <a:solidFill>
            <a:srgbClr xmlns:mc="http://schemas.openxmlformats.org/markup-compatibility/2006" xmlns:a14="http://schemas.microsoft.com/office/drawing/2010/main" val="C5C5C5" mc:Ignorable=""/>
          </a:solidFill>
          <a:ln w="9525">
            <a:noFill/>
            <a:round/>
            <a:headEnd/>
            <a:tailEnd/>
          </a:ln>
          <a:effectLst/>
        </p:spPr>
        <p:txBody>
          <a:bodyPr wrap="none" anchor="ctr"/>
          <a:lstStyle/>
          <a:p>
            <a:endParaRPr lang="en-US"/>
          </a:p>
        </p:txBody>
      </p:sp>
      <p:sp>
        <p:nvSpPr>
          <p:cNvPr id="79886" name="Oval 14"/>
          <p:cNvSpPr>
            <a:spLocks noChangeArrowheads="1"/>
          </p:cNvSpPr>
          <p:nvPr/>
        </p:nvSpPr>
        <p:spPr bwMode="auto">
          <a:xfrm>
            <a:off x="2770188" y="2840038"/>
            <a:ext cx="3124200" cy="2836862"/>
          </a:xfrm>
          <a:prstGeom prst="ellipse">
            <a:avLst/>
          </a:prstGeom>
          <a:solidFill>
            <a:srgbClr xmlns:mc="http://schemas.openxmlformats.org/markup-compatibility/2006" xmlns:a14="http://schemas.microsoft.com/office/drawing/2010/main" val="C6C6C6" mc:Ignorable=""/>
          </a:solidFill>
          <a:ln w="9525">
            <a:noFill/>
            <a:round/>
            <a:headEnd/>
            <a:tailEnd/>
          </a:ln>
          <a:effectLst/>
        </p:spPr>
        <p:txBody>
          <a:bodyPr wrap="none" anchor="ctr"/>
          <a:lstStyle/>
          <a:p>
            <a:endParaRPr lang="en-US"/>
          </a:p>
        </p:txBody>
      </p:sp>
      <p:sp>
        <p:nvSpPr>
          <p:cNvPr id="79887" name="Oval 15"/>
          <p:cNvSpPr>
            <a:spLocks noChangeArrowheads="1"/>
          </p:cNvSpPr>
          <p:nvPr/>
        </p:nvSpPr>
        <p:spPr bwMode="auto">
          <a:xfrm>
            <a:off x="2840038" y="2900363"/>
            <a:ext cx="2987675" cy="2713037"/>
          </a:xfrm>
          <a:prstGeom prst="ellipse">
            <a:avLst/>
          </a:prstGeom>
          <a:solidFill>
            <a:srgbClr xmlns:mc="http://schemas.openxmlformats.org/markup-compatibility/2006" xmlns:a14="http://schemas.microsoft.com/office/drawing/2010/main" val="C7C7C7" mc:Ignorable=""/>
          </a:solidFill>
          <a:ln w="9525">
            <a:noFill/>
            <a:round/>
            <a:headEnd/>
            <a:tailEnd/>
          </a:ln>
          <a:effectLst/>
        </p:spPr>
        <p:txBody>
          <a:bodyPr wrap="none" anchor="ctr"/>
          <a:lstStyle/>
          <a:p>
            <a:endParaRPr lang="en-US"/>
          </a:p>
        </p:txBody>
      </p:sp>
      <p:sp>
        <p:nvSpPr>
          <p:cNvPr id="79888" name="Oval 16"/>
          <p:cNvSpPr>
            <a:spLocks noChangeArrowheads="1"/>
          </p:cNvSpPr>
          <p:nvPr/>
        </p:nvSpPr>
        <p:spPr bwMode="auto">
          <a:xfrm>
            <a:off x="3217863" y="2962275"/>
            <a:ext cx="2854325" cy="2592388"/>
          </a:xfrm>
          <a:prstGeom prst="ellipse">
            <a:avLst/>
          </a:prstGeom>
          <a:solidFill>
            <a:srgbClr xmlns:mc="http://schemas.openxmlformats.org/markup-compatibility/2006" xmlns:a14="http://schemas.microsoft.com/office/drawing/2010/main" val="C8C8C8" mc:Ignorable=""/>
          </a:solidFill>
          <a:ln w="9525">
            <a:noFill/>
            <a:round/>
            <a:headEnd/>
            <a:tailEnd/>
          </a:ln>
          <a:effectLst/>
        </p:spPr>
        <p:txBody>
          <a:bodyPr wrap="none" anchor="ctr"/>
          <a:lstStyle/>
          <a:p>
            <a:endParaRPr lang="en-US"/>
          </a:p>
        </p:txBody>
      </p:sp>
      <p:sp>
        <p:nvSpPr>
          <p:cNvPr id="79889" name="Rectangle 17"/>
          <p:cNvSpPr>
            <a:spLocks noChangeArrowheads="1"/>
          </p:cNvSpPr>
          <p:nvPr/>
        </p:nvSpPr>
        <p:spPr bwMode="auto">
          <a:xfrm>
            <a:off x="989013" y="1285875"/>
            <a:ext cx="8147050" cy="2219325"/>
          </a:xfrm>
          <a:prstGeom prst="rect">
            <a:avLst/>
          </a:prstGeom>
          <a:solidFill>
            <a:schemeClr val="bg1"/>
          </a:solidFill>
          <a:ln w="12700">
            <a:solidFill>
              <a:schemeClr val="bg1"/>
            </a:solidFill>
            <a:miter lim="800000"/>
            <a:headEnd/>
            <a:tailEnd/>
          </a:ln>
          <a:effectLst/>
        </p:spPr>
        <p:txBody>
          <a:bodyPr wrap="none" anchor="ctr"/>
          <a:lstStyle/>
          <a:p>
            <a:endParaRPr lang="en-US"/>
          </a:p>
        </p:txBody>
      </p:sp>
      <p:sp>
        <p:nvSpPr>
          <p:cNvPr id="79890" name="Rectangle 18"/>
          <p:cNvSpPr>
            <a:spLocks noChangeArrowheads="1"/>
          </p:cNvSpPr>
          <p:nvPr/>
        </p:nvSpPr>
        <p:spPr bwMode="auto">
          <a:xfrm>
            <a:off x="990600" y="4876800"/>
            <a:ext cx="8153400" cy="1973263"/>
          </a:xfrm>
          <a:prstGeom prst="rect">
            <a:avLst/>
          </a:prstGeom>
          <a:solidFill>
            <a:schemeClr val="bg1"/>
          </a:solidFill>
          <a:ln w="12700">
            <a:solidFill>
              <a:schemeClr val="bg1"/>
            </a:solidFill>
            <a:miter lim="800000"/>
            <a:headEnd/>
            <a:tailEnd/>
          </a:ln>
          <a:effectLst/>
        </p:spPr>
        <p:txBody>
          <a:bodyPr wrap="none" anchor="ctr"/>
          <a:lstStyle/>
          <a:p>
            <a:endParaRPr lang="en-US"/>
          </a:p>
        </p:txBody>
      </p:sp>
      <p:graphicFrame>
        <p:nvGraphicFramePr>
          <p:cNvPr id="23" name="Object 19"/>
          <p:cNvGraphicFramePr>
            <a:graphicFrameLocks/>
          </p:cNvGraphicFramePr>
          <p:nvPr>
            <p:extLst>
              <p:ext uri="{D42A27DB-BD31-4B8C-83A1-F6EECF244321}">
                <p14:modId xmlns:p14="http://schemas.microsoft.com/office/powerpoint/2010/main" val="3475639296"/>
              </p:ext>
            </p:extLst>
          </p:nvPr>
        </p:nvGraphicFramePr>
        <p:xfrm>
          <a:off x="895350" y="1371600"/>
          <a:ext cx="6572250" cy="2352675"/>
        </p:xfrm>
        <a:graphic>
          <a:graphicData uri="http://schemas.openxmlformats.org/drawingml/2006/chart">
            <c:chart xmlns:c="http://schemas.openxmlformats.org/drawingml/2006/chart" xmlns:r="http://schemas.openxmlformats.org/officeDocument/2006/relationships" r:id="rId3"/>
          </a:graphicData>
        </a:graphic>
      </p:graphicFrame>
      <p:sp>
        <p:nvSpPr>
          <p:cNvPr id="79892" name="Rectangle 20"/>
          <p:cNvSpPr>
            <a:spLocks noChangeArrowheads="1"/>
          </p:cNvSpPr>
          <p:nvPr/>
        </p:nvSpPr>
        <p:spPr bwMode="auto">
          <a:xfrm>
            <a:off x="1111250" y="5029200"/>
            <a:ext cx="7575550" cy="1552575"/>
          </a:xfrm>
          <a:prstGeom prst="rect">
            <a:avLst/>
          </a:prstGeom>
          <a:noFill/>
          <a:ln w="9525">
            <a:noFill/>
            <a:miter lim="800000"/>
            <a:headEnd/>
            <a:tailEnd/>
          </a:ln>
          <a:effectLst/>
        </p:spPr>
        <p:txBody>
          <a:bodyPr lIns="92075" tIns="46038" rIns="92075" bIns="46038">
            <a:spAutoFit/>
          </a:bodyPr>
          <a:lstStyle/>
          <a:p>
            <a:r>
              <a:rPr lang="en-US" sz="2400" b="0">
                <a:solidFill>
                  <a:schemeClr val="tx1"/>
                </a:solidFill>
                <a:latin typeface="Times New Roman" pitchFamily="18" charset="0"/>
              </a:rPr>
              <a:t>The figure above is an exaggerated map indicating the light levels across the image on the previous slide.  Note how the center and edges have identical luminance.  That can be seen by sitting far enough away from the screen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988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988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988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988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988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9876"/>
                                        </p:tgtEl>
                                        <p:attrNameLst>
                                          <p:attrName>style.visibility</p:attrName>
                                        </p:attrNameLst>
                                      </p:cBhvr>
                                      <p:to>
                                        <p:strVal val="visible"/>
                                      </p:to>
                                    </p:set>
                                    <p:anim calcmode="lin" valueType="num">
                                      <p:cBhvr additive="base">
                                        <p:cTn id="26" dur="500" fill="hold"/>
                                        <p:tgtEl>
                                          <p:spTgt spid="79876"/>
                                        </p:tgtEl>
                                        <p:attrNameLst>
                                          <p:attrName>ppt_x</p:attrName>
                                        </p:attrNameLst>
                                      </p:cBhvr>
                                      <p:tavLst>
                                        <p:tav tm="0">
                                          <p:val>
                                            <p:strVal val="0-#ppt_w/2"/>
                                          </p:val>
                                        </p:tav>
                                        <p:tav tm="100000">
                                          <p:val>
                                            <p:strVal val="#ppt_x"/>
                                          </p:val>
                                        </p:tav>
                                      </p:tavLst>
                                    </p:anim>
                                    <p:anim calcmode="lin" valueType="num">
                                      <p:cBhvr additive="base">
                                        <p:cTn id="27" dur="500" fill="hold"/>
                                        <p:tgtEl>
                                          <p:spTgt spid="7987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79877"/>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79878"/>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499"/>
                                          </p:stCondLst>
                                        </p:cTn>
                                        <p:tgtEl>
                                          <p:spTgt spid="79879"/>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499"/>
                                          </p:stCondLst>
                                        </p:cTn>
                                        <p:tgtEl>
                                          <p:spTgt spid="79880"/>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499"/>
                                          </p:stCondLst>
                                        </p:cTn>
                                        <p:tgtEl>
                                          <p:spTgt spid="79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7" grpId="0" animBg="1"/>
      <p:bldP spid="79878" grpId="0" animBg="1"/>
      <p:bldP spid="79879" grpId="0" animBg="1"/>
      <p:bldP spid="79880" grpId="0" animBg="1"/>
      <p:bldP spid="79881" grpId="0" animBg="1"/>
      <p:bldP spid="79882" grpId="0" animBg="1"/>
      <p:bldP spid="79883" grpId="0" animBg="1"/>
      <p:bldP spid="79884" grpId="0" animBg="1"/>
      <p:bldP spid="79885" grpId="0" animBg="1"/>
      <p:bldP spid="79886" grpId="0" animBg="1"/>
      <p:bldP spid="798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a:lstStyle/>
          <a:p>
            <a:r>
              <a:rPr lang="en-US" dirty="0">
                <a:hlinkClick r:id="rId3"/>
              </a:rPr>
              <a:t>Minimal Contours</a:t>
            </a:r>
            <a:endParaRPr lang="en-US" dirty="0"/>
          </a:p>
        </p:txBody>
      </p:sp>
      <p:sp>
        <p:nvSpPr>
          <p:cNvPr id="67587" name="Rectangle 3"/>
          <p:cNvSpPr>
            <a:spLocks noChangeArrowheads="1"/>
          </p:cNvSpPr>
          <p:nvPr/>
        </p:nvSpPr>
        <p:spPr bwMode="auto">
          <a:xfrm>
            <a:off x="142875" y="1381125"/>
            <a:ext cx="8721725" cy="5346700"/>
          </a:xfrm>
          <a:prstGeom prst="rect">
            <a:avLst/>
          </a:prstGeom>
          <a:solidFill>
            <a:srgbClr xmlns:mc="http://schemas.openxmlformats.org/markup-compatibility/2006" xmlns:a14="http://schemas.microsoft.com/office/drawing/2010/main" val="C8C8C8" mc:Ignorable=""/>
          </a:solidFill>
          <a:ln w="12700">
            <a:solidFill>
              <a:srgbClr xmlns:mc="http://schemas.openxmlformats.org/markup-compatibility/2006" xmlns:a14="http://schemas.microsoft.com/office/drawing/2010/main" val="C8C8C8" mc:Ignorable=""/>
            </a:solidFill>
            <a:miter lim="800000"/>
            <a:headEnd/>
            <a:tailEnd/>
          </a:ln>
          <a:effectLst/>
        </p:spPr>
        <p:txBody>
          <a:bodyPr wrap="none" anchor="ctr"/>
          <a:lstStyle/>
          <a:p>
            <a:endParaRPr lang="en-US"/>
          </a:p>
        </p:txBody>
      </p:sp>
      <p:grpSp>
        <p:nvGrpSpPr>
          <p:cNvPr id="67588" name="Group 4"/>
          <p:cNvGrpSpPr>
            <a:grpSpLocks/>
          </p:cNvGrpSpPr>
          <p:nvPr/>
        </p:nvGrpSpPr>
        <p:grpSpPr bwMode="auto">
          <a:xfrm>
            <a:off x="4017963" y="2100263"/>
            <a:ext cx="4013200" cy="4068762"/>
            <a:chOff x="2531" y="1323"/>
            <a:chExt cx="2528" cy="2563"/>
          </a:xfrm>
        </p:grpSpPr>
        <p:grpSp>
          <p:nvGrpSpPr>
            <p:cNvPr id="67589" name="Group 5"/>
            <p:cNvGrpSpPr>
              <a:grpSpLocks/>
            </p:cNvGrpSpPr>
            <p:nvPr/>
          </p:nvGrpSpPr>
          <p:grpSpPr bwMode="auto">
            <a:xfrm>
              <a:off x="2531" y="1323"/>
              <a:ext cx="2528" cy="2563"/>
              <a:chOff x="2531" y="1323"/>
              <a:chExt cx="2528" cy="2563"/>
            </a:xfrm>
          </p:grpSpPr>
          <p:grpSp>
            <p:nvGrpSpPr>
              <p:cNvPr id="67590" name="Group 6"/>
              <p:cNvGrpSpPr>
                <a:grpSpLocks/>
              </p:cNvGrpSpPr>
              <p:nvPr/>
            </p:nvGrpSpPr>
            <p:grpSpPr bwMode="auto">
              <a:xfrm>
                <a:off x="2531" y="1323"/>
                <a:ext cx="2528" cy="2563"/>
                <a:chOff x="2531" y="1323"/>
                <a:chExt cx="2528" cy="2563"/>
              </a:xfrm>
            </p:grpSpPr>
            <p:grpSp>
              <p:nvGrpSpPr>
                <p:cNvPr id="67591" name="Group 7"/>
                <p:cNvGrpSpPr>
                  <a:grpSpLocks/>
                </p:cNvGrpSpPr>
                <p:nvPr/>
              </p:nvGrpSpPr>
              <p:grpSpPr bwMode="auto">
                <a:xfrm>
                  <a:off x="2531" y="1323"/>
                  <a:ext cx="2528" cy="2563"/>
                  <a:chOff x="2531" y="1323"/>
                  <a:chExt cx="2528" cy="2563"/>
                </a:xfrm>
              </p:grpSpPr>
              <p:grpSp>
                <p:nvGrpSpPr>
                  <p:cNvPr id="67592" name="Group 8"/>
                  <p:cNvGrpSpPr>
                    <a:grpSpLocks/>
                  </p:cNvGrpSpPr>
                  <p:nvPr/>
                </p:nvGrpSpPr>
                <p:grpSpPr bwMode="auto">
                  <a:xfrm>
                    <a:off x="2531" y="1323"/>
                    <a:ext cx="2528" cy="2563"/>
                    <a:chOff x="2531" y="1323"/>
                    <a:chExt cx="2528" cy="2563"/>
                  </a:xfrm>
                </p:grpSpPr>
                <p:grpSp>
                  <p:nvGrpSpPr>
                    <p:cNvPr id="67593" name="Group 9"/>
                    <p:cNvGrpSpPr>
                      <a:grpSpLocks/>
                    </p:cNvGrpSpPr>
                    <p:nvPr/>
                  </p:nvGrpSpPr>
                  <p:grpSpPr bwMode="auto">
                    <a:xfrm>
                      <a:off x="2531" y="1323"/>
                      <a:ext cx="2528" cy="2563"/>
                      <a:chOff x="2531" y="1323"/>
                      <a:chExt cx="2528" cy="2563"/>
                    </a:xfrm>
                  </p:grpSpPr>
                  <p:sp>
                    <p:nvSpPr>
                      <p:cNvPr id="67594" name="Oval 10"/>
                      <p:cNvSpPr>
                        <a:spLocks noChangeArrowheads="1"/>
                      </p:cNvSpPr>
                      <p:nvPr/>
                    </p:nvSpPr>
                    <p:spPr bwMode="auto">
                      <a:xfrm>
                        <a:off x="2531" y="1323"/>
                        <a:ext cx="2528" cy="2563"/>
                      </a:xfrm>
                      <a:prstGeom prst="ellipse">
                        <a:avLst/>
                      </a:prstGeom>
                      <a:solidFill>
                        <a:srgbClr xmlns:mc="http://schemas.openxmlformats.org/markup-compatibility/2006" xmlns:a14="http://schemas.microsoft.com/office/drawing/2010/main" val="C7C7C7" mc:Ignorable=""/>
                      </a:solidFill>
                      <a:ln w="9525">
                        <a:noFill/>
                        <a:round/>
                        <a:headEnd/>
                        <a:tailEnd/>
                      </a:ln>
                      <a:effectLst/>
                    </p:spPr>
                    <p:txBody>
                      <a:bodyPr wrap="none" anchor="ctr"/>
                      <a:lstStyle/>
                      <a:p>
                        <a:endParaRPr lang="en-US"/>
                      </a:p>
                    </p:txBody>
                  </p:sp>
                  <p:sp>
                    <p:nvSpPr>
                      <p:cNvPr id="67595" name="Oval 11"/>
                      <p:cNvSpPr>
                        <a:spLocks noChangeArrowheads="1"/>
                      </p:cNvSpPr>
                      <p:nvPr/>
                    </p:nvSpPr>
                    <p:spPr bwMode="auto">
                      <a:xfrm>
                        <a:off x="2632" y="1425"/>
                        <a:ext cx="2326" cy="2358"/>
                      </a:xfrm>
                      <a:prstGeom prst="ellipse">
                        <a:avLst/>
                      </a:prstGeom>
                      <a:solidFill>
                        <a:srgbClr xmlns:mc="http://schemas.openxmlformats.org/markup-compatibility/2006" xmlns:a14="http://schemas.microsoft.com/office/drawing/2010/main" val="C6C6C6" mc:Ignorable=""/>
                      </a:solidFill>
                      <a:ln w="9525">
                        <a:noFill/>
                        <a:round/>
                        <a:headEnd/>
                        <a:tailEnd/>
                      </a:ln>
                      <a:effectLst/>
                    </p:spPr>
                    <p:txBody>
                      <a:bodyPr wrap="none" anchor="ctr"/>
                      <a:lstStyle/>
                      <a:p>
                        <a:endParaRPr lang="en-US"/>
                      </a:p>
                    </p:txBody>
                  </p:sp>
                </p:grpSp>
                <p:sp>
                  <p:nvSpPr>
                    <p:cNvPr id="67596" name="Oval 12"/>
                    <p:cNvSpPr>
                      <a:spLocks noChangeArrowheads="1"/>
                    </p:cNvSpPr>
                    <p:nvPr/>
                  </p:nvSpPr>
                  <p:spPr bwMode="auto">
                    <a:xfrm>
                      <a:off x="2784" y="1579"/>
                      <a:ext cx="2022" cy="2051"/>
                    </a:xfrm>
                    <a:prstGeom prst="ellipse">
                      <a:avLst/>
                    </a:prstGeom>
                    <a:solidFill>
                      <a:srgbClr xmlns:mc="http://schemas.openxmlformats.org/markup-compatibility/2006" xmlns:a14="http://schemas.microsoft.com/office/drawing/2010/main" val="C5C5C5" mc:Ignorable=""/>
                    </a:solidFill>
                    <a:ln w="9525">
                      <a:noFill/>
                      <a:round/>
                      <a:headEnd/>
                      <a:tailEnd/>
                    </a:ln>
                    <a:effectLst/>
                  </p:spPr>
                  <p:txBody>
                    <a:bodyPr wrap="none" anchor="ctr"/>
                    <a:lstStyle/>
                    <a:p>
                      <a:endParaRPr lang="en-US"/>
                    </a:p>
                  </p:txBody>
                </p:sp>
              </p:grpSp>
              <p:sp>
                <p:nvSpPr>
                  <p:cNvPr id="67597" name="Oval 13"/>
                  <p:cNvSpPr>
                    <a:spLocks noChangeArrowheads="1"/>
                  </p:cNvSpPr>
                  <p:nvPr/>
                </p:nvSpPr>
                <p:spPr bwMode="auto">
                  <a:xfrm>
                    <a:off x="2961" y="1758"/>
                    <a:ext cx="1669" cy="1692"/>
                  </a:xfrm>
                  <a:prstGeom prst="ellipse">
                    <a:avLst/>
                  </a:prstGeom>
                  <a:solidFill>
                    <a:srgbClr xmlns:mc="http://schemas.openxmlformats.org/markup-compatibility/2006" xmlns:a14="http://schemas.microsoft.com/office/drawing/2010/main" val="C4C4C4" mc:Ignorable=""/>
                  </a:solidFill>
                  <a:ln w="9525">
                    <a:noFill/>
                    <a:round/>
                    <a:headEnd/>
                    <a:tailEnd/>
                  </a:ln>
                  <a:effectLst/>
                </p:spPr>
                <p:txBody>
                  <a:bodyPr wrap="none" anchor="ctr"/>
                  <a:lstStyle/>
                  <a:p>
                    <a:endParaRPr lang="en-US"/>
                  </a:p>
                </p:txBody>
              </p:sp>
            </p:grpSp>
            <p:sp>
              <p:nvSpPr>
                <p:cNvPr id="67598" name="Oval 14"/>
                <p:cNvSpPr>
                  <a:spLocks noChangeArrowheads="1"/>
                </p:cNvSpPr>
                <p:nvPr/>
              </p:nvSpPr>
              <p:spPr bwMode="auto">
                <a:xfrm>
                  <a:off x="3087" y="1886"/>
                  <a:ext cx="1416" cy="1436"/>
                </a:xfrm>
                <a:prstGeom prst="ellipse">
                  <a:avLst/>
                </a:prstGeom>
                <a:solidFill>
                  <a:srgbClr xmlns:mc="http://schemas.openxmlformats.org/markup-compatibility/2006" xmlns:a14="http://schemas.microsoft.com/office/drawing/2010/main" val="C3C3C3" mc:Ignorable=""/>
                </a:solidFill>
                <a:ln w="9525">
                  <a:noFill/>
                  <a:round/>
                  <a:headEnd/>
                  <a:tailEnd/>
                </a:ln>
                <a:effectLst/>
              </p:spPr>
              <p:txBody>
                <a:bodyPr wrap="none" anchor="ctr"/>
                <a:lstStyle/>
                <a:p>
                  <a:endParaRPr lang="en-US"/>
                </a:p>
              </p:txBody>
            </p:sp>
          </p:grpSp>
          <p:sp>
            <p:nvSpPr>
              <p:cNvPr id="67599" name="Oval 15"/>
              <p:cNvSpPr>
                <a:spLocks noChangeArrowheads="1"/>
              </p:cNvSpPr>
              <p:nvPr/>
            </p:nvSpPr>
            <p:spPr bwMode="auto">
              <a:xfrm>
                <a:off x="3239" y="2041"/>
                <a:ext cx="1112" cy="1127"/>
              </a:xfrm>
              <a:prstGeom prst="ellipse">
                <a:avLst/>
              </a:prstGeom>
              <a:solidFill>
                <a:srgbClr xmlns:mc="http://schemas.openxmlformats.org/markup-compatibility/2006" xmlns:a14="http://schemas.microsoft.com/office/drawing/2010/main" val="C2C2C2" mc:Ignorable=""/>
              </a:solidFill>
              <a:ln w="9525">
                <a:noFill/>
                <a:round/>
                <a:headEnd/>
                <a:tailEnd/>
              </a:ln>
              <a:effectLst/>
            </p:spPr>
            <p:txBody>
              <a:bodyPr wrap="none" anchor="ctr"/>
              <a:lstStyle/>
              <a:p>
                <a:endParaRPr lang="en-US"/>
              </a:p>
            </p:txBody>
          </p:sp>
        </p:grpSp>
        <p:sp>
          <p:nvSpPr>
            <p:cNvPr id="67600" name="Oval 16"/>
            <p:cNvSpPr>
              <a:spLocks noChangeArrowheads="1"/>
            </p:cNvSpPr>
            <p:nvPr/>
          </p:nvSpPr>
          <p:spPr bwMode="auto">
            <a:xfrm>
              <a:off x="3365" y="2169"/>
              <a:ext cx="860" cy="871"/>
            </a:xfrm>
            <a:prstGeom prst="ellipse">
              <a:avLst/>
            </a:prstGeom>
            <a:solidFill>
              <a:srgbClr xmlns:mc="http://schemas.openxmlformats.org/markup-compatibility/2006" xmlns:a14="http://schemas.microsoft.com/office/drawing/2010/main" val="C1C1C1" mc:Ignorable=""/>
            </a:solidFill>
            <a:ln w="9525">
              <a:noFill/>
              <a:round/>
              <a:headEnd/>
              <a:tailEnd/>
            </a:ln>
            <a:effectLst/>
          </p:spPr>
          <p:txBody>
            <a:bodyPr wrap="none" anchor="ctr"/>
            <a:lstStyle/>
            <a:p>
              <a:endParaRPr lang="en-US"/>
            </a:p>
          </p:txBody>
        </p:sp>
      </p:grpSp>
      <p:sp>
        <p:nvSpPr>
          <p:cNvPr id="67601" name="Oval 17"/>
          <p:cNvSpPr>
            <a:spLocks noChangeArrowheads="1"/>
          </p:cNvSpPr>
          <p:nvPr/>
        </p:nvSpPr>
        <p:spPr bwMode="auto">
          <a:xfrm>
            <a:off x="319088" y="3035300"/>
            <a:ext cx="2205037" cy="2319338"/>
          </a:xfrm>
          <a:prstGeom prst="ellipse">
            <a:avLst/>
          </a:prstGeom>
          <a:solidFill>
            <a:srgbClr xmlns:mc="http://schemas.openxmlformats.org/markup-compatibility/2006" xmlns:a14="http://schemas.microsoft.com/office/drawing/2010/main" val="C1C1C1" mc:Ignorable=""/>
          </a:solidFill>
          <a:ln w="9525">
            <a:noFill/>
            <a:round/>
            <a:headEnd/>
            <a:tailEnd/>
          </a:ln>
          <a:effec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06438" y="147638"/>
            <a:ext cx="7772400" cy="876300"/>
          </a:xfrm>
          <a:noFill/>
          <a:ln/>
        </p:spPr>
        <p:txBody>
          <a:bodyPr/>
          <a:lstStyle/>
          <a:p>
            <a:r>
              <a:rPr lang="en-US" sz="2800"/>
              <a:t>Minimal Contours Described</a:t>
            </a:r>
          </a:p>
        </p:txBody>
      </p:sp>
      <p:sp>
        <p:nvSpPr>
          <p:cNvPr id="65539" name="Rectangle 3"/>
          <p:cNvSpPr>
            <a:spLocks noChangeArrowheads="1"/>
          </p:cNvSpPr>
          <p:nvPr/>
        </p:nvSpPr>
        <p:spPr bwMode="auto">
          <a:xfrm>
            <a:off x="142875" y="1381125"/>
            <a:ext cx="8721725" cy="5346700"/>
          </a:xfrm>
          <a:prstGeom prst="rect">
            <a:avLst/>
          </a:prstGeom>
          <a:solidFill>
            <a:srgbClr xmlns:mc="http://schemas.openxmlformats.org/markup-compatibility/2006" xmlns:a14="http://schemas.microsoft.com/office/drawing/2010/main" val="C8C8C8" mc:Ignorable=""/>
          </a:solidFill>
          <a:ln w="12700">
            <a:solidFill>
              <a:srgbClr xmlns:mc="http://schemas.openxmlformats.org/markup-compatibility/2006" xmlns:a14="http://schemas.microsoft.com/office/drawing/2010/main" val="C8C8C8" mc:Ignorable=""/>
            </a:solidFill>
            <a:miter lim="800000"/>
            <a:headEnd/>
            <a:tailEnd/>
          </a:ln>
          <a:effectLst/>
        </p:spPr>
        <p:txBody>
          <a:bodyPr wrap="none" anchor="ctr"/>
          <a:lstStyle/>
          <a:p>
            <a:endParaRPr lang="en-US"/>
          </a:p>
        </p:txBody>
      </p:sp>
      <p:sp>
        <p:nvSpPr>
          <p:cNvPr id="65540" name="Oval 4"/>
          <p:cNvSpPr>
            <a:spLocks noChangeArrowheads="1"/>
          </p:cNvSpPr>
          <p:nvPr/>
        </p:nvSpPr>
        <p:spPr bwMode="auto">
          <a:xfrm>
            <a:off x="4017963" y="2100263"/>
            <a:ext cx="4013200" cy="4068762"/>
          </a:xfrm>
          <a:prstGeom prst="ellipse">
            <a:avLst/>
          </a:prstGeom>
          <a:solidFill>
            <a:srgbClr xmlns:mc="http://schemas.openxmlformats.org/markup-compatibility/2006" xmlns:a14="http://schemas.microsoft.com/office/drawing/2010/main" val="C7C7C7" mc:Ignorable=""/>
          </a:solidFill>
          <a:ln w="9525">
            <a:noFill/>
            <a:round/>
            <a:headEnd/>
            <a:tailEnd/>
          </a:ln>
          <a:effectLst/>
        </p:spPr>
        <p:txBody>
          <a:bodyPr wrap="none" anchor="ctr"/>
          <a:lstStyle/>
          <a:p>
            <a:endParaRPr lang="en-US"/>
          </a:p>
        </p:txBody>
      </p:sp>
      <p:sp>
        <p:nvSpPr>
          <p:cNvPr id="65541" name="Oval 5"/>
          <p:cNvSpPr>
            <a:spLocks noChangeArrowheads="1"/>
          </p:cNvSpPr>
          <p:nvPr/>
        </p:nvSpPr>
        <p:spPr bwMode="auto">
          <a:xfrm>
            <a:off x="4178300" y="2262188"/>
            <a:ext cx="3692525" cy="3743325"/>
          </a:xfrm>
          <a:prstGeom prst="ellipse">
            <a:avLst/>
          </a:prstGeom>
          <a:solidFill>
            <a:srgbClr xmlns:mc="http://schemas.openxmlformats.org/markup-compatibility/2006" xmlns:a14="http://schemas.microsoft.com/office/drawing/2010/main" val="C6C6C6" mc:Ignorable=""/>
          </a:solidFill>
          <a:ln w="9525">
            <a:noFill/>
            <a:round/>
            <a:headEnd/>
            <a:tailEnd/>
          </a:ln>
          <a:effectLst/>
        </p:spPr>
        <p:txBody>
          <a:bodyPr wrap="none" anchor="ctr"/>
          <a:lstStyle/>
          <a:p>
            <a:endParaRPr lang="en-US"/>
          </a:p>
        </p:txBody>
      </p:sp>
      <p:sp>
        <p:nvSpPr>
          <p:cNvPr id="65542" name="Oval 6"/>
          <p:cNvSpPr>
            <a:spLocks noChangeArrowheads="1"/>
          </p:cNvSpPr>
          <p:nvPr/>
        </p:nvSpPr>
        <p:spPr bwMode="auto">
          <a:xfrm>
            <a:off x="4419600" y="2506663"/>
            <a:ext cx="3209925" cy="3255962"/>
          </a:xfrm>
          <a:prstGeom prst="ellipse">
            <a:avLst/>
          </a:prstGeom>
          <a:solidFill>
            <a:srgbClr xmlns:mc="http://schemas.openxmlformats.org/markup-compatibility/2006" xmlns:a14="http://schemas.microsoft.com/office/drawing/2010/main" val="C5C5C5" mc:Ignorable=""/>
          </a:solidFill>
          <a:ln w="9525">
            <a:noFill/>
            <a:round/>
            <a:headEnd/>
            <a:tailEnd/>
          </a:ln>
          <a:effectLst/>
        </p:spPr>
        <p:txBody>
          <a:bodyPr wrap="none" anchor="ctr"/>
          <a:lstStyle/>
          <a:p>
            <a:endParaRPr lang="en-US"/>
          </a:p>
        </p:txBody>
      </p:sp>
      <p:sp>
        <p:nvSpPr>
          <p:cNvPr id="65543" name="Oval 7"/>
          <p:cNvSpPr>
            <a:spLocks noChangeArrowheads="1"/>
          </p:cNvSpPr>
          <p:nvPr/>
        </p:nvSpPr>
        <p:spPr bwMode="auto">
          <a:xfrm>
            <a:off x="4700588" y="2790825"/>
            <a:ext cx="2649537" cy="2686050"/>
          </a:xfrm>
          <a:prstGeom prst="ellipse">
            <a:avLst/>
          </a:prstGeom>
          <a:solidFill>
            <a:srgbClr xmlns:mc="http://schemas.openxmlformats.org/markup-compatibility/2006" xmlns:a14="http://schemas.microsoft.com/office/drawing/2010/main" val="C4C4C4" mc:Ignorable=""/>
          </a:solidFill>
          <a:ln w="9525">
            <a:noFill/>
            <a:round/>
            <a:headEnd/>
            <a:tailEnd/>
          </a:ln>
          <a:effectLst/>
        </p:spPr>
        <p:txBody>
          <a:bodyPr wrap="none" anchor="ctr"/>
          <a:lstStyle/>
          <a:p>
            <a:endParaRPr lang="en-US"/>
          </a:p>
        </p:txBody>
      </p:sp>
      <p:sp>
        <p:nvSpPr>
          <p:cNvPr id="65544" name="Oval 8"/>
          <p:cNvSpPr>
            <a:spLocks noChangeArrowheads="1"/>
          </p:cNvSpPr>
          <p:nvPr/>
        </p:nvSpPr>
        <p:spPr bwMode="auto">
          <a:xfrm>
            <a:off x="4900613" y="2994025"/>
            <a:ext cx="2247900" cy="2279650"/>
          </a:xfrm>
          <a:prstGeom prst="ellipse">
            <a:avLst/>
          </a:prstGeom>
          <a:solidFill>
            <a:srgbClr xmlns:mc="http://schemas.openxmlformats.org/markup-compatibility/2006" xmlns:a14="http://schemas.microsoft.com/office/drawing/2010/main" val="C3C3C3" mc:Ignorable=""/>
          </a:solidFill>
          <a:ln w="9525">
            <a:noFill/>
            <a:round/>
            <a:headEnd/>
            <a:tailEnd/>
          </a:ln>
          <a:effectLst/>
        </p:spPr>
        <p:txBody>
          <a:bodyPr wrap="none" anchor="ctr"/>
          <a:lstStyle/>
          <a:p>
            <a:endParaRPr lang="en-US"/>
          </a:p>
        </p:txBody>
      </p:sp>
      <p:sp>
        <p:nvSpPr>
          <p:cNvPr id="65545" name="Oval 9"/>
          <p:cNvSpPr>
            <a:spLocks noChangeArrowheads="1"/>
          </p:cNvSpPr>
          <p:nvPr/>
        </p:nvSpPr>
        <p:spPr bwMode="auto">
          <a:xfrm>
            <a:off x="5141913" y="3240088"/>
            <a:ext cx="1765300" cy="1789112"/>
          </a:xfrm>
          <a:prstGeom prst="ellipse">
            <a:avLst/>
          </a:prstGeom>
          <a:solidFill>
            <a:srgbClr xmlns:mc="http://schemas.openxmlformats.org/markup-compatibility/2006" xmlns:a14="http://schemas.microsoft.com/office/drawing/2010/main" val="C2C2C2" mc:Ignorable=""/>
          </a:solidFill>
          <a:ln w="9525">
            <a:noFill/>
            <a:round/>
            <a:headEnd/>
            <a:tailEnd/>
          </a:ln>
          <a:effectLst/>
        </p:spPr>
        <p:txBody>
          <a:bodyPr wrap="none" anchor="ctr"/>
          <a:lstStyle/>
          <a:p>
            <a:endParaRPr lang="en-US"/>
          </a:p>
        </p:txBody>
      </p:sp>
      <p:sp>
        <p:nvSpPr>
          <p:cNvPr id="65546" name="Oval 10"/>
          <p:cNvSpPr>
            <a:spLocks noChangeArrowheads="1"/>
          </p:cNvSpPr>
          <p:nvPr/>
        </p:nvSpPr>
        <p:spPr bwMode="auto">
          <a:xfrm>
            <a:off x="5341938" y="3443288"/>
            <a:ext cx="1365250" cy="1382712"/>
          </a:xfrm>
          <a:prstGeom prst="ellipse">
            <a:avLst/>
          </a:prstGeom>
          <a:solidFill>
            <a:srgbClr xmlns:mc="http://schemas.openxmlformats.org/markup-compatibility/2006" xmlns:a14="http://schemas.microsoft.com/office/drawing/2010/main" val="C1C1C1" mc:Ignorable=""/>
          </a:solidFill>
          <a:ln w="9525">
            <a:noFill/>
            <a:round/>
            <a:headEnd/>
            <a:tailEnd/>
          </a:ln>
          <a:effectLst/>
        </p:spPr>
        <p:txBody>
          <a:bodyPr wrap="none" anchor="ctr"/>
          <a:lstStyle/>
          <a:p>
            <a:endParaRPr lang="en-US"/>
          </a:p>
        </p:txBody>
      </p:sp>
      <p:sp>
        <p:nvSpPr>
          <p:cNvPr id="65547" name="Oval 11"/>
          <p:cNvSpPr>
            <a:spLocks noChangeArrowheads="1"/>
          </p:cNvSpPr>
          <p:nvPr/>
        </p:nvSpPr>
        <p:spPr bwMode="auto">
          <a:xfrm>
            <a:off x="319088" y="3035300"/>
            <a:ext cx="2205037" cy="2319338"/>
          </a:xfrm>
          <a:prstGeom prst="ellipse">
            <a:avLst/>
          </a:prstGeom>
          <a:solidFill>
            <a:srgbClr xmlns:mc="http://schemas.openxmlformats.org/markup-compatibility/2006" xmlns:a14="http://schemas.microsoft.com/office/drawing/2010/main" val="C1C1C1" mc:Ignorable=""/>
          </a:solidFill>
          <a:ln w="9525">
            <a:noFill/>
            <a:round/>
            <a:headEnd/>
            <a:tailEnd/>
          </a:ln>
          <a:effectLst/>
        </p:spPr>
        <p:txBody>
          <a:bodyPr wrap="none" anchor="ctr"/>
          <a:lstStyle/>
          <a:p>
            <a:endParaRPr lang="en-US"/>
          </a:p>
        </p:txBody>
      </p:sp>
      <p:sp>
        <p:nvSpPr>
          <p:cNvPr id="65548" name="Rectangle 12"/>
          <p:cNvSpPr>
            <a:spLocks noChangeArrowheads="1"/>
          </p:cNvSpPr>
          <p:nvPr/>
        </p:nvSpPr>
        <p:spPr bwMode="auto">
          <a:xfrm>
            <a:off x="427038" y="942975"/>
            <a:ext cx="8434387" cy="1552575"/>
          </a:xfrm>
          <a:prstGeom prst="rect">
            <a:avLst/>
          </a:prstGeom>
          <a:noFill/>
          <a:ln w="9525">
            <a:noFill/>
            <a:miter lim="800000"/>
            <a:headEnd/>
            <a:tailEnd/>
          </a:ln>
          <a:effectLst/>
        </p:spPr>
        <p:txBody>
          <a:bodyPr wrap="none" lIns="92075" tIns="46038" rIns="92075" bIns="46038">
            <a:spAutoFit/>
          </a:bodyPr>
          <a:lstStyle/>
          <a:p>
            <a:r>
              <a:rPr lang="en-US" sz="2400" b="0">
                <a:solidFill>
                  <a:schemeClr val="tx1"/>
                </a:solidFill>
                <a:latin typeface="Times New Roman" pitchFamily="18" charset="0"/>
              </a:rPr>
              <a:t>There are two circles below.  Both circles have the same luminance</a:t>
            </a:r>
          </a:p>
          <a:p>
            <a:r>
              <a:rPr lang="en-US" sz="2400" b="0">
                <a:solidFill>
                  <a:schemeClr val="tx1"/>
                </a:solidFill>
                <a:latin typeface="Times New Roman" pitchFamily="18" charset="0"/>
              </a:rPr>
              <a:t>(intensity level) at the center.		Click on your mouse and</a:t>
            </a:r>
          </a:p>
          <a:p>
            <a:r>
              <a:rPr lang="en-US" sz="2400" b="0">
                <a:solidFill>
                  <a:schemeClr val="tx1"/>
                </a:solidFill>
                <a:latin typeface="Times New Roman" pitchFamily="18" charset="0"/>
              </a:rPr>
              <a:t>This one changes abruptly   		watch as the edges are blurred</a:t>
            </a:r>
          </a:p>
          <a:p>
            <a:r>
              <a:rPr lang="en-US" sz="2400" b="0">
                <a:solidFill>
                  <a:schemeClr val="tx1"/>
                </a:solidFill>
                <a:latin typeface="Times New Roman" pitchFamily="18" charset="0"/>
              </a:rPr>
              <a:t>to the level at the center.		and the circle disappears.</a:t>
            </a:r>
          </a:p>
        </p:txBody>
      </p:sp>
      <p:sp>
        <p:nvSpPr>
          <p:cNvPr id="65549" name="Line 13"/>
          <p:cNvSpPr>
            <a:spLocks noChangeShapeType="1"/>
          </p:cNvSpPr>
          <p:nvPr/>
        </p:nvSpPr>
        <p:spPr bwMode="auto">
          <a:xfrm flipH="1">
            <a:off x="1408113" y="2392363"/>
            <a:ext cx="53975" cy="1217612"/>
          </a:xfrm>
          <a:prstGeom prst="line">
            <a:avLst/>
          </a:prstGeom>
          <a:noFill/>
          <a:ln w="50800">
            <a:solidFill>
              <a:schemeClr val="tx1"/>
            </a:solidFill>
            <a:round/>
            <a:headEnd type="none" w="sm" len="sm"/>
            <a:tailEnd type="stealth" w="med" len="lg"/>
          </a:ln>
          <a:effectLst/>
        </p:spPr>
        <p:txBody>
          <a:bodyPr wrap="none" anchor="ctr"/>
          <a:lstStyle/>
          <a:p>
            <a:endParaRPr lang="en-US"/>
          </a:p>
        </p:txBody>
      </p:sp>
      <p:sp>
        <p:nvSpPr>
          <p:cNvPr id="65550" name="Line 14"/>
          <p:cNvSpPr>
            <a:spLocks noChangeShapeType="1"/>
          </p:cNvSpPr>
          <p:nvPr/>
        </p:nvSpPr>
        <p:spPr bwMode="auto">
          <a:xfrm flipH="1">
            <a:off x="6434138" y="2484438"/>
            <a:ext cx="53975" cy="1217612"/>
          </a:xfrm>
          <a:prstGeom prst="line">
            <a:avLst/>
          </a:prstGeom>
          <a:noFill/>
          <a:ln w="50800">
            <a:solidFill>
              <a:schemeClr val="tx1"/>
            </a:solidFill>
            <a:round/>
            <a:headEnd type="none" w="sm" len="sm"/>
            <a:tailEnd type="stealth" w="med" len="lg"/>
          </a:ln>
          <a:effectLst/>
        </p:spPr>
        <p:txBody>
          <a:bodyPr wrap="none" anchor="ctr"/>
          <a:lstStyle/>
          <a:p>
            <a:endParaRPr lang="en-US"/>
          </a:p>
        </p:txBody>
      </p:sp>
      <p:graphicFrame>
        <p:nvGraphicFramePr>
          <p:cNvPr id="65551" name="Object 15"/>
          <p:cNvGraphicFramePr>
            <a:graphicFrameLocks/>
          </p:cNvGraphicFramePr>
          <p:nvPr/>
        </p:nvGraphicFramePr>
        <p:xfrm>
          <a:off x="4632325" y="4913313"/>
          <a:ext cx="4081463" cy="1995487"/>
        </p:xfrm>
        <a:graphic>
          <a:graphicData uri="http://schemas.openxmlformats.org/presentationml/2006/ole">
            <mc:AlternateContent xmlns:mc="http://schemas.openxmlformats.org/markup-compatibility/2006">
              <mc:Choice xmlns:v="urn:schemas-microsoft-com:vml" Requires="v">
                <p:oleObj spid="_x0000_s65599" name="Chart" r:id="rId4" imgW="4029024" imgH="1943100" progId="MSGraph.Chart.8">
                  <p:embed followColorScheme="full"/>
                </p:oleObj>
              </mc:Choice>
              <mc:Fallback>
                <p:oleObj name="Chart" r:id="rId4" imgW="4029024" imgH="1943100" progId="MSGraph.Chart.8">
                  <p:embed followColorScheme="full"/>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4913313"/>
                        <a:ext cx="4081463" cy="19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52" name="Object 16"/>
          <p:cNvGraphicFramePr>
            <a:graphicFrameLocks/>
          </p:cNvGraphicFramePr>
          <p:nvPr/>
        </p:nvGraphicFramePr>
        <p:xfrm>
          <a:off x="0" y="4918075"/>
          <a:ext cx="4049713" cy="1984375"/>
        </p:xfrm>
        <a:graphic>
          <a:graphicData uri="http://schemas.openxmlformats.org/presentationml/2006/ole">
            <mc:AlternateContent xmlns:mc="http://schemas.openxmlformats.org/markup-compatibility/2006">
              <mc:Choice xmlns:v="urn:schemas-microsoft-com:vml" Requires="v">
                <p:oleObj spid="_x0000_s65600" name="Chart" r:id="rId6" imgW="4029024" imgH="1962285" progId="MSGraph.Chart.8">
                  <p:embed followColorScheme="full"/>
                </p:oleObj>
              </mc:Choice>
              <mc:Fallback>
                <p:oleObj name="Chart" r:id="rId6" imgW="4029024" imgH="1962285" progId="MSGraph.Chart.8">
                  <p:embed followColorScheme="full"/>
                  <p:pic>
                    <p:nvPicPr>
                      <p:cNvPr id="0"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18075"/>
                        <a:ext cx="4049713"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1" grpId="0" animBg="1"/>
      <p:bldP spid="65542" grpId="0" animBg="1"/>
      <p:bldP spid="65543" grpId="0" animBg="1"/>
      <p:bldP spid="65544" grpId="0" animBg="1"/>
      <p:bldP spid="655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dirty="0">
                <a:hlinkClick r:id="rId3"/>
              </a:rPr>
              <a:t>Accommodation</a:t>
            </a:r>
            <a:endParaRPr lang="en-US" dirty="0"/>
          </a:p>
        </p:txBody>
      </p:sp>
      <p:sp>
        <p:nvSpPr>
          <p:cNvPr id="16387" name="Rectangle 3"/>
          <p:cNvSpPr>
            <a:spLocks noGrp="1" noChangeArrowheads="1"/>
          </p:cNvSpPr>
          <p:nvPr>
            <p:ph idx="1"/>
          </p:nvPr>
        </p:nvSpPr>
        <p:spPr>
          <a:noFill/>
          <a:ln/>
        </p:spPr>
        <p:txBody>
          <a:bodyPr>
            <a:normAutofit fontScale="92500" lnSpcReduction="20000"/>
          </a:bodyPr>
          <a:lstStyle/>
          <a:p>
            <a:r>
              <a:rPr lang="en-US" sz="2400"/>
              <a:t>DEFINITION: The adjusting of the lens thickness to focus at different distances.</a:t>
            </a:r>
          </a:p>
          <a:p>
            <a:pPr lvl="1"/>
            <a:r>
              <a:rPr lang="en-US"/>
              <a:t>Necessary because can only see clearly one distance at a time</a:t>
            </a:r>
          </a:p>
          <a:p>
            <a:pPr lvl="1"/>
            <a:r>
              <a:rPr lang="en-US"/>
              <a:t>Goes very rapidly</a:t>
            </a:r>
          </a:p>
          <a:p>
            <a:pPr lvl="1"/>
            <a:r>
              <a:rPr lang="en-US"/>
              <a:t>Closes can focus in Near Point</a:t>
            </a:r>
          </a:p>
          <a:p>
            <a:pPr lvl="1"/>
            <a:r>
              <a:rPr lang="en-US"/>
              <a:t>Farthest can focus is Far Point</a:t>
            </a:r>
          </a:p>
          <a:p>
            <a:pPr lvl="1"/>
            <a:r>
              <a:rPr lang="en-US"/>
              <a:t>Loose ability to focus as age - moves towards far point</a:t>
            </a:r>
          </a:p>
          <a:p>
            <a:pPr lvl="1"/>
            <a:r>
              <a:rPr lang="en-US"/>
              <a:t>In dark accommodation moves to ~1 meter from face</a:t>
            </a:r>
          </a:p>
          <a:p>
            <a:pPr lvl="2"/>
            <a:r>
              <a:rPr lang="en-US"/>
              <a:t>As fatigue, accommodation moves to this dark focus.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lstStyle/>
          <a:p>
            <a:r>
              <a:rPr lang="en-US"/>
              <a:t>Acuity</a:t>
            </a:r>
          </a:p>
        </p:txBody>
      </p:sp>
      <p:sp>
        <p:nvSpPr>
          <p:cNvPr id="18435" name="Rectangle 3"/>
          <p:cNvSpPr>
            <a:spLocks noGrp="1" noChangeArrowheads="1"/>
          </p:cNvSpPr>
          <p:nvPr>
            <p:ph idx="1"/>
          </p:nvPr>
        </p:nvSpPr>
        <p:spPr>
          <a:noFill/>
          <a:ln/>
        </p:spPr>
        <p:txBody>
          <a:bodyPr/>
          <a:lstStyle/>
          <a:p>
            <a:r>
              <a:rPr lang="en-US" sz="2400"/>
              <a:t>DEFINITION: ability to resolve or see fine details.</a:t>
            </a:r>
          </a:p>
          <a:p>
            <a:r>
              <a:rPr lang="en-US" sz="2400"/>
              <a:t>Visual Angle: DEFINITION: Angle formed by object on retina.</a:t>
            </a:r>
          </a:p>
          <a:p>
            <a:r>
              <a:rPr lang="en-US" sz="2400"/>
              <a:t>Types of Acuity: what is meant by acuity depends upon the stimulus used to measure it.</a:t>
            </a:r>
          </a:p>
          <a:p>
            <a:pPr lvl="1"/>
            <a:r>
              <a:rPr lang="en-US"/>
              <a:t>Detection:	black bar on white field</a:t>
            </a:r>
          </a:p>
          <a:p>
            <a:pPr lvl="1"/>
            <a:r>
              <a:rPr lang="en-US"/>
              <a:t>Resolution:	a grating</a:t>
            </a:r>
          </a:p>
          <a:p>
            <a:pPr lvl="1"/>
            <a:r>
              <a:rPr lang="en-US"/>
              <a:t>Recognition:	e.g. Snellen, where</a:t>
            </a:r>
          </a:p>
          <a:p>
            <a:pPr lvl="1">
              <a:buFont typeface="Monotype Sorts" pitchFamily="2" charset="2"/>
              <a:buNone/>
            </a:pPr>
            <a:r>
              <a:rPr lang="en-US"/>
              <a:t>				   you read letters.</a:t>
            </a:r>
          </a:p>
        </p:txBody>
      </p:sp>
      <p:pic>
        <p:nvPicPr>
          <p:cNvPr id="18436" name="Picture 4"/>
          <p:cNvPicPr>
            <a:picLocks noChangeArrowheads="1"/>
          </p:cNvPicPr>
          <p:nvPr/>
        </p:nvPicPr>
        <p:blipFill>
          <a:blip r:embed="rId3" cstate="print"/>
          <a:srcRect/>
          <a:stretch>
            <a:fillRect/>
          </a:stretch>
        </p:blipFill>
        <p:spPr bwMode="auto">
          <a:xfrm>
            <a:off x="7219950" y="3362325"/>
            <a:ext cx="1771650" cy="166687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lstStyle/>
          <a:p>
            <a:r>
              <a:rPr lang="en-US"/>
              <a:t>Acuity - 2</a:t>
            </a:r>
          </a:p>
        </p:txBody>
      </p:sp>
      <p:sp>
        <p:nvSpPr>
          <p:cNvPr id="20483" name="Rectangle 3"/>
          <p:cNvSpPr>
            <a:spLocks noGrp="1" noChangeArrowheads="1"/>
          </p:cNvSpPr>
          <p:nvPr>
            <p:ph idx="1"/>
          </p:nvPr>
        </p:nvSpPr>
        <p:spPr>
          <a:noFill/>
          <a:ln/>
        </p:spPr>
        <p:txBody>
          <a:bodyPr>
            <a:normAutofit fontScale="92500" lnSpcReduction="20000"/>
          </a:bodyPr>
          <a:lstStyle/>
          <a:p>
            <a:r>
              <a:rPr lang="en-US"/>
              <a:t>Measures of Acuity</a:t>
            </a:r>
          </a:p>
          <a:p>
            <a:pPr lvl="1"/>
            <a:r>
              <a:rPr lang="en-US"/>
              <a:t>20/20:	can see at 20’ what a normal person can see at 20’.</a:t>
            </a:r>
          </a:p>
          <a:p>
            <a:pPr lvl="2"/>
            <a:r>
              <a:rPr lang="en-US"/>
              <a:t>This is normal, not perfect, vision.</a:t>
            </a:r>
          </a:p>
          <a:p>
            <a:pPr lvl="1">
              <a:buFont typeface="Monotype Sorts" pitchFamily="2" charset="2"/>
              <a:buNone/>
            </a:pPr>
            <a:r>
              <a:rPr lang="en-US"/>
              <a:t>	20/200:	can see at 20’ what a normal person can see at 200’.</a:t>
            </a:r>
          </a:p>
          <a:p>
            <a:pPr lvl="1"/>
            <a:r>
              <a:rPr lang="en-US"/>
              <a:t>Visual angle of the critical feature in a test, e.g. the width of the bars in a grating. </a:t>
            </a:r>
          </a:p>
          <a:p>
            <a:pPr lvl="2"/>
            <a:r>
              <a:rPr lang="en-US"/>
              <a:t>A typical population average is 1 arcmin (1/60 degree).</a:t>
            </a:r>
          </a:p>
          <a:p>
            <a:r>
              <a:rPr lang="en-US"/>
              <a:t>Acuity and Retinal Location:</a:t>
            </a:r>
          </a:p>
          <a:p>
            <a:pPr lvl="1"/>
            <a:r>
              <a:rPr lang="en-US"/>
              <a:t>Best at fovea.  Falls off rapidly in periphery.  Is tied to density of cones.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r>
              <a:rPr lang="en-US"/>
              <a:t>Contrast Sensitivity</a:t>
            </a:r>
          </a:p>
        </p:txBody>
      </p:sp>
      <p:sp>
        <p:nvSpPr>
          <p:cNvPr id="22531" name="Rectangle 3"/>
          <p:cNvSpPr>
            <a:spLocks noGrp="1" noChangeArrowheads="1"/>
          </p:cNvSpPr>
          <p:nvPr>
            <p:ph idx="1"/>
          </p:nvPr>
        </p:nvSpPr>
        <p:spPr>
          <a:noFill/>
          <a:ln/>
        </p:spPr>
        <p:txBody>
          <a:bodyPr>
            <a:normAutofit lnSpcReduction="10000"/>
          </a:bodyPr>
          <a:lstStyle/>
          <a:p>
            <a:pPr>
              <a:lnSpc>
                <a:spcPct val="90000"/>
              </a:lnSpc>
            </a:pPr>
            <a:r>
              <a:rPr lang="en-US" dirty="0"/>
              <a:t>DEFINITION: the minimum contrast ratio that can be detected.</a:t>
            </a:r>
          </a:p>
          <a:p>
            <a:pPr lvl="1">
              <a:lnSpc>
                <a:spcPct val="90000"/>
              </a:lnSpc>
            </a:pPr>
            <a:r>
              <a:rPr lang="en-US" dirty="0"/>
              <a:t>Indicates the smallest difference between shades of gray that can be detected.</a:t>
            </a:r>
          </a:p>
          <a:p>
            <a:pPr>
              <a:lnSpc>
                <a:spcPct val="90000"/>
              </a:lnSpc>
            </a:pPr>
            <a:r>
              <a:rPr lang="en-US" dirty="0"/>
              <a:t>Depends on </a:t>
            </a:r>
            <a:r>
              <a:rPr lang="en-US" dirty="0">
                <a:hlinkClick r:id="rId3"/>
              </a:rPr>
              <a:t>Spatial Frequency</a:t>
            </a:r>
            <a:endParaRPr lang="en-US" dirty="0"/>
          </a:p>
          <a:p>
            <a:pPr lvl="1">
              <a:lnSpc>
                <a:spcPct val="90000"/>
              </a:lnSpc>
            </a:pPr>
            <a:r>
              <a:rPr lang="en-US" dirty="0"/>
              <a:t>DEFINITION: how many pairs of white and black bars fit into 1 deg. of visual angle.</a:t>
            </a:r>
          </a:p>
          <a:p>
            <a:pPr lvl="1">
              <a:lnSpc>
                <a:spcPct val="90000"/>
              </a:lnSpc>
            </a:pPr>
            <a:r>
              <a:rPr lang="en-US" dirty="0"/>
              <a:t>Low spatial frequency</a:t>
            </a:r>
          </a:p>
          <a:p>
            <a:pPr lvl="2">
              <a:lnSpc>
                <a:spcPct val="90000"/>
              </a:lnSpc>
              <a:buFont typeface="Monotype Sorts" pitchFamily="2" charset="2"/>
              <a:buNone/>
            </a:pPr>
            <a:r>
              <a:rPr lang="en-US" dirty="0"/>
              <a:t>few bars/deg.</a:t>
            </a:r>
          </a:p>
          <a:p>
            <a:pPr lvl="1">
              <a:lnSpc>
                <a:spcPct val="90000"/>
              </a:lnSpc>
            </a:pPr>
            <a:r>
              <a:rPr lang="en-US" dirty="0"/>
              <a:t>High spatial frequency</a:t>
            </a:r>
          </a:p>
          <a:p>
            <a:pPr lvl="2">
              <a:lnSpc>
                <a:spcPct val="90000"/>
              </a:lnSpc>
              <a:buFont typeface="Monotype Sorts" pitchFamily="2" charset="2"/>
              <a:buNone/>
            </a:pPr>
            <a:r>
              <a:rPr lang="en-US" dirty="0"/>
              <a:t>many bars/deg</a:t>
            </a:r>
            <a:r>
              <a:rPr lang="en-US" dirty="0" smtClean="0"/>
              <a:t>.</a:t>
            </a:r>
            <a:endParaRPr lang="en-US" dirty="0"/>
          </a:p>
        </p:txBody>
      </p:sp>
      <p:pic>
        <p:nvPicPr>
          <p:cNvPr id="22532" name="Picture 4"/>
          <p:cNvPicPr>
            <a:picLocks noChangeArrowheads="1"/>
          </p:cNvPicPr>
          <p:nvPr/>
        </p:nvPicPr>
        <p:blipFill>
          <a:blip r:embed="rId4" cstate="print"/>
          <a:srcRect/>
          <a:stretch>
            <a:fillRect/>
          </a:stretch>
        </p:blipFill>
        <p:spPr bwMode="auto">
          <a:xfrm>
            <a:off x="4572000" y="4333875"/>
            <a:ext cx="3429000" cy="923925"/>
          </a:xfrm>
          <a:prstGeom prst="rect">
            <a:avLst/>
          </a:prstGeom>
          <a:noFill/>
          <a:ln w="9525">
            <a:noFill/>
            <a:miter lim="800000"/>
            <a:headEnd/>
            <a:tailEnd/>
          </a:ln>
          <a:effectLst/>
        </p:spPr>
      </p:pic>
      <p:pic>
        <p:nvPicPr>
          <p:cNvPr id="22533" name="Picture 5"/>
          <p:cNvPicPr>
            <a:picLocks noChangeArrowheads="1"/>
          </p:cNvPicPr>
          <p:nvPr/>
        </p:nvPicPr>
        <p:blipFill>
          <a:blip r:embed="rId5" cstate="print"/>
          <a:srcRect/>
          <a:stretch>
            <a:fillRect/>
          </a:stretch>
        </p:blipFill>
        <p:spPr bwMode="auto">
          <a:xfrm>
            <a:off x="4572000" y="5305425"/>
            <a:ext cx="3352800" cy="101917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152400"/>
            <a:ext cx="5943600" cy="1066800"/>
          </a:xfrm>
          <a:noFill/>
          <a:ln/>
        </p:spPr>
        <p:txBody>
          <a:bodyPr>
            <a:normAutofit fontScale="90000"/>
          </a:bodyPr>
          <a:lstStyle/>
          <a:p>
            <a:r>
              <a:rPr lang="en-US" dirty="0"/>
              <a:t>The Contrast Sensitivity Function</a:t>
            </a:r>
          </a:p>
        </p:txBody>
      </p:sp>
      <p:sp>
        <p:nvSpPr>
          <p:cNvPr id="24579" name="Rectangle 3"/>
          <p:cNvSpPr>
            <a:spLocks noGrp="1" noChangeArrowheads="1"/>
          </p:cNvSpPr>
          <p:nvPr>
            <p:ph type="body" sz="half" idx="1"/>
          </p:nvPr>
        </p:nvSpPr>
        <p:spPr>
          <a:noFill/>
          <a:ln/>
        </p:spPr>
        <p:txBody>
          <a:bodyPr/>
          <a:lstStyle/>
          <a:p>
            <a:r>
              <a:rPr lang="en-US" sz="2400" dirty="0"/>
              <a:t>Our sensitivity to contrast depends on this spatial frequency.</a:t>
            </a:r>
          </a:p>
          <a:p>
            <a:pPr lvl="1"/>
            <a:r>
              <a:rPr lang="en-US" sz="2000" dirty="0"/>
              <a:t>Peak sensitivity is 4-6 cycles/degree.</a:t>
            </a:r>
          </a:p>
          <a:p>
            <a:pPr lvl="1"/>
            <a:r>
              <a:rPr lang="en-US" sz="2000" dirty="0"/>
              <a:t>The highest spatial frequency we can see at any contrast is limited by our acuity</a:t>
            </a:r>
            <a:r>
              <a:rPr lang="en-US" sz="2000" dirty="0" smtClean="0"/>
              <a:t>.</a:t>
            </a:r>
            <a:endParaRPr lang="en-US" sz="2000" dirty="0"/>
          </a:p>
        </p:txBody>
      </p:sp>
      <p:pic>
        <p:nvPicPr>
          <p:cNvPr id="24580" name="Picture 4"/>
          <p:cNvPicPr>
            <a:picLocks noGrp="1" noChangeArrowheads="1"/>
          </p:cNvPicPr>
          <p:nvPr>
            <p:ph type="chart" sz="half" idx="2"/>
          </p:nvPr>
        </p:nvPicPr>
        <p:blipFill>
          <a:blip r:embed="rId3" cstate="print">
            <a:biLevel thresh="50000"/>
          </a:blip>
          <a:stretch>
            <a:fillRect/>
          </a:stretch>
        </p:blipFill>
        <p:spPr>
          <a:xfrm>
            <a:off x="5029200" y="1752600"/>
            <a:ext cx="3962400" cy="4419600"/>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0"/>
            <a:ext cx="6019800" cy="1219200"/>
          </a:xfrm>
          <a:noFill/>
          <a:ln/>
        </p:spPr>
        <p:txBody>
          <a:bodyPr>
            <a:normAutofit/>
          </a:bodyPr>
          <a:lstStyle/>
          <a:p>
            <a:r>
              <a:rPr lang="en-US" sz="3200" dirty="0"/>
              <a:t>Contrast Sensitivity and Performance</a:t>
            </a:r>
          </a:p>
        </p:txBody>
      </p:sp>
      <p:sp>
        <p:nvSpPr>
          <p:cNvPr id="26627" name="Rectangle 3"/>
          <p:cNvSpPr>
            <a:spLocks noGrp="1" noChangeArrowheads="1"/>
          </p:cNvSpPr>
          <p:nvPr>
            <p:ph type="body" sz="half" idx="1"/>
          </p:nvPr>
        </p:nvSpPr>
        <p:spPr>
          <a:noFill/>
          <a:ln/>
        </p:spPr>
        <p:txBody>
          <a:bodyPr/>
          <a:lstStyle/>
          <a:p>
            <a:r>
              <a:rPr lang="en-US" sz="2400"/>
              <a:t>Increasing contrast above threshold will allow for faster identification, </a:t>
            </a:r>
            <a:r>
              <a:rPr lang="en-US" sz="2400" b="1"/>
              <a:t>up to a point</a:t>
            </a:r>
          </a:p>
          <a:p>
            <a:r>
              <a:rPr lang="en-US" sz="2400"/>
              <a:t>Beyond a certain contrast ratio - about 3 to 1 or 4 to 1 - increasing contrast ratio has no effect (Krantz, Silverstein, &amp; Yeh, 1992)</a:t>
            </a:r>
          </a:p>
        </p:txBody>
      </p:sp>
      <p:pic>
        <p:nvPicPr>
          <p:cNvPr id="26628" name="Picture 4"/>
          <p:cNvPicPr>
            <a:picLocks noGrp="1" noChangeArrowheads="1"/>
          </p:cNvPicPr>
          <p:nvPr>
            <p:ph type="chart" sz="half" idx="2"/>
          </p:nvPr>
        </p:nvPicPr>
        <p:blipFill>
          <a:blip r:embed="rId3" cstate="print"/>
          <a:srcRect/>
          <a:stretch>
            <a:fillRect/>
          </a:stretch>
        </p:blipFill>
        <p:spPr>
          <a:xfrm>
            <a:off x="5029200" y="1343025"/>
            <a:ext cx="3800475" cy="4694238"/>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a:normAutofit fontScale="90000"/>
          </a:bodyPr>
          <a:lstStyle/>
          <a:p>
            <a:r>
              <a:rPr lang="en-US"/>
              <a:t>Fundamental Limits of Vision</a:t>
            </a:r>
          </a:p>
        </p:txBody>
      </p:sp>
      <p:sp>
        <p:nvSpPr>
          <p:cNvPr id="28675" name="Rectangle 3"/>
          <p:cNvSpPr>
            <a:spLocks noGrp="1" noChangeArrowheads="1"/>
          </p:cNvSpPr>
          <p:nvPr>
            <p:ph idx="1"/>
          </p:nvPr>
        </p:nvSpPr>
        <p:spPr>
          <a:noFill/>
          <a:ln/>
        </p:spPr>
        <p:txBody>
          <a:bodyPr/>
          <a:lstStyle/>
          <a:p>
            <a:r>
              <a:rPr lang="en-US"/>
              <a:t>Operating Range of Vision - 1:10</a:t>
            </a:r>
            <a:r>
              <a:rPr lang="en-US" baseline="30000"/>
              <a:t>14</a:t>
            </a:r>
            <a:endParaRPr lang="en-US"/>
          </a:p>
          <a:p>
            <a:pPr lvl="2">
              <a:buFont typeface="Monotype Sorts" pitchFamily="2" charset="2"/>
              <a:buNone/>
            </a:pPr>
            <a:r>
              <a:rPr lang="en-US" sz="2400"/>
              <a:t>if:</a:t>
            </a:r>
          </a:p>
          <a:p>
            <a:pPr lvl="2">
              <a:buFont typeface="Monotype Sorts" pitchFamily="2" charset="2"/>
              <a:buNone/>
            </a:pPr>
            <a:r>
              <a:rPr lang="en-US" sz="2400"/>
              <a:t>	1 cent (threshold)		=10</a:t>
            </a:r>
            <a:r>
              <a:rPr lang="en-US" sz="2400" baseline="30000"/>
              <a:t>0</a:t>
            </a:r>
            <a:endParaRPr lang="en-US" sz="2400"/>
          </a:p>
          <a:p>
            <a:pPr lvl="2">
              <a:buFont typeface="Monotype Sorts" pitchFamily="2" charset="2"/>
              <a:buNone/>
            </a:pPr>
            <a:r>
              <a:rPr lang="en-US" sz="2400"/>
              <a:t>	Most incomes are between $10,000 and $100,000			= 10</a:t>
            </a:r>
            <a:r>
              <a:rPr lang="en-US" sz="2400" baseline="30000"/>
              <a:t>6</a:t>
            </a:r>
            <a:r>
              <a:rPr lang="en-US" sz="2400"/>
              <a:t> to 10</a:t>
            </a:r>
            <a:r>
              <a:rPr lang="en-US" sz="2400" baseline="30000"/>
              <a:t>7</a:t>
            </a:r>
            <a:endParaRPr lang="en-US" sz="2400"/>
          </a:p>
          <a:p>
            <a:pPr lvl="2">
              <a:buFont typeface="Monotype Sorts" pitchFamily="2" charset="2"/>
              <a:buNone/>
            </a:pPr>
            <a:r>
              <a:rPr lang="en-US" sz="2400"/>
              <a:t>	GNP of U.S.A. for 1 year</a:t>
            </a:r>
          </a:p>
          <a:p>
            <a:pPr lvl="2">
              <a:buFont typeface="Monotype Sorts" pitchFamily="2" charset="2"/>
              <a:buNone/>
            </a:pPr>
            <a:r>
              <a:rPr lang="en-US" sz="2400"/>
              <a:t>					= ~10</a:t>
            </a:r>
            <a:r>
              <a:rPr lang="en-US" sz="2400" baseline="30000"/>
              <a:t>15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a:t>Measures of Light</a:t>
            </a:r>
          </a:p>
        </p:txBody>
      </p:sp>
      <p:sp>
        <p:nvSpPr>
          <p:cNvPr id="6147" name="Rectangle 3"/>
          <p:cNvSpPr>
            <a:spLocks noGrp="1" noChangeArrowheads="1"/>
          </p:cNvSpPr>
          <p:nvPr>
            <p:ph idx="1"/>
          </p:nvPr>
        </p:nvSpPr>
        <p:spPr>
          <a:noFill/>
          <a:ln/>
        </p:spPr>
        <p:txBody>
          <a:bodyPr>
            <a:normAutofit lnSpcReduction="10000"/>
          </a:bodyPr>
          <a:lstStyle/>
          <a:p>
            <a:pPr>
              <a:lnSpc>
                <a:spcPct val="90000"/>
              </a:lnSpc>
            </a:pPr>
            <a:r>
              <a:rPr lang="en-US" dirty="0"/>
              <a:t>Wavelength relates to color, e.g., the spectrum</a:t>
            </a:r>
          </a:p>
          <a:p>
            <a:pPr>
              <a:lnSpc>
                <a:spcPct val="90000"/>
              </a:lnSpc>
              <a:buFont typeface="Monotype Sorts" pitchFamily="2" charset="2"/>
              <a:buNone/>
            </a:pPr>
            <a:endParaRPr lang="en-US" dirty="0"/>
          </a:p>
          <a:p>
            <a:pPr>
              <a:lnSpc>
                <a:spcPct val="90000"/>
              </a:lnSpc>
              <a:buFont typeface="Monotype Sorts" pitchFamily="2" charset="2"/>
              <a:buNone/>
            </a:pPr>
            <a:endParaRPr lang="en-US" dirty="0"/>
          </a:p>
          <a:p>
            <a:pPr>
              <a:lnSpc>
                <a:spcPct val="90000"/>
              </a:lnSpc>
              <a:buFont typeface="Monotype Sorts" pitchFamily="2" charset="2"/>
              <a:buNone/>
            </a:pPr>
            <a:endParaRPr lang="en-US" dirty="0"/>
          </a:p>
          <a:p>
            <a:pPr>
              <a:lnSpc>
                <a:spcPct val="90000"/>
              </a:lnSpc>
              <a:buFont typeface="Monotype Sorts" pitchFamily="2" charset="2"/>
              <a:buNone/>
            </a:pPr>
            <a:endParaRPr lang="en-US" dirty="0"/>
          </a:p>
          <a:p>
            <a:pPr>
              <a:lnSpc>
                <a:spcPct val="90000"/>
              </a:lnSpc>
              <a:buFont typeface="Monotype Sorts" pitchFamily="2" charset="2"/>
              <a:buNone/>
            </a:pPr>
            <a:endParaRPr lang="en-US" dirty="0"/>
          </a:p>
          <a:p>
            <a:pPr>
              <a:lnSpc>
                <a:spcPct val="90000"/>
              </a:lnSpc>
              <a:buFont typeface="Monotype Sorts" pitchFamily="2" charset="2"/>
              <a:buNone/>
            </a:pPr>
            <a:endParaRPr lang="en-US" dirty="0"/>
          </a:p>
          <a:p>
            <a:pPr lvl="1">
              <a:lnSpc>
                <a:spcPct val="90000"/>
              </a:lnSpc>
            </a:pPr>
            <a:r>
              <a:rPr lang="en-US" dirty="0"/>
              <a:t>Usually measured in billionths of a meter - nanometers or </a:t>
            </a:r>
            <a:r>
              <a:rPr lang="en-US" dirty="0" smtClean="0"/>
              <a:t>nm</a:t>
            </a:r>
            <a:endParaRPr lang="en-US" dirty="0"/>
          </a:p>
        </p:txBody>
      </p:sp>
      <p:graphicFrame>
        <p:nvGraphicFramePr>
          <p:cNvPr id="6148" name="Object 4"/>
          <p:cNvGraphicFramePr>
            <a:graphicFrameLocks/>
          </p:cNvGraphicFramePr>
          <p:nvPr/>
        </p:nvGraphicFramePr>
        <p:xfrm>
          <a:off x="2657475" y="2174875"/>
          <a:ext cx="3644900" cy="2322513"/>
        </p:xfrm>
        <a:graphic>
          <a:graphicData uri="http://schemas.openxmlformats.org/presentationml/2006/ole">
            <mc:AlternateContent xmlns:mc="http://schemas.openxmlformats.org/markup-compatibility/2006">
              <mc:Choice xmlns:v="urn:schemas-microsoft-com:vml" Requires="v">
                <p:oleObj spid="_x0000_s6172" name="ClipArt" r:id="rId4" imgW="3660480" imgH="2338200" progId="">
                  <p:embed/>
                </p:oleObj>
              </mc:Choice>
              <mc:Fallback>
                <p:oleObj name="ClipArt" r:id="rId4" imgW="3660480" imgH="2338200" progId="">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2174875"/>
                        <a:ext cx="364490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normAutofit fontScale="90000"/>
          </a:bodyPr>
          <a:lstStyle/>
          <a:p>
            <a:r>
              <a:rPr lang="en-US"/>
              <a:t>Fundamental Limits of Vision - 2</a:t>
            </a:r>
          </a:p>
        </p:txBody>
      </p:sp>
      <p:sp>
        <p:nvSpPr>
          <p:cNvPr id="30723" name="Rectangle 3"/>
          <p:cNvSpPr>
            <a:spLocks noGrp="1" noChangeArrowheads="1"/>
          </p:cNvSpPr>
          <p:nvPr>
            <p:ph idx="1"/>
          </p:nvPr>
        </p:nvSpPr>
        <p:spPr>
          <a:noFill/>
          <a:ln/>
        </p:spPr>
        <p:txBody>
          <a:bodyPr/>
          <a:lstStyle/>
          <a:p>
            <a:r>
              <a:rPr lang="en-US"/>
              <a:t>Duplex Theory of Vision</a:t>
            </a:r>
          </a:p>
          <a:p>
            <a:pPr lvl="1"/>
            <a:r>
              <a:rPr lang="en-US"/>
              <a:t>Two eyes in one. One for day. One for night.</a:t>
            </a:r>
          </a:p>
          <a:p>
            <a:pPr>
              <a:buFont typeface="Monotype Sorts" pitchFamily="2" charset="2"/>
              <a:buNone/>
            </a:pPr>
            <a:endParaRPr lang="en-US" sz="2400"/>
          </a:p>
        </p:txBody>
      </p:sp>
      <p:graphicFrame>
        <p:nvGraphicFramePr>
          <p:cNvPr id="30724" name="Object 4"/>
          <p:cNvGraphicFramePr>
            <a:graphicFrameLocks/>
          </p:cNvGraphicFramePr>
          <p:nvPr/>
        </p:nvGraphicFramePr>
        <p:xfrm>
          <a:off x="1981200" y="2616200"/>
          <a:ext cx="6075363" cy="3937000"/>
        </p:xfrm>
        <a:graphic>
          <a:graphicData uri="http://schemas.openxmlformats.org/presentationml/2006/ole">
            <mc:AlternateContent xmlns:mc="http://schemas.openxmlformats.org/markup-compatibility/2006">
              <mc:Choice xmlns:v="urn:schemas-microsoft-com:vml" Requires="v">
                <p:oleObj spid="_x0000_s30748" name="Document" r:id="rId4" imgW="6086160" imgH="3605040" progId="Word.Document.8">
                  <p:embed/>
                </p:oleObj>
              </mc:Choice>
              <mc:Fallback>
                <p:oleObj name="Document" r:id="rId4" imgW="6086160" imgH="3605040" progId="Word.Documen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616200"/>
                        <a:ext cx="6075363"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smtClean="0"/>
              <a:t>Spectral Sensitivity</a:t>
            </a:r>
          </a:p>
        </p:txBody>
      </p:sp>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sz="half" idx="3"/>
          </p:nvPr>
        </p:nvSpPr>
        <p:spPr/>
        <p:txBody>
          <a:bodyPr/>
          <a:lstStyle/>
          <a:p>
            <a:endParaRPr lang="en-US"/>
          </a:p>
        </p:txBody>
      </p:sp>
      <p:pic>
        <p:nvPicPr>
          <p:cNvPr id="3075"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1580160"/>
            <a:ext cx="4040188" cy="3816742"/>
          </a:xfrm>
        </p:spPr>
      </p:pic>
      <p:pic>
        <p:nvPicPr>
          <p:cNvPr id="3076" name="Picture 5"/>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a:xfrm>
            <a:off x="4899245" y="1950436"/>
            <a:ext cx="3533334" cy="307619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normAutofit fontScale="90000"/>
          </a:bodyPr>
          <a:lstStyle/>
          <a:p>
            <a:r>
              <a:rPr lang="en-US" dirty="0">
                <a:hlinkClick r:id="rId3"/>
              </a:rPr>
              <a:t>Dark/Light</a:t>
            </a:r>
            <a:r>
              <a:rPr lang="en-US" dirty="0"/>
              <a:t> Adaptation</a:t>
            </a:r>
          </a:p>
        </p:txBody>
      </p:sp>
      <p:sp>
        <p:nvSpPr>
          <p:cNvPr id="32771" name="Rectangle 3"/>
          <p:cNvSpPr>
            <a:spLocks noGrp="1" noChangeArrowheads="1"/>
          </p:cNvSpPr>
          <p:nvPr>
            <p:ph type="body" sz="half" idx="1"/>
          </p:nvPr>
        </p:nvSpPr>
        <p:spPr>
          <a:noFill/>
          <a:ln/>
        </p:spPr>
        <p:txBody>
          <a:bodyPr>
            <a:normAutofit lnSpcReduction="10000"/>
          </a:bodyPr>
          <a:lstStyle/>
          <a:p>
            <a:r>
              <a:rPr lang="en-US" sz="2400" dirty="0"/>
              <a:t>Dark Adaptation</a:t>
            </a:r>
          </a:p>
          <a:p>
            <a:pPr lvl="1"/>
            <a:r>
              <a:rPr lang="en-US" sz="2000" dirty="0"/>
              <a:t>The term applied to the increased sensitivity that occurs when we enter a region of lowered sensitivity.</a:t>
            </a:r>
          </a:p>
          <a:p>
            <a:pPr lvl="1"/>
            <a:r>
              <a:rPr lang="en-US" sz="2000" dirty="0">
                <a:hlinkClick r:id="rId4"/>
              </a:rPr>
              <a:t>Two phases</a:t>
            </a:r>
            <a:r>
              <a:rPr lang="en-US" sz="2000" dirty="0"/>
              <a:t>:</a:t>
            </a:r>
          </a:p>
          <a:p>
            <a:pPr lvl="2"/>
            <a:r>
              <a:rPr lang="en-US" sz="1800" dirty="0"/>
              <a:t>early rapid phase - lasts ~7 minutes and due to cones.</a:t>
            </a:r>
          </a:p>
          <a:p>
            <a:pPr lvl="2"/>
            <a:r>
              <a:rPr lang="en-US" sz="1800" dirty="0"/>
              <a:t>later slower phase - complete in about 30 to 40 minutes due to rods.</a:t>
            </a:r>
          </a:p>
          <a:p>
            <a:r>
              <a:rPr lang="en-US" sz="2400" dirty="0"/>
              <a:t>Light Adaptation </a:t>
            </a:r>
          </a:p>
          <a:p>
            <a:pPr lvl="1"/>
            <a:r>
              <a:rPr lang="en-US" sz="2000" dirty="0"/>
              <a:t>Takes 2-3 minutes</a:t>
            </a:r>
          </a:p>
        </p:txBody>
      </p:sp>
      <p:pic>
        <p:nvPicPr>
          <p:cNvPr id="32772" name="Picture 4"/>
          <p:cNvPicPr>
            <a:picLocks noGrp="1" noChangeArrowheads="1"/>
          </p:cNvPicPr>
          <p:nvPr>
            <p:ph type="chart" sz="half" idx="2"/>
          </p:nvPr>
        </p:nvPicPr>
        <p:blipFill>
          <a:blip r:embed="rId5" cstate="print"/>
          <a:srcRect/>
          <a:stretch>
            <a:fillRect/>
          </a:stretch>
        </p:blipFill>
        <p:spPr>
          <a:xfrm>
            <a:off x="4800600" y="1219200"/>
            <a:ext cx="4191000" cy="4876800"/>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So Why are Blue Headlights Stupid?</a:t>
            </a:r>
            <a:endParaRPr lang="en-US" dirty="0"/>
          </a:p>
        </p:txBody>
      </p:sp>
      <p:sp>
        <p:nvSpPr>
          <p:cNvPr id="14" name="Text Placeholder 13"/>
          <p:cNvSpPr>
            <a:spLocks noGrp="1"/>
          </p:cNvSpPr>
          <p:nvPr>
            <p:ph type="body" idx="1"/>
          </p:nvPr>
        </p:nvSpPr>
        <p:spPr/>
        <p:txBody>
          <a:bodyPr/>
          <a:lstStyle/>
          <a:p>
            <a:endParaRPr lang="en-US" dirty="0"/>
          </a:p>
        </p:txBody>
      </p:sp>
      <p:sp>
        <p:nvSpPr>
          <p:cNvPr id="16" name="Text Placeholder 15"/>
          <p:cNvSpPr>
            <a:spLocks noGrp="1"/>
          </p:cNvSpPr>
          <p:nvPr>
            <p:ph type="body" sz="half" idx="3"/>
          </p:nvPr>
        </p:nvSpPr>
        <p:spPr/>
        <p:txBody>
          <a:bodyPr/>
          <a:lstStyle/>
          <a:p>
            <a:endParaRPr lang="en-US"/>
          </a:p>
        </p:txBody>
      </p:sp>
      <p:pic>
        <p:nvPicPr>
          <p:cNvPr id="18"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1580160"/>
            <a:ext cx="4040188" cy="3816742"/>
          </a:xfrm>
        </p:spPr>
      </p:pic>
      <p:pic>
        <p:nvPicPr>
          <p:cNvPr id="19" name="Picture 4"/>
          <p:cNvPicPr>
            <a:picLocks noGrp="1" noChangeArrowheads="1"/>
          </p:cNvPicPr>
          <p:nvPr>
            <p:ph sz="quarter" idx="4"/>
          </p:nvPr>
        </p:nvPicPr>
        <p:blipFill>
          <a:blip r:embed="rId3" cstate="print"/>
          <a:srcRect/>
          <a:stretch>
            <a:fillRect/>
          </a:stretch>
        </p:blipFill>
        <p:spPr>
          <a:xfrm>
            <a:off x="4989722" y="1612341"/>
            <a:ext cx="3352381" cy="3752381"/>
          </a:xfrm>
          <a:noFill/>
          <a:ln/>
        </p:spPr>
      </p:pic>
    </p:spTree>
    <p:extLst>
      <p:ext uri="{BB962C8B-B14F-4D97-AF65-F5344CB8AC3E}">
        <p14:creationId xmlns:p14="http://schemas.microsoft.com/office/powerpoint/2010/main" val="23815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So Why do Nighttime Briefings in Red Light?</a:t>
            </a:r>
            <a:endParaRPr lang="en-US" dirty="0"/>
          </a:p>
        </p:txBody>
      </p:sp>
      <p:sp>
        <p:nvSpPr>
          <p:cNvPr id="14" name="Text Placeholder 13"/>
          <p:cNvSpPr>
            <a:spLocks noGrp="1"/>
          </p:cNvSpPr>
          <p:nvPr>
            <p:ph type="body" idx="1"/>
          </p:nvPr>
        </p:nvSpPr>
        <p:spPr/>
        <p:txBody>
          <a:bodyPr/>
          <a:lstStyle/>
          <a:p>
            <a:endParaRPr lang="en-US" dirty="0"/>
          </a:p>
        </p:txBody>
      </p:sp>
      <p:sp>
        <p:nvSpPr>
          <p:cNvPr id="16" name="Text Placeholder 15"/>
          <p:cNvSpPr>
            <a:spLocks noGrp="1"/>
          </p:cNvSpPr>
          <p:nvPr>
            <p:ph type="body" sz="half" idx="3"/>
          </p:nvPr>
        </p:nvSpPr>
        <p:spPr/>
        <p:txBody>
          <a:bodyPr/>
          <a:lstStyle/>
          <a:p>
            <a:endParaRPr lang="en-US"/>
          </a:p>
        </p:txBody>
      </p:sp>
      <p:pic>
        <p:nvPicPr>
          <p:cNvPr id="19" name="Picture 4"/>
          <p:cNvPicPr>
            <a:picLocks noGrp="1" noChangeArrowheads="1"/>
          </p:cNvPicPr>
          <p:nvPr>
            <p:ph sz="quarter" idx="4"/>
          </p:nvPr>
        </p:nvPicPr>
        <p:blipFill>
          <a:blip r:embed="rId2" cstate="print"/>
          <a:srcRect/>
          <a:stretch>
            <a:fillRect/>
          </a:stretch>
        </p:blipFill>
        <p:spPr>
          <a:xfrm>
            <a:off x="4989722" y="1612341"/>
            <a:ext cx="3352381" cy="3752381"/>
          </a:xfrm>
          <a:noFill/>
          <a:ln/>
        </p:spPr>
      </p:pic>
      <p:pic>
        <p:nvPicPr>
          <p:cNvPr id="11"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308344" y="1600200"/>
            <a:ext cx="4416056" cy="3844707"/>
          </a:xfrm>
        </p:spPr>
      </p:pic>
    </p:spTree>
    <p:extLst>
      <p:ext uri="{BB962C8B-B14F-4D97-AF65-F5344CB8AC3E}">
        <p14:creationId xmlns:p14="http://schemas.microsoft.com/office/powerpoint/2010/main" val="219381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a:normAutofit fontScale="90000"/>
          </a:bodyPr>
          <a:lstStyle/>
          <a:p>
            <a:r>
              <a:rPr lang="en-US"/>
              <a:t>Eye Movements</a:t>
            </a:r>
          </a:p>
        </p:txBody>
      </p:sp>
      <p:pic>
        <p:nvPicPr>
          <p:cNvPr id="34820" name="Picture 4"/>
          <p:cNvPicPr>
            <a:picLocks noGrp="1" noChangeArrowheads="1"/>
          </p:cNvPicPr>
          <p:nvPr>
            <p:ph type="chart" sz="half" idx="1"/>
          </p:nvPr>
        </p:nvPicPr>
        <p:blipFill>
          <a:blip r:embed="rId3" cstate="print"/>
          <a:srcRect/>
          <a:stretch>
            <a:fillRect/>
          </a:stretch>
        </p:blipFill>
        <p:spPr>
          <a:xfrm>
            <a:off x="1066800" y="2112963"/>
            <a:ext cx="3794125" cy="3148012"/>
          </a:xfrm>
          <a:noFill/>
          <a:ln/>
        </p:spPr>
      </p:pic>
      <p:sp>
        <p:nvSpPr>
          <p:cNvPr id="34819" name="Rectangle 3"/>
          <p:cNvSpPr>
            <a:spLocks noGrp="1" noChangeArrowheads="1"/>
          </p:cNvSpPr>
          <p:nvPr>
            <p:ph type="body" sz="half" idx="2"/>
          </p:nvPr>
        </p:nvSpPr>
        <p:spPr>
          <a:noFill/>
          <a:ln/>
        </p:spPr>
        <p:txBody>
          <a:bodyPr>
            <a:normAutofit lnSpcReduction="10000"/>
          </a:bodyPr>
          <a:lstStyle/>
          <a:p>
            <a:r>
              <a:rPr lang="en-US" sz="2400"/>
              <a:t>We move our eyes because of the limited field with good acuity.</a:t>
            </a:r>
          </a:p>
          <a:p>
            <a:r>
              <a:rPr lang="en-US" sz="2400"/>
              <a:t>There are 6 eye muscles</a:t>
            </a:r>
          </a:p>
          <a:p>
            <a:pPr lvl="1"/>
            <a:r>
              <a:rPr lang="en-US" sz="2000"/>
              <a:t>4 rectus</a:t>
            </a:r>
          </a:p>
          <a:p>
            <a:pPr lvl="1"/>
            <a:r>
              <a:rPr lang="en-US" sz="2000"/>
              <a:t>2 oblique</a:t>
            </a:r>
          </a:p>
          <a:p>
            <a:r>
              <a:rPr lang="en-US" sz="2400"/>
              <a:t>Types of Eye Movements</a:t>
            </a:r>
          </a:p>
          <a:p>
            <a:pPr lvl="1"/>
            <a:r>
              <a:rPr lang="en-US" sz="2000"/>
              <a:t>Version: Both eyes move together</a:t>
            </a:r>
          </a:p>
          <a:p>
            <a:pPr lvl="1"/>
            <a:r>
              <a:rPr lang="en-US" sz="2000"/>
              <a:t>Vergence: Eye move in opposite directions</a:t>
            </a:r>
          </a:p>
        </p:txBody>
      </p:sp>
      <p:sp>
        <p:nvSpPr>
          <p:cNvPr id="34821" name="Rectangle 5"/>
          <p:cNvSpPr>
            <a:spLocks noChangeArrowheads="1"/>
          </p:cNvSpPr>
          <p:nvPr/>
        </p:nvSpPr>
        <p:spPr bwMode="auto">
          <a:xfrm>
            <a:off x="974725" y="5287963"/>
            <a:ext cx="4475163" cy="1006475"/>
          </a:xfrm>
          <a:prstGeom prst="rect">
            <a:avLst/>
          </a:prstGeom>
          <a:noFill/>
          <a:ln w="9525">
            <a:noFill/>
            <a:miter lim="800000"/>
            <a:headEnd/>
            <a:tailEnd/>
          </a:ln>
          <a:effectLst/>
        </p:spPr>
        <p:txBody>
          <a:bodyPr wrap="none" lIns="92075" tIns="46038" rIns="92075" bIns="46038">
            <a:spAutoFit/>
          </a:bodyPr>
          <a:lstStyle/>
          <a:p>
            <a:r>
              <a:rPr lang="en-US">
                <a:solidFill>
                  <a:schemeClr val="tx1"/>
                </a:solidFill>
              </a:rPr>
              <a:t>from Kaiser, 1997, </a:t>
            </a:r>
          </a:p>
          <a:p>
            <a:r>
              <a:rPr lang="en-US">
                <a:solidFill>
                  <a:schemeClr val="tx1"/>
                </a:solidFill>
              </a:rPr>
              <a:t>http://www.yorku.ca/research/vision/</a:t>
            </a:r>
          </a:p>
          <a:p>
            <a:r>
              <a:rPr lang="en-US">
                <a:solidFill>
                  <a:schemeClr val="tx1"/>
                </a:solidFill>
              </a:rPr>
              <a:t>eye/thejoy.htm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en-US"/>
              <a:t>Eye Movements - 2</a:t>
            </a:r>
          </a:p>
        </p:txBody>
      </p:sp>
      <p:sp>
        <p:nvSpPr>
          <p:cNvPr id="36867" name="Rectangle 3"/>
          <p:cNvSpPr>
            <a:spLocks noGrp="1" noChangeArrowheads="1"/>
          </p:cNvSpPr>
          <p:nvPr>
            <p:ph idx="1"/>
          </p:nvPr>
        </p:nvSpPr>
        <p:spPr>
          <a:noFill/>
          <a:ln/>
        </p:spPr>
        <p:txBody>
          <a:bodyPr>
            <a:normAutofit fontScale="92500" lnSpcReduction="20000"/>
          </a:bodyPr>
          <a:lstStyle/>
          <a:p>
            <a:pPr>
              <a:lnSpc>
                <a:spcPct val="90000"/>
              </a:lnSpc>
            </a:pPr>
            <a:r>
              <a:rPr lang="en-US"/>
              <a:t>Version</a:t>
            </a:r>
          </a:p>
          <a:p>
            <a:pPr lvl="1">
              <a:lnSpc>
                <a:spcPct val="90000"/>
              </a:lnSpc>
            </a:pPr>
            <a:r>
              <a:rPr lang="en-US"/>
              <a:t>Saccades, most common </a:t>
            </a:r>
            <a:r>
              <a:rPr lang="en-US" sz="1800"/>
              <a:t>(link to ESP)</a:t>
            </a:r>
          </a:p>
          <a:p>
            <a:pPr lvl="2">
              <a:lnSpc>
                <a:spcPct val="90000"/>
              </a:lnSpc>
            </a:pPr>
            <a:r>
              <a:rPr lang="en-US"/>
              <a:t>places object on fovea.</a:t>
            </a:r>
          </a:p>
          <a:p>
            <a:pPr lvl="2">
              <a:lnSpc>
                <a:spcPct val="90000"/>
              </a:lnSpc>
            </a:pPr>
            <a:r>
              <a:rPr lang="en-US"/>
              <a:t>can be &gt; 400 deg/sec.</a:t>
            </a:r>
          </a:p>
          <a:p>
            <a:pPr lvl="2">
              <a:lnSpc>
                <a:spcPct val="90000"/>
              </a:lnSpc>
            </a:pPr>
            <a:r>
              <a:rPr lang="en-US"/>
              <a:t>Takes ~ 200 msec to begin</a:t>
            </a:r>
          </a:p>
          <a:p>
            <a:pPr lvl="1">
              <a:lnSpc>
                <a:spcPct val="90000"/>
              </a:lnSpc>
            </a:pPr>
            <a:r>
              <a:rPr lang="en-US"/>
              <a:t>Smooth Pursuit</a:t>
            </a:r>
          </a:p>
          <a:p>
            <a:pPr lvl="2">
              <a:lnSpc>
                <a:spcPct val="90000"/>
              </a:lnSpc>
            </a:pPr>
            <a:r>
              <a:rPr lang="en-US"/>
              <a:t>track moving objects</a:t>
            </a:r>
          </a:p>
          <a:p>
            <a:pPr lvl="2">
              <a:lnSpc>
                <a:spcPct val="90000"/>
              </a:lnSpc>
            </a:pPr>
            <a:r>
              <a:rPr lang="en-US"/>
              <a:t>relatively slow ~30 deg/sec.</a:t>
            </a:r>
          </a:p>
          <a:p>
            <a:pPr>
              <a:lnSpc>
                <a:spcPct val="90000"/>
              </a:lnSpc>
            </a:pPr>
            <a:r>
              <a:rPr lang="en-US"/>
              <a:t>Vergence: </a:t>
            </a:r>
          </a:p>
          <a:p>
            <a:pPr lvl="1">
              <a:lnSpc>
                <a:spcPct val="90000"/>
              </a:lnSpc>
            </a:pPr>
            <a:r>
              <a:rPr lang="en-US"/>
              <a:t>Convergence (together) and divergence (apart)</a:t>
            </a:r>
          </a:p>
          <a:p>
            <a:pPr lvl="2">
              <a:lnSpc>
                <a:spcPct val="90000"/>
              </a:lnSpc>
            </a:pPr>
            <a:r>
              <a:rPr lang="en-US"/>
              <a:t>Allows us to look at closer and farther objects.</a:t>
            </a:r>
          </a:p>
          <a:p>
            <a:pPr lvl="2">
              <a:lnSpc>
                <a:spcPct val="90000"/>
              </a:lnSpc>
            </a:pPr>
            <a:r>
              <a:rPr lang="en-US"/>
              <a:t>relatively slow and also takes about 200 msec to begin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p:spPr>
        <p:txBody>
          <a:bodyPr>
            <a:normAutofit fontScale="90000"/>
          </a:bodyPr>
          <a:lstStyle/>
          <a:p>
            <a:r>
              <a:rPr lang="en-US"/>
              <a:t>Color Vision I: Color Matching</a:t>
            </a:r>
          </a:p>
        </p:txBody>
      </p:sp>
      <p:sp>
        <p:nvSpPr>
          <p:cNvPr id="38915" name="Rectangle 3"/>
          <p:cNvSpPr>
            <a:spLocks noGrp="1" noChangeArrowheads="1"/>
          </p:cNvSpPr>
          <p:nvPr>
            <p:ph idx="1"/>
          </p:nvPr>
        </p:nvSpPr>
        <p:spPr>
          <a:noFill/>
          <a:ln/>
        </p:spPr>
        <p:txBody>
          <a:bodyPr>
            <a:normAutofit lnSpcReduction="10000"/>
          </a:bodyPr>
          <a:lstStyle/>
          <a:p>
            <a:r>
              <a:rPr lang="en-US" dirty="0" smtClean="0">
                <a:hlinkClick r:id="rId3"/>
              </a:rPr>
              <a:t>Dimensions </a:t>
            </a:r>
            <a:r>
              <a:rPr lang="en-US" dirty="0">
                <a:hlinkClick r:id="rId3"/>
              </a:rPr>
              <a:t>of Color</a:t>
            </a:r>
            <a:endParaRPr lang="en-US" dirty="0"/>
          </a:p>
          <a:p>
            <a:pPr lvl="1"/>
            <a:r>
              <a:rPr lang="en-US" dirty="0"/>
              <a:t>Hue: refers to the color name we apply.</a:t>
            </a:r>
          </a:p>
          <a:p>
            <a:pPr lvl="1"/>
            <a:r>
              <a:rPr lang="en-US" dirty="0"/>
              <a:t>Saturation: purity of color, to </a:t>
            </a:r>
            <a:r>
              <a:rPr lang="en-US" dirty="0" err="1"/>
              <a:t>desaturate</a:t>
            </a:r>
            <a:r>
              <a:rPr lang="en-US" dirty="0"/>
              <a:t> add white</a:t>
            </a:r>
          </a:p>
          <a:p>
            <a:pPr lvl="1"/>
            <a:r>
              <a:rPr lang="en-US" dirty="0"/>
              <a:t>Brightness: </a:t>
            </a:r>
          </a:p>
          <a:p>
            <a:r>
              <a:rPr lang="en-US" dirty="0" smtClean="0">
                <a:hlinkClick r:id="rId4"/>
              </a:rPr>
              <a:t>Trichromatic Theory of Vision</a:t>
            </a:r>
            <a:endParaRPr lang="en-US" dirty="0"/>
          </a:p>
          <a:p>
            <a:pPr lvl="1"/>
            <a:r>
              <a:rPr lang="en-US" dirty="0"/>
              <a:t>We have three classes of cones</a:t>
            </a:r>
          </a:p>
          <a:p>
            <a:pPr lvl="2"/>
            <a:r>
              <a:rPr lang="en-US" dirty="0"/>
              <a:t>L or red: 	peak at 564 nm</a:t>
            </a:r>
          </a:p>
          <a:p>
            <a:pPr lvl="2"/>
            <a:r>
              <a:rPr lang="en-US" dirty="0"/>
              <a:t>M or green:  	peak at 534 nm</a:t>
            </a:r>
          </a:p>
          <a:p>
            <a:pPr lvl="2"/>
            <a:r>
              <a:rPr lang="en-US" dirty="0"/>
              <a:t>S or blue:	peak at 420 </a:t>
            </a:r>
            <a:r>
              <a:rPr lang="en-US" dirty="0" smtClean="0"/>
              <a:t>nm</a:t>
            </a:r>
            <a:endParaRPr lang="en-US" dirty="0"/>
          </a:p>
        </p:txBody>
      </p:sp>
      <p:pic>
        <p:nvPicPr>
          <p:cNvPr id="38916" name="Picture 4"/>
          <p:cNvPicPr>
            <a:picLocks noChangeArrowheads="1"/>
          </p:cNvPicPr>
          <p:nvPr/>
        </p:nvPicPr>
        <p:blipFill>
          <a:blip r:embed="rId5" cstate="print"/>
          <a:srcRect/>
          <a:stretch>
            <a:fillRect/>
          </a:stretch>
        </p:blipFill>
        <p:spPr bwMode="auto">
          <a:xfrm>
            <a:off x="6019800" y="3068638"/>
            <a:ext cx="2771775" cy="3179762"/>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p:spPr>
        <p:txBody>
          <a:bodyPr>
            <a:normAutofit fontScale="90000"/>
          </a:bodyPr>
          <a:lstStyle/>
          <a:p>
            <a:r>
              <a:rPr lang="en-US"/>
              <a:t>Color Vision I: Color Matching - 2</a:t>
            </a:r>
          </a:p>
        </p:txBody>
      </p:sp>
      <p:sp>
        <p:nvSpPr>
          <p:cNvPr id="40963" name="Rectangle 3"/>
          <p:cNvSpPr>
            <a:spLocks noGrp="1" noChangeArrowheads="1"/>
          </p:cNvSpPr>
          <p:nvPr>
            <p:ph idx="1"/>
          </p:nvPr>
        </p:nvSpPr>
        <p:spPr>
          <a:noFill/>
          <a:ln/>
        </p:spPr>
        <p:txBody>
          <a:bodyPr>
            <a:normAutofit lnSpcReduction="10000"/>
          </a:bodyPr>
          <a:lstStyle/>
          <a:p>
            <a:r>
              <a:rPr lang="en-US" sz="2400"/>
              <a:t>Color Matching in the Trichromatic Theory</a:t>
            </a:r>
          </a:p>
          <a:p>
            <a:pPr lvl="1"/>
            <a:r>
              <a:rPr lang="en-US"/>
              <a:t>Two patches of light will appear the same if the activity across the three cones is the same, regardless of wavelengths making up the two patches.</a:t>
            </a:r>
          </a:p>
          <a:p>
            <a:pPr lvl="1"/>
            <a:r>
              <a:rPr lang="en-US"/>
              <a:t>In general, can match any one color  with three other colors</a:t>
            </a:r>
          </a:p>
          <a:p>
            <a:pPr lvl="2"/>
            <a:r>
              <a:rPr lang="en-US"/>
              <a:t>This is where we get three primaries.</a:t>
            </a:r>
          </a:p>
          <a:p>
            <a:pPr lvl="1"/>
            <a:r>
              <a:rPr lang="en-US"/>
              <a:t>Neutral colors - whites and grays</a:t>
            </a:r>
          </a:p>
          <a:p>
            <a:pPr lvl="2"/>
            <a:r>
              <a:rPr lang="en-US"/>
              <a:t>a balance of activity across the three receptors.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normAutofit fontScale="90000"/>
          </a:bodyPr>
          <a:lstStyle/>
          <a:p>
            <a:r>
              <a:rPr lang="en-US"/>
              <a:t>Color Vision I: Color Matching - 3</a:t>
            </a:r>
          </a:p>
        </p:txBody>
      </p:sp>
      <p:sp>
        <p:nvSpPr>
          <p:cNvPr id="43011" name="Rectangle 3"/>
          <p:cNvSpPr>
            <a:spLocks noGrp="1" noChangeArrowheads="1"/>
          </p:cNvSpPr>
          <p:nvPr>
            <p:ph idx="1"/>
          </p:nvPr>
        </p:nvSpPr>
        <p:spPr>
          <a:noFill/>
          <a:ln/>
        </p:spPr>
        <p:txBody>
          <a:bodyPr>
            <a:normAutofit fontScale="92500" lnSpcReduction="10000"/>
          </a:bodyPr>
          <a:lstStyle/>
          <a:p>
            <a:r>
              <a:rPr lang="en-US" dirty="0">
                <a:hlinkClick r:id="rId3"/>
              </a:rPr>
              <a:t>Formalization of the Trichromatic Theory</a:t>
            </a:r>
            <a:endParaRPr lang="en-US" dirty="0"/>
          </a:p>
          <a:p>
            <a:pPr lvl="1"/>
            <a:r>
              <a:rPr lang="en-US" dirty="0"/>
              <a:t>By CIE originally in 1931</a:t>
            </a:r>
          </a:p>
          <a:p>
            <a:pPr lvl="1"/>
            <a:r>
              <a:rPr lang="en-US" dirty="0"/>
              <a:t>Based on 300 observers</a:t>
            </a:r>
          </a:p>
          <a:p>
            <a:pPr lvl="1">
              <a:buFont typeface="Monotype Sorts" pitchFamily="2" charset="2"/>
              <a:buNone/>
            </a:pPr>
            <a:r>
              <a:rPr lang="en-US" dirty="0"/>
              <a:t>	to develop standard</a:t>
            </a:r>
          </a:p>
          <a:p>
            <a:pPr lvl="1">
              <a:buFont typeface="Monotype Sorts" pitchFamily="2" charset="2"/>
              <a:buNone/>
            </a:pPr>
            <a:r>
              <a:rPr lang="en-US" dirty="0"/>
              <a:t>	observer.</a:t>
            </a:r>
          </a:p>
          <a:p>
            <a:pPr lvl="1"/>
            <a:r>
              <a:rPr lang="en-US" dirty="0"/>
              <a:t>A set of Equations that </a:t>
            </a:r>
          </a:p>
          <a:p>
            <a:pPr lvl="1">
              <a:buFont typeface="Monotype Sorts" pitchFamily="2" charset="2"/>
              <a:buNone/>
            </a:pPr>
            <a:r>
              <a:rPr lang="en-US" dirty="0"/>
              <a:t>	allow predictions of</a:t>
            </a:r>
          </a:p>
          <a:p>
            <a:pPr lvl="1">
              <a:buFont typeface="Monotype Sorts" pitchFamily="2" charset="2"/>
              <a:buNone/>
            </a:pPr>
            <a:r>
              <a:rPr lang="en-US" dirty="0"/>
              <a:t>	matching.</a:t>
            </a:r>
          </a:p>
          <a:p>
            <a:pPr lvl="1"/>
            <a:r>
              <a:rPr lang="en-US" dirty="0"/>
              <a:t>Used in photo printing,</a:t>
            </a:r>
          </a:p>
          <a:p>
            <a:pPr lvl="1">
              <a:buFont typeface="Monotype Sorts" pitchFamily="2" charset="2"/>
              <a:buNone/>
            </a:pPr>
            <a:r>
              <a:rPr lang="en-US" dirty="0"/>
              <a:t>	TV and film.</a:t>
            </a:r>
          </a:p>
          <a:p>
            <a:pPr lvl="1"/>
            <a:r>
              <a:rPr lang="en-US" dirty="0"/>
              <a:t>Updates in 1960, 1976</a:t>
            </a:r>
          </a:p>
        </p:txBody>
      </p:sp>
      <p:pic>
        <p:nvPicPr>
          <p:cNvPr id="43012" name="Picture 4"/>
          <p:cNvPicPr>
            <a:picLocks noChangeArrowheads="1"/>
          </p:cNvPicPr>
          <p:nvPr/>
        </p:nvPicPr>
        <p:blipFill>
          <a:blip r:embed="rId4" cstate="print"/>
          <a:srcRect/>
          <a:stretch>
            <a:fillRect/>
          </a:stretch>
        </p:blipFill>
        <p:spPr bwMode="auto">
          <a:xfrm>
            <a:off x="5029200" y="2189163"/>
            <a:ext cx="3800475" cy="4211637"/>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t>Measures of Light - 2</a:t>
            </a:r>
          </a:p>
        </p:txBody>
      </p:sp>
      <p:sp>
        <p:nvSpPr>
          <p:cNvPr id="8195" name="Rectangle 3"/>
          <p:cNvSpPr>
            <a:spLocks noGrp="1" noChangeArrowheads="1"/>
          </p:cNvSpPr>
          <p:nvPr>
            <p:ph idx="1"/>
          </p:nvPr>
        </p:nvSpPr>
        <p:spPr>
          <a:xfrm>
            <a:off x="381000" y="1447800"/>
            <a:ext cx="7772400" cy="4800600"/>
          </a:xfrm>
          <a:noFill/>
          <a:ln/>
        </p:spPr>
        <p:txBody>
          <a:bodyPr/>
          <a:lstStyle/>
          <a:p>
            <a:r>
              <a:rPr lang="en-US" dirty="0"/>
              <a:t>Amplitude </a:t>
            </a:r>
            <a:r>
              <a:rPr lang="en-US" dirty="0" smtClean="0"/>
              <a:t>= </a:t>
            </a:r>
            <a:r>
              <a:rPr lang="en-US" dirty="0"/>
              <a:t>Intensity relates to brightness</a:t>
            </a:r>
          </a:p>
          <a:p>
            <a:pPr lvl="1"/>
            <a:r>
              <a:rPr lang="en-US" dirty="0"/>
              <a:t>Measures use only that light that is effective in stimulating the human eye.</a:t>
            </a:r>
          </a:p>
          <a:p>
            <a:pPr lvl="1"/>
            <a:r>
              <a:rPr lang="en-US" dirty="0"/>
              <a:t>Important types of measures of Amplitude</a:t>
            </a:r>
          </a:p>
          <a:p>
            <a:pPr lvl="2">
              <a:buFont typeface="Monotype Sorts" pitchFamily="2" charset="2"/>
              <a:buNone/>
            </a:pPr>
            <a:r>
              <a:rPr lang="en-US" dirty="0">
                <a:solidFill>
                  <a:schemeClr val="tx2"/>
                </a:solidFill>
              </a:rPr>
              <a:t>1.</a:t>
            </a:r>
            <a:r>
              <a:rPr lang="en-US" dirty="0"/>
              <a:t> </a:t>
            </a:r>
            <a:r>
              <a:rPr lang="en-US" dirty="0" err="1"/>
              <a:t>Illuminance</a:t>
            </a:r>
            <a:r>
              <a:rPr lang="en-US" dirty="0"/>
              <a:t> - light falling on a surface</a:t>
            </a:r>
          </a:p>
          <a:p>
            <a:pPr lvl="2">
              <a:buFont typeface="Monotype Sorts" pitchFamily="2" charset="2"/>
              <a:buNone/>
            </a:pPr>
            <a:r>
              <a:rPr lang="en-US" dirty="0">
                <a:solidFill>
                  <a:schemeClr val="tx2"/>
                </a:solidFill>
              </a:rPr>
              <a:t>2.</a:t>
            </a:r>
            <a:r>
              <a:rPr lang="en-US" dirty="0"/>
              <a:t> Luminance - light coming off a surface</a:t>
            </a:r>
          </a:p>
          <a:p>
            <a:pPr lvl="2">
              <a:buFont typeface="Monotype Sorts" pitchFamily="2" charset="2"/>
              <a:buNone/>
            </a:pPr>
            <a:r>
              <a:rPr lang="en-US" dirty="0">
                <a:solidFill>
                  <a:schemeClr val="tx2"/>
                </a:solidFill>
              </a:rPr>
              <a:t>3.</a:t>
            </a:r>
            <a:r>
              <a:rPr lang="en-US" dirty="0"/>
              <a:t> Reflectance = luminance/</a:t>
            </a:r>
            <a:r>
              <a:rPr lang="en-US" dirty="0" err="1"/>
              <a:t>illuminance</a:t>
            </a:r>
            <a:endParaRPr lang="en-US" dirty="0"/>
          </a:p>
          <a:p>
            <a:pPr lvl="2">
              <a:buFont typeface="Monotype Sorts" pitchFamily="2" charset="2"/>
              <a:buNone/>
            </a:pPr>
            <a:r>
              <a:rPr lang="en-US" dirty="0">
                <a:solidFill>
                  <a:schemeClr val="tx2"/>
                </a:solidFill>
              </a:rPr>
              <a:t>4.</a:t>
            </a:r>
            <a:r>
              <a:rPr lang="en-US" dirty="0"/>
              <a:t> Contrast Ratio = luminance of brightest </a:t>
            </a:r>
            <a:r>
              <a:rPr lang="en-US" dirty="0" smtClean="0"/>
              <a:t>area/luminance</a:t>
            </a:r>
            <a:br>
              <a:rPr lang="en-US" dirty="0" smtClean="0"/>
            </a:br>
            <a:r>
              <a:rPr lang="en-US" dirty="0" smtClean="0"/>
              <a:t> </a:t>
            </a:r>
            <a:r>
              <a:rPr lang="en-US" dirty="0"/>
              <a:t>of darkest area</a:t>
            </a:r>
          </a:p>
        </p:txBody>
      </p:sp>
      <p:graphicFrame>
        <p:nvGraphicFramePr>
          <p:cNvPr id="8196" name="Object 4"/>
          <p:cNvGraphicFramePr>
            <a:graphicFrameLocks/>
          </p:cNvGraphicFramePr>
          <p:nvPr>
            <p:extLst>
              <p:ext uri="{D42A27DB-BD31-4B8C-83A1-F6EECF244321}">
                <p14:modId xmlns:p14="http://schemas.microsoft.com/office/powerpoint/2010/main" val="196134280"/>
              </p:ext>
            </p:extLst>
          </p:nvPr>
        </p:nvGraphicFramePr>
        <p:xfrm>
          <a:off x="3657600" y="5181600"/>
          <a:ext cx="5622925" cy="1728787"/>
        </p:xfrm>
        <a:graphic>
          <a:graphicData uri="http://schemas.openxmlformats.org/presentationml/2006/ole">
            <mc:AlternateContent xmlns:mc="http://schemas.openxmlformats.org/markup-compatibility/2006">
              <mc:Choice xmlns:v="urn:schemas-microsoft-com:vml" Requires="v">
                <p:oleObj spid="_x0000_s8220" name="Bitmap Image" r:id="rId4" imgW="5638462" imgH="1744597" progId="PBrush">
                  <p:embed/>
                </p:oleObj>
              </mc:Choice>
              <mc:Fallback>
                <p:oleObj name="Bitmap Image" r:id="rId4" imgW="5638462" imgH="1744597" progId="PBrush">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181600"/>
                        <a:ext cx="5622925"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ln/>
        </p:spPr>
        <p:txBody>
          <a:bodyPr>
            <a:normAutofit fontScale="90000"/>
          </a:bodyPr>
          <a:lstStyle/>
          <a:p>
            <a:r>
              <a:rPr lang="en-US" dirty="0"/>
              <a:t>Color Vision II: </a:t>
            </a:r>
            <a:r>
              <a:rPr lang="en-US" dirty="0">
                <a:hlinkClick r:id="rId4"/>
              </a:rPr>
              <a:t>Color Deficiencies</a:t>
            </a:r>
            <a:endParaRPr lang="en-US" dirty="0"/>
          </a:p>
        </p:txBody>
      </p:sp>
      <p:sp>
        <p:nvSpPr>
          <p:cNvPr id="45059" name="Rectangle 3"/>
          <p:cNvSpPr>
            <a:spLocks noGrp="1" noChangeArrowheads="1"/>
          </p:cNvSpPr>
          <p:nvPr>
            <p:ph idx="1"/>
          </p:nvPr>
        </p:nvSpPr>
        <p:spPr>
          <a:noFill/>
          <a:ln/>
        </p:spPr>
        <p:txBody>
          <a:bodyPr>
            <a:normAutofit fontScale="92500" lnSpcReduction="10000"/>
          </a:bodyPr>
          <a:lstStyle/>
          <a:p>
            <a:pPr>
              <a:lnSpc>
                <a:spcPct val="90000"/>
              </a:lnSpc>
            </a:pPr>
            <a:r>
              <a:rPr lang="en-US" sz="2400" dirty="0"/>
              <a:t>Most can be understood using Trichromatic Theory</a:t>
            </a:r>
          </a:p>
          <a:p>
            <a:pPr>
              <a:lnSpc>
                <a:spcPct val="90000"/>
              </a:lnSpc>
            </a:pPr>
            <a:r>
              <a:rPr lang="en-US" sz="2400" dirty="0" err="1"/>
              <a:t>Dichromatism</a:t>
            </a:r>
            <a:r>
              <a:rPr lang="en-US" sz="2400" dirty="0"/>
              <a:t>: Missing one of the three cones (link)</a:t>
            </a:r>
          </a:p>
          <a:p>
            <a:pPr>
              <a:lnSpc>
                <a:spcPct val="90000"/>
              </a:lnSpc>
              <a:buFont typeface="Monotype Sorts" pitchFamily="2" charset="2"/>
              <a:buNone/>
            </a:pPr>
            <a:endParaRPr lang="en-US" sz="2400" dirty="0"/>
          </a:p>
          <a:p>
            <a:pPr>
              <a:lnSpc>
                <a:spcPct val="90000"/>
              </a:lnSpc>
              <a:buFont typeface="Monotype Sorts" pitchFamily="2" charset="2"/>
              <a:buNone/>
            </a:pPr>
            <a:endParaRPr lang="en-US" sz="2400" dirty="0"/>
          </a:p>
          <a:p>
            <a:pPr>
              <a:lnSpc>
                <a:spcPct val="90000"/>
              </a:lnSpc>
              <a:buFont typeface="Monotype Sorts" pitchFamily="2" charset="2"/>
              <a:buNone/>
            </a:pPr>
            <a:endParaRPr lang="en-US" sz="2400" dirty="0"/>
          </a:p>
          <a:p>
            <a:pPr>
              <a:lnSpc>
                <a:spcPct val="90000"/>
              </a:lnSpc>
              <a:buFont typeface="Monotype Sorts" pitchFamily="2" charset="2"/>
              <a:buNone/>
            </a:pPr>
            <a:endParaRPr lang="en-US" sz="2400" dirty="0"/>
          </a:p>
          <a:p>
            <a:pPr>
              <a:lnSpc>
                <a:spcPct val="90000"/>
              </a:lnSpc>
              <a:buFont typeface="Monotype Sorts" pitchFamily="2" charset="2"/>
              <a:buNone/>
            </a:pPr>
            <a:endParaRPr lang="en-US" sz="2400" dirty="0"/>
          </a:p>
          <a:p>
            <a:pPr>
              <a:lnSpc>
                <a:spcPct val="90000"/>
              </a:lnSpc>
              <a:buFont typeface="Monotype Sorts" pitchFamily="2" charset="2"/>
              <a:buNone/>
            </a:pPr>
            <a:endParaRPr lang="en-US" sz="2400" dirty="0"/>
          </a:p>
          <a:p>
            <a:pPr lvl="1">
              <a:lnSpc>
                <a:spcPct val="90000"/>
              </a:lnSpc>
              <a:buFont typeface="Monotype Sorts" pitchFamily="2" charset="2"/>
              <a:buNone/>
            </a:pPr>
            <a:r>
              <a:rPr lang="en-US" sz="2000" dirty="0"/>
              <a:t>Dichromats tend to see through </a:t>
            </a:r>
            <a:r>
              <a:rPr lang="en-US" sz="2000" dirty="0">
                <a:hlinkClick r:id="rId5"/>
              </a:rPr>
              <a:t>camouflage</a:t>
            </a:r>
            <a:r>
              <a:rPr lang="en-US" sz="2000" dirty="0"/>
              <a:t> better than </a:t>
            </a:r>
            <a:r>
              <a:rPr lang="en-US" sz="2000" dirty="0" err="1"/>
              <a:t>thrichromats</a:t>
            </a:r>
            <a:endParaRPr lang="en-US" sz="2000" dirty="0"/>
          </a:p>
          <a:p>
            <a:pPr>
              <a:lnSpc>
                <a:spcPct val="90000"/>
              </a:lnSpc>
            </a:pPr>
            <a:r>
              <a:rPr lang="en-US" sz="2400" dirty="0"/>
              <a:t>Other Types</a:t>
            </a:r>
          </a:p>
          <a:p>
            <a:pPr lvl="1">
              <a:lnSpc>
                <a:spcPct val="90000"/>
              </a:lnSpc>
            </a:pPr>
            <a:r>
              <a:rPr lang="en-US" sz="2000" dirty="0" err="1"/>
              <a:t>Monochromatism</a:t>
            </a:r>
            <a:r>
              <a:rPr lang="en-US" sz="2000" dirty="0"/>
              <a:t>: One cone or only rods</a:t>
            </a:r>
          </a:p>
          <a:p>
            <a:pPr lvl="1">
              <a:lnSpc>
                <a:spcPct val="90000"/>
              </a:lnSpc>
            </a:pPr>
            <a:r>
              <a:rPr lang="en-US" sz="2000" dirty="0"/>
              <a:t>Anomalous Trichromats: Three cones but one is different.</a:t>
            </a:r>
          </a:p>
        </p:txBody>
      </p:sp>
      <p:graphicFrame>
        <p:nvGraphicFramePr>
          <p:cNvPr id="45060" name="Object 4"/>
          <p:cNvGraphicFramePr>
            <a:graphicFrameLocks/>
          </p:cNvGraphicFramePr>
          <p:nvPr/>
        </p:nvGraphicFramePr>
        <p:xfrm>
          <a:off x="1492250" y="2254250"/>
          <a:ext cx="7008813" cy="2551113"/>
        </p:xfrm>
        <a:graphic>
          <a:graphicData uri="http://schemas.openxmlformats.org/presentationml/2006/ole">
            <mc:AlternateContent xmlns:mc="http://schemas.openxmlformats.org/markup-compatibility/2006">
              <mc:Choice xmlns:v="urn:schemas-microsoft-com:vml" Requires="v">
                <p:oleObj spid="_x0000_s45084" name="Document" r:id="rId7" imgW="7016400" imgH="2603160" progId="Word.Document.8">
                  <p:embed/>
                </p:oleObj>
              </mc:Choice>
              <mc:Fallback>
                <p:oleObj name="Document" r:id="rId7" imgW="7016400" imgH="2603160" progId="Word.Document.8">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250" y="2254250"/>
                        <a:ext cx="7008813"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a:normAutofit fontScale="90000"/>
          </a:bodyPr>
          <a:lstStyle/>
          <a:p>
            <a:r>
              <a:rPr lang="en-US"/>
              <a:t>Color Vision III: Color Appearance</a:t>
            </a:r>
          </a:p>
        </p:txBody>
      </p:sp>
      <p:sp>
        <p:nvSpPr>
          <p:cNvPr id="47107" name="Rectangle 3"/>
          <p:cNvSpPr>
            <a:spLocks noGrp="1" noChangeArrowheads="1"/>
          </p:cNvSpPr>
          <p:nvPr>
            <p:ph idx="1"/>
          </p:nvPr>
        </p:nvSpPr>
        <p:spPr>
          <a:noFill/>
          <a:ln/>
        </p:spPr>
        <p:txBody>
          <a:bodyPr>
            <a:normAutofit fontScale="92500" lnSpcReduction="10000"/>
          </a:bodyPr>
          <a:lstStyle/>
          <a:p>
            <a:r>
              <a:rPr lang="en-US"/>
              <a:t>Color Opponent Theory</a:t>
            </a:r>
          </a:p>
          <a:p>
            <a:pPr lvl="1"/>
            <a:r>
              <a:rPr lang="en-US"/>
              <a:t>Four Primaries: red-green, blue-yellow</a:t>
            </a:r>
          </a:p>
          <a:p>
            <a:pPr lvl="1"/>
            <a:r>
              <a:rPr lang="en-US"/>
              <a:t>Arranged in opposition pairs</a:t>
            </a:r>
          </a:p>
          <a:p>
            <a:pPr lvl="2"/>
            <a:r>
              <a:rPr lang="en-US"/>
              <a:t>Red vs. Green</a:t>
            </a:r>
          </a:p>
          <a:p>
            <a:pPr lvl="2"/>
            <a:r>
              <a:rPr lang="en-US"/>
              <a:t>Blue vs. Yellow</a:t>
            </a:r>
          </a:p>
          <a:p>
            <a:pPr lvl="2"/>
            <a:r>
              <a:rPr lang="en-US"/>
              <a:t>Add on to other get neutral color</a:t>
            </a:r>
          </a:p>
          <a:p>
            <a:pPr lvl="2"/>
            <a:r>
              <a:rPr lang="en-US"/>
              <a:t>Never see a mixture of opposition pairs.</a:t>
            </a:r>
          </a:p>
          <a:p>
            <a:pPr lvl="1"/>
            <a:r>
              <a:rPr lang="en-US"/>
              <a:t>Evidence:</a:t>
            </a:r>
          </a:p>
          <a:p>
            <a:pPr lvl="2"/>
            <a:r>
              <a:rPr lang="en-US"/>
              <a:t>complimentary colors, color aftereffect, simultaneous contrast, color naming - try it with just red, green blue and yellow</a:t>
            </a:r>
          </a:p>
          <a:p>
            <a:pPr lvl="2"/>
            <a:r>
              <a:rPr lang="en-US"/>
              <a:t>Cells in visual system respond this way.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p:spPr>
        <p:txBody>
          <a:bodyPr/>
          <a:lstStyle/>
          <a:p>
            <a:r>
              <a:rPr lang="en-US" dirty="0"/>
              <a:t>Color Aftereffect</a:t>
            </a:r>
          </a:p>
        </p:txBody>
      </p:sp>
      <p:sp>
        <p:nvSpPr>
          <p:cNvPr id="49155" name="Rectangle 3"/>
          <p:cNvSpPr>
            <a:spLocks noChangeArrowheads="1"/>
          </p:cNvSpPr>
          <p:nvPr/>
        </p:nvSpPr>
        <p:spPr bwMode="auto">
          <a:xfrm>
            <a:off x="1377950" y="1530350"/>
            <a:ext cx="5702300" cy="4483100"/>
          </a:xfrm>
          <a:prstGeom prst="rect">
            <a:avLst/>
          </a:prstGeom>
          <a:solidFill>
            <a:srgbClr xmlns:mc="http://schemas.openxmlformats.org/markup-compatibility/2006" xmlns:a14="http://schemas.microsoft.com/office/drawing/2010/main" val="FFFFFF" mc:Ignorable=""/>
          </a:solidFill>
          <a:ln w="12700">
            <a:solidFill>
              <a:srgbClr xmlns:mc="http://schemas.openxmlformats.org/markup-compatibility/2006" xmlns:a14="http://schemas.microsoft.com/office/drawing/2010/main" val="FFFFFF" mc:Ignorable=""/>
            </a:solidFill>
            <a:miter lim="800000"/>
            <a:headEnd/>
            <a:tailEnd/>
          </a:ln>
          <a:effectLst/>
        </p:spPr>
        <p:txBody>
          <a:bodyPr wrap="none" anchor="ctr"/>
          <a:lstStyle/>
          <a:p>
            <a:endParaRPr lang="en-US"/>
          </a:p>
        </p:txBody>
      </p:sp>
      <p:sp>
        <p:nvSpPr>
          <p:cNvPr id="49156" name="Oval 4"/>
          <p:cNvSpPr>
            <a:spLocks noChangeArrowheads="1"/>
          </p:cNvSpPr>
          <p:nvPr/>
        </p:nvSpPr>
        <p:spPr bwMode="auto">
          <a:xfrm>
            <a:off x="2336800" y="1851025"/>
            <a:ext cx="1573213" cy="1524000"/>
          </a:xfrm>
          <a:prstGeom prst="ellipse">
            <a:avLst/>
          </a:prstGeom>
          <a:solidFill>
            <a:srgbClr xmlns:mc="http://schemas.openxmlformats.org/markup-compatibility/2006" xmlns:a14="http://schemas.microsoft.com/office/drawing/2010/main" val="FA12A5" mc:Ignorable=""/>
          </a:solidFill>
          <a:ln w="9525">
            <a:noFill/>
            <a:round/>
            <a:headEnd/>
            <a:tailEnd/>
          </a:ln>
          <a:effectLst/>
        </p:spPr>
        <p:txBody>
          <a:bodyPr wrap="none" anchor="ctr"/>
          <a:lstStyle/>
          <a:p>
            <a:endParaRPr lang="en-US"/>
          </a:p>
        </p:txBody>
      </p:sp>
      <p:sp>
        <p:nvSpPr>
          <p:cNvPr id="49157" name="Oval 5"/>
          <p:cNvSpPr>
            <a:spLocks noChangeArrowheads="1"/>
          </p:cNvSpPr>
          <p:nvPr/>
        </p:nvSpPr>
        <p:spPr bwMode="auto">
          <a:xfrm>
            <a:off x="4600575" y="1892300"/>
            <a:ext cx="1573213" cy="1524000"/>
          </a:xfrm>
          <a:prstGeom prst="ellipse">
            <a:avLst/>
          </a:prstGeom>
          <a:solidFill>
            <a:srgbClr xmlns:mc="http://schemas.openxmlformats.org/markup-compatibility/2006" xmlns:a14="http://schemas.microsoft.com/office/drawing/2010/main" val="00EE8C" mc:Ignorable=""/>
          </a:solidFill>
          <a:ln w="9525">
            <a:noFill/>
            <a:round/>
            <a:headEnd/>
            <a:tailEnd/>
          </a:ln>
          <a:effectLst/>
        </p:spPr>
        <p:txBody>
          <a:bodyPr wrap="none" anchor="ctr"/>
          <a:lstStyle/>
          <a:p>
            <a:endParaRPr lang="en-US"/>
          </a:p>
        </p:txBody>
      </p:sp>
      <p:sp>
        <p:nvSpPr>
          <p:cNvPr id="49158" name="Oval 6"/>
          <p:cNvSpPr>
            <a:spLocks noChangeArrowheads="1"/>
          </p:cNvSpPr>
          <p:nvPr/>
        </p:nvSpPr>
        <p:spPr bwMode="auto">
          <a:xfrm>
            <a:off x="2301875" y="3938588"/>
            <a:ext cx="1573213" cy="1524000"/>
          </a:xfrm>
          <a:prstGeom prst="ellipse">
            <a:avLst/>
          </a:prstGeom>
          <a:solidFill>
            <a:srgbClr xmlns:mc="http://schemas.openxmlformats.org/markup-compatibility/2006" xmlns:a14="http://schemas.microsoft.com/office/drawing/2010/main" val="0000FF" mc:Ignorable=""/>
          </a:solidFill>
          <a:ln w="9525">
            <a:noFill/>
            <a:round/>
            <a:headEnd/>
            <a:tailEnd/>
          </a:ln>
          <a:effectLst/>
        </p:spPr>
        <p:txBody>
          <a:bodyPr wrap="none" anchor="ctr"/>
          <a:lstStyle/>
          <a:p>
            <a:endParaRPr lang="en-US"/>
          </a:p>
        </p:txBody>
      </p:sp>
      <p:sp>
        <p:nvSpPr>
          <p:cNvPr id="49159" name="Oval 7"/>
          <p:cNvSpPr>
            <a:spLocks noChangeArrowheads="1"/>
          </p:cNvSpPr>
          <p:nvPr/>
        </p:nvSpPr>
        <p:spPr bwMode="auto">
          <a:xfrm>
            <a:off x="4625975" y="3914775"/>
            <a:ext cx="1573213" cy="1524000"/>
          </a:xfrm>
          <a:prstGeom prst="ellipse">
            <a:avLst/>
          </a:prstGeom>
          <a:solidFill>
            <a:srgbClr xmlns:mc="http://schemas.openxmlformats.org/markup-compatibility/2006" xmlns:a14="http://schemas.microsoft.com/office/drawing/2010/main" val="FFFF00" mc:Ignorable=""/>
          </a:solidFill>
          <a:ln w="9525">
            <a:noFill/>
            <a:round/>
            <a:headEnd/>
            <a:tailEnd/>
          </a:ln>
          <a:effectLst/>
        </p:spPr>
        <p:txBody>
          <a:bodyPr wrap="none" anchor="ctr"/>
          <a:lstStyle/>
          <a:p>
            <a:endParaRPr lang="en-US"/>
          </a:p>
        </p:txBody>
      </p:sp>
      <p:sp>
        <p:nvSpPr>
          <p:cNvPr id="49160" name="Line 8"/>
          <p:cNvSpPr>
            <a:spLocks noChangeShapeType="1"/>
          </p:cNvSpPr>
          <p:nvPr/>
        </p:nvSpPr>
        <p:spPr bwMode="auto">
          <a:xfrm>
            <a:off x="4222750" y="3436938"/>
            <a:ext cx="0" cy="43815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49161" name="Line 9"/>
          <p:cNvSpPr>
            <a:spLocks noChangeShapeType="1"/>
          </p:cNvSpPr>
          <p:nvPr/>
        </p:nvSpPr>
        <p:spPr bwMode="auto">
          <a:xfrm>
            <a:off x="3994150" y="3659188"/>
            <a:ext cx="438150" cy="0"/>
          </a:xfrm>
          <a:prstGeom prst="line">
            <a:avLst/>
          </a:prstGeom>
          <a:noFill/>
          <a:ln w="50800">
            <a:solidFill>
              <a:schemeClr val="tx1"/>
            </a:solidFill>
            <a:round/>
            <a:headEnd type="none" w="sm" len="sm"/>
            <a:tailEnd type="none" w="sm" len="sm"/>
          </a:ln>
          <a:effec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a:lstStyle/>
          <a:p>
            <a:r>
              <a:rPr lang="en-US"/>
              <a:t>Test Color Aftereffect</a:t>
            </a:r>
          </a:p>
        </p:txBody>
      </p:sp>
      <p:sp>
        <p:nvSpPr>
          <p:cNvPr id="51203" name="Rectangle 3"/>
          <p:cNvSpPr>
            <a:spLocks noChangeArrowheads="1"/>
          </p:cNvSpPr>
          <p:nvPr/>
        </p:nvSpPr>
        <p:spPr bwMode="auto">
          <a:xfrm>
            <a:off x="1377950" y="1530350"/>
            <a:ext cx="5702300" cy="4483100"/>
          </a:xfrm>
          <a:prstGeom prst="rect">
            <a:avLst/>
          </a:prstGeom>
          <a:solidFill>
            <a:srgbClr xmlns:mc="http://schemas.openxmlformats.org/markup-compatibility/2006" xmlns:a14="http://schemas.microsoft.com/office/drawing/2010/main" val="FFFFFF" mc:Ignorable=""/>
          </a:solidFill>
          <a:ln w="12700">
            <a:solidFill>
              <a:srgbClr xmlns:mc="http://schemas.openxmlformats.org/markup-compatibility/2006" xmlns:a14="http://schemas.microsoft.com/office/drawing/2010/main" val="FFFFFF" mc:Ignorable=""/>
            </a:solidFill>
            <a:miter lim="800000"/>
            <a:headEnd/>
            <a:tailEnd/>
          </a:ln>
          <a:effectLst/>
        </p:spPr>
        <p:txBody>
          <a:bodyPr wrap="none" anchor="ctr"/>
          <a:lstStyle/>
          <a:p>
            <a:endParaRPr lang="en-US"/>
          </a:p>
        </p:txBody>
      </p:sp>
      <p:sp>
        <p:nvSpPr>
          <p:cNvPr id="51204" name="Line 4"/>
          <p:cNvSpPr>
            <a:spLocks noChangeShapeType="1"/>
          </p:cNvSpPr>
          <p:nvPr/>
        </p:nvSpPr>
        <p:spPr bwMode="auto">
          <a:xfrm>
            <a:off x="4222750" y="3436938"/>
            <a:ext cx="0" cy="43815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51205" name="Line 5"/>
          <p:cNvSpPr>
            <a:spLocks noChangeShapeType="1"/>
          </p:cNvSpPr>
          <p:nvPr/>
        </p:nvSpPr>
        <p:spPr bwMode="auto">
          <a:xfrm>
            <a:off x="3994150" y="3659188"/>
            <a:ext cx="438150" cy="0"/>
          </a:xfrm>
          <a:prstGeom prst="line">
            <a:avLst/>
          </a:prstGeom>
          <a:noFill/>
          <a:ln w="50800">
            <a:solidFill>
              <a:schemeClr val="tx1"/>
            </a:solidFill>
            <a:round/>
            <a:headEnd type="none" w="sm" len="sm"/>
            <a:tailEnd type="none" w="sm" len="sm"/>
          </a:ln>
          <a:effec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p:spPr>
        <p:txBody>
          <a:bodyPr/>
          <a:lstStyle/>
          <a:p>
            <a:r>
              <a:rPr lang="en-US" dirty="0"/>
              <a:t>Color Vision IV: </a:t>
            </a:r>
            <a:r>
              <a:rPr lang="en-US" dirty="0">
                <a:hlinkClick r:id="rId4"/>
              </a:rPr>
              <a:t>Resolution</a:t>
            </a:r>
            <a:endParaRPr lang="en-US" dirty="0"/>
          </a:p>
        </p:txBody>
      </p:sp>
      <p:sp>
        <p:nvSpPr>
          <p:cNvPr id="53251" name="Rectangle 3"/>
          <p:cNvSpPr>
            <a:spLocks noChangeArrowheads="1"/>
          </p:cNvSpPr>
          <p:nvPr/>
        </p:nvSpPr>
        <p:spPr bwMode="auto">
          <a:xfrm>
            <a:off x="1509713" y="5691188"/>
            <a:ext cx="6992937" cy="641350"/>
          </a:xfrm>
          <a:prstGeom prst="rect">
            <a:avLst/>
          </a:prstGeom>
          <a:noFill/>
          <a:ln w="9525">
            <a:noFill/>
            <a:miter lim="800000"/>
            <a:headEnd/>
            <a:tailEnd/>
          </a:ln>
          <a:effectLst/>
        </p:spPr>
        <p:txBody>
          <a:bodyPr wrap="none" lIns="92075" tIns="46038" rIns="92075" bIns="46038">
            <a:spAutoFit/>
          </a:bodyPr>
          <a:lstStyle/>
          <a:p>
            <a:r>
              <a:rPr lang="en-US" sz="1800">
                <a:solidFill>
                  <a:schemeClr val="tx1"/>
                </a:solidFill>
              </a:rPr>
              <a:t>modified from Kaiser, 1997, http://www.yorku.ca/research/vision/</a:t>
            </a:r>
          </a:p>
          <a:p>
            <a:r>
              <a:rPr lang="en-US" sz="1800">
                <a:solidFill>
                  <a:schemeClr val="tx1"/>
                </a:solidFill>
              </a:rPr>
              <a:t>			               eye/thejoy.htm</a:t>
            </a:r>
          </a:p>
        </p:txBody>
      </p:sp>
      <p:graphicFrame>
        <p:nvGraphicFramePr>
          <p:cNvPr id="53252" name="Object 4"/>
          <p:cNvGraphicFramePr>
            <a:graphicFrameLocks/>
          </p:cNvGraphicFramePr>
          <p:nvPr/>
        </p:nvGraphicFramePr>
        <p:xfrm>
          <a:off x="874713" y="1162050"/>
          <a:ext cx="8267700" cy="4511675"/>
        </p:xfrm>
        <a:graphic>
          <a:graphicData uri="http://schemas.openxmlformats.org/presentationml/2006/ole">
            <mc:AlternateContent xmlns:mc="http://schemas.openxmlformats.org/markup-compatibility/2006">
              <mc:Choice xmlns:v="urn:schemas-microsoft-com:vml" Requires="v">
                <p:oleObj spid="_x0000_s53276" name="Bitmap Image" r:id="rId5" imgW="8282914" imgH="5584615" progId="PBrush">
                  <p:embed/>
                </p:oleObj>
              </mc:Choice>
              <mc:Fallback>
                <p:oleObj name="Bitmap Image" r:id="rId5" imgW="8282914" imgH="5584615" progId="PBrush">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b="18990"/>
                      <a:stretch>
                        <a:fillRect/>
                      </a:stretch>
                    </p:blipFill>
                    <p:spPr bwMode="auto">
                      <a:xfrm>
                        <a:off x="874713" y="1162050"/>
                        <a:ext cx="82677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a:ln/>
        </p:spPr>
        <p:txBody>
          <a:bodyPr/>
          <a:lstStyle/>
          <a:p>
            <a:r>
              <a:rPr lang="en-US"/>
              <a:t>Depth Perception</a:t>
            </a:r>
          </a:p>
        </p:txBody>
      </p:sp>
      <p:sp>
        <p:nvSpPr>
          <p:cNvPr id="55299" name="Rectangle 3"/>
          <p:cNvSpPr>
            <a:spLocks noGrp="1" noChangeArrowheads="1"/>
          </p:cNvSpPr>
          <p:nvPr>
            <p:ph idx="1"/>
          </p:nvPr>
        </p:nvSpPr>
        <p:spPr>
          <a:xfrm>
            <a:off x="304800" y="1143000"/>
            <a:ext cx="7467600" cy="4525963"/>
          </a:xfrm>
          <a:noFill/>
          <a:ln/>
        </p:spPr>
        <p:txBody>
          <a:bodyPr/>
          <a:lstStyle/>
          <a:p>
            <a:r>
              <a:rPr lang="en-US" dirty="0"/>
              <a:t>If retinas are flat (2 dimensional) how do we see depth (the 3</a:t>
            </a:r>
            <a:r>
              <a:rPr lang="en-US" baseline="30000" dirty="0"/>
              <a:t>rd</a:t>
            </a:r>
            <a:r>
              <a:rPr lang="en-US" dirty="0"/>
              <a:t> dimension)?</a:t>
            </a:r>
          </a:p>
          <a:p>
            <a:pPr lvl="1"/>
            <a:r>
              <a:rPr lang="en-US" dirty="0"/>
              <a:t>We use cues: sources of information about depth.</a:t>
            </a:r>
          </a:p>
          <a:p>
            <a:r>
              <a:rPr lang="en-US" dirty="0">
                <a:hlinkClick r:id="rId3"/>
              </a:rPr>
              <a:t>Monocular or one eye cues</a:t>
            </a:r>
            <a:endParaRPr lang="en-US" dirty="0"/>
          </a:p>
        </p:txBody>
      </p:sp>
      <p:pic>
        <p:nvPicPr>
          <p:cNvPr id="55300" name="Picture 4"/>
          <p:cNvPicPr>
            <a:picLocks noChangeArrowheads="1"/>
          </p:cNvPicPr>
          <p:nvPr/>
        </p:nvPicPr>
        <p:blipFill>
          <a:blip r:embed="rId4" cstate="print"/>
          <a:srcRect/>
          <a:stretch>
            <a:fillRect/>
          </a:stretch>
        </p:blipFill>
        <p:spPr bwMode="auto">
          <a:xfrm>
            <a:off x="304800" y="3505200"/>
            <a:ext cx="8228013" cy="3011488"/>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a:lstStyle/>
          <a:p>
            <a:r>
              <a:rPr lang="en-US"/>
              <a:t>Depth Perception - 2</a:t>
            </a:r>
          </a:p>
        </p:txBody>
      </p:sp>
      <p:sp>
        <p:nvSpPr>
          <p:cNvPr id="57347" name="Rectangle 3"/>
          <p:cNvSpPr>
            <a:spLocks noGrp="1" noChangeArrowheads="1"/>
          </p:cNvSpPr>
          <p:nvPr>
            <p:ph idx="1"/>
          </p:nvPr>
        </p:nvSpPr>
        <p:spPr>
          <a:noFill/>
          <a:ln/>
        </p:spPr>
        <p:txBody>
          <a:bodyPr>
            <a:normAutofit fontScale="92500" lnSpcReduction="10000"/>
          </a:bodyPr>
          <a:lstStyle/>
          <a:p>
            <a:pPr>
              <a:lnSpc>
                <a:spcPct val="90000"/>
              </a:lnSpc>
            </a:pPr>
            <a:r>
              <a:rPr lang="en-US" dirty="0"/>
              <a:t>Binocular or two eye cues</a:t>
            </a:r>
          </a:p>
          <a:p>
            <a:pPr lvl="1">
              <a:lnSpc>
                <a:spcPct val="90000"/>
              </a:lnSpc>
            </a:pPr>
            <a:r>
              <a:rPr lang="en-US" dirty="0">
                <a:hlinkClick r:id="rId3"/>
              </a:rPr>
              <a:t>Vergence</a:t>
            </a:r>
            <a:r>
              <a:rPr lang="en-US" dirty="0"/>
              <a:t> </a:t>
            </a:r>
            <a:r>
              <a:rPr lang="en-US" sz="2000" dirty="0"/>
              <a:t>(Only cue to give absolute depth information)</a:t>
            </a:r>
            <a:r>
              <a:rPr lang="en-US" dirty="0"/>
              <a:t>: </a:t>
            </a:r>
          </a:p>
          <a:p>
            <a:pPr lvl="2">
              <a:lnSpc>
                <a:spcPct val="90000"/>
              </a:lnSpc>
            </a:pPr>
            <a:r>
              <a:rPr lang="en-US" dirty="0"/>
              <a:t>muscular feedback from effort to converge or diverge gives information about depth.</a:t>
            </a:r>
          </a:p>
          <a:p>
            <a:pPr lvl="2">
              <a:lnSpc>
                <a:spcPct val="90000"/>
              </a:lnSpc>
            </a:pPr>
            <a:r>
              <a:rPr lang="en-US" dirty="0"/>
              <a:t>works only for relatively near objects: &lt;20’</a:t>
            </a:r>
          </a:p>
          <a:p>
            <a:pPr lvl="1">
              <a:lnSpc>
                <a:spcPct val="90000"/>
              </a:lnSpc>
            </a:pPr>
            <a:r>
              <a:rPr lang="en-US" dirty="0"/>
              <a:t>Stereopsis  (link)</a:t>
            </a:r>
          </a:p>
          <a:p>
            <a:pPr lvl="2">
              <a:lnSpc>
                <a:spcPct val="90000"/>
              </a:lnSpc>
            </a:pPr>
            <a:r>
              <a:rPr lang="en-US" dirty="0">
                <a:hlinkClick r:id="rId4"/>
              </a:rPr>
              <a:t>Binocular Disparity</a:t>
            </a:r>
            <a:r>
              <a:rPr lang="en-US" dirty="0"/>
              <a:t>: measure of difference of position of an object on the two retinas</a:t>
            </a:r>
          </a:p>
          <a:p>
            <a:pPr lvl="2">
              <a:lnSpc>
                <a:spcPct val="90000"/>
              </a:lnSpc>
            </a:pPr>
            <a:r>
              <a:rPr lang="en-US" dirty="0"/>
              <a:t>DEFINITION: </a:t>
            </a:r>
            <a:r>
              <a:rPr lang="en-US" dirty="0">
                <a:hlinkClick r:id="rId5"/>
              </a:rPr>
              <a:t>ability to use binocular disparity to see depth</a:t>
            </a:r>
            <a:r>
              <a:rPr lang="en-US" dirty="0"/>
              <a:t>.</a:t>
            </a:r>
          </a:p>
          <a:p>
            <a:pPr lvl="2">
              <a:lnSpc>
                <a:spcPct val="90000"/>
              </a:lnSpc>
            </a:pPr>
            <a:r>
              <a:rPr lang="en-US" dirty="0"/>
              <a:t>Basis of  3-D movies</a:t>
            </a:r>
          </a:p>
          <a:p>
            <a:pPr lvl="1">
              <a:lnSpc>
                <a:spcPct val="90000"/>
              </a:lnSpc>
            </a:pPr>
            <a:r>
              <a:rPr lang="en-US" dirty="0"/>
              <a:t>Accuracy of Depth Judgments:</a:t>
            </a:r>
          </a:p>
          <a:p>
            <a:pPr lvl="2">
              <a:lnSpc>
                <a:spcPct val="90000"/>
              </a:lnSpc>
            </a:pPr>
            <a:r>
              <a:rPr lang="en-US" dirty="0"/>
              <a:t>In general, more cues more accurate.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a:lstStyle/>
          <a:p>
            <a:r>
              <a:rPr lang="en-US"/>
              <a:t>Depth Perception - 3</a:t>
            </a:r>
          </a:p>
        </p:txBody>
      </p:sp>
      <p:sp>
        <p:nvSpPr>
          <p:cNvPr id="59395" name="Rectangle 3"/>
          <p:cNvSpPr>
            <a:spLocks noGrp="1" noChangeArrowheads="1"/>
          </p:cNvSpPr>
          <p:nvPr>
            <p:ph idx="1"/>
          </p:nvPr>
        </p:nvSpPr>
        <p:spPr>
          <a:noFill/>
          <a:ln/>
        </p:spPr>
        <p:txBody>
          <a:bodyPr>
            <a:normAutofit fontScale="92500" lnSpcReduction="20000"/>
          </a:bodyPr>
          <a:lstStyle/>
          <a:p>
            <a:r>
              <a:rPr lang="en-US" dirty="0" smtClean="0">
                <a:hlinkClick r:id="rId3"/>
              </a:rPr>
              <a:t>Size Constancy</a:t>
            </a:r>
            <a:endParaRPr lang="en-US" dirty="0"/>
          </a:p>
          <a:p>
            <a:pPr lvl="1"/>
            <a:r>
              <a:rPr lang="en-US" dirty="0"/>
              <a:t>DEFINITION: seeing objects as a relatively constant size despite change in retinal image size.</a:t>
            </a:r>
          </a:p>
          <a:p>
            <a:pPr lvl="2">
              <a:buFont typeface="Monotype Sorts" pitchFamily="2" charset="2"/>
              <a:buNone/>
            </a:pPr>
            <a:r>
              <a:rPr lang="en-US" dirty="0" err="1"/>
              <a:t>S</a:t>
            </a:r>
            <a:r>
              <a:rPr lang="en-US" baseline="-25000" dirty="0" err="1"/>
              <a:t>retinal</a:t>
            </a:r>
            <a:r>
              <a:rPr lang="en-US" baseline="-25000" dirty="0"/>
              <a:t> image </a:t>
            </a:r>
            <a:r>
              <a:rPr lang="en-US" dirty="0">
                <a:latin typeface="Symbol" pitchFamily="18" charset="2"/>
              </a:rPr>
              <a:t>a</a:t>
            </a:r>
            <a:r>
              <a:rPr lang="en-US" dirty="0"/>
              <a:t> 1/distance to object (</a:t>
            </a:r>
            <a:r>
              <a:rPr lang="en-US" dirty="0">
                <a:latin typeface="Symbol" pitchFamily="18" charset="2"/>
              </a:rPr>
              <a:t>a </a:t>
            </a:r>
            <a:r>
              <a:rPr lang="en-US" dirty="0"/>
              <a:t>mean proportional to)</a:t>
            </a:r>
          </a:p>
          <a:p>
            <a:pPr lvl="2">
              <a:buFont typeface="Monotype Sorts" pitchFamily="2" charset="2"/>
              <a:buNone/>
            </a:pPr>
            <a:r>
              <a:rPr lang="en-US" dirty="0" err="1"/>
              <a:t>S</a:t>
            </a:r>
            <a:r>
              <a:rPr lang="en-US" baseline="-25000" dirty="0" err="1"/>
              <a:t>perceived</a:t>
            </a:r>
            <a:r>
              <a:rPr lang="en-US" dirty="0"/>
              <a:t> = Constant</a:t>
            </a:r>
          </a:p>
          <a:p>
            <a:pPr lvl="1"/>
            <a:r>
              <a:rPr lang="en-US" dirty="0"/>
              <a:t>Can be quite useful in object recognition</a:t>
            </a:r>
          </a:p>
          <a:p>
            <a:r>
              <a:rPr lang="en-US" dirty="0"/>
              <a:t>A Variation is </a:t>
            </a:r>
            <a:r>
              <a:rPr lang="en-US" dirty="0" err="1"/>
              <a:t>Emmert’s</a:t>
            </a:r>
            <a:r>
              <a:rPr lang="en-US" dirty="0"/>
              <a:t> Law for after effects</a:t>
            </a:r>
          </a:p>
          <a:p>
            <a:pPr lvl="2">
              <a:buFont typeface="Monotype Sorts" pitchFamily="2" charset="2"/>
              <a:buNone/>
            </a:pPr>
            <a:r>
              <a:rPr lang="en-US" dirty="0" err="1"/>
              <a:t>S</a:t>
            </a:r>
            <a:r>
              <a:rPr lang="en-US" baseline="-25000" dirty="0" err="1"/>
              <a:t>retinal</a:t>
            </a:r>
            <a:r>
              <a:rPr lang="en-US" baseline="-25000" dirty="0"/>
              <a:t> image </a:t>
            </a:r>
            <a:r>
              <a:rPr lang="en-US" dirty="0"/>
              <a:t>= Constant</a:t>
            </a:r>
          </a:p>
          <a:p>
            <a:pPr lvl="2">
              <a:buFont typeface="Monotype Sorts" pitchFamily="2" charset="2"/>
              <a:buNone/>
            </a:pPr>
            <a:r>
              <a:rPr lang="en-US" dirty="0" err="1"/>
              <a:t>S</a:t>
            </a:r>
            <a:r>
              <a:rPr lang="en-US" baseline="-25000" dirty="0" err="1"/>
              <a:t>perceived</a:t>
            </a:r>
            <a:r>
              <a:rPr lang="en-US" dirty="0"/>
              <a:t> </a:t>
            </a:r>
            <a:r>
              <a:rPr lang="en-US" dirty="0">
                <a:latin typeface="Symbol" pitchFamily="18" charset="2"/>
              </a:rPr>
              <a:t>a</a:t>
            </a:r>
            <a:r>
              <a:rPr lang="en-US" dirty="0"/>
              <a:t> distance</a:t>
            </a:r>
          </a:p>
          <a:p>
            <a:pPr lvl="1"/>
            <a:r>
              <a:rPr lang="en-US" dirty="0"/>
              <a:t>Also applies to depth generated by stereopsis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a:ln/>
        </p:spPr>
        <p:txBody>
          <a:bodyPr/>
          <a:lstStyle/>
          <a:p>
            <a:r>
              <a:rPr lang="en-US"/>
              <a:t>Depth Perception - 4</a:t>
            </a:r>
          </a:p>
        </p:txBody>
      </p:sp>
      <p:sp>
        <p:nvSpPr>
          <p:cNvPr id="61443" name="Rectangle 3"/>
          <p:cNvSpPr>
            <a:spLocks noGrp="1" noChangeArrowheads="1"/>
          </p:cNvSpPr>
          <p:nvPr>
            <p:ph idx="1"/>
          </p:nvPr>
        </p:nvSpPr>
        <p:spPr>
          <a:ln/>
        </p:spPr>
        <p:txBody>
          <a:bodyPr/>
          <a:lstStyle/>
          <a:p>
            <a:r>
              <a:rPr lang="en-US" sz="2400"/>
              <a:t>To experience Emmert’s Law fixate the center of the dot below for about 45 seconds.  Then quickly view the next slide and note the size.  Then look at surfaces of different distances, also noting the size.</a:t>
            </a:r>
          </a:p>
        </p:txBody>
      </p:sp>
      <p:pic>
        <p:nvPicPr>
          <p:cNvPr id="61444" name="Picture 4"/>
          <p:cNvPicPr>
            <a:picLocks noChangeArrowheads="1"/>
          </p:cNvPicPr>
          <p:nvPr/>
        </p:nvPicPr>
        <p:blipFill>
          <a:blip r:embed="rId3" cstate="print"/>
          <a:srcRect/>
          <a:stretch>
            <a:fillRect/>
          </a:stretch>
        </p:blipFill>
        <p:spPr bwMode="auto">
          <a:xfrm>
            <a:off x="1676400" y="3200400"/>
            <a:ext cx="5308600" cy="32766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a:lstStyle/>
          <a:p>
            <a:r>
              <a:rPr lang="en-US"/>
              <a:t>Depth Perception - 5</a:t>
            </a:r>
          </a:p>
        </p:txBody>
      </p:sp>
      <p:pic>
        <p:nvPicPr>
          <p:cNvPr id="63491" name="Picture 3"/>
          <p:cNvPicPr>
            <a:picLocks noGrp="1" noChangeArrowheads="1"/>
          </p:cNvPicPr>
          <p:nvPr>
            <p:ph type="chart" idx="1"/>
          </p:nvPr>
        </p:nvPicPr>
        <p:blipFill>
          <a:blip r:embed="rId3" cstate="print"/>
          <a:stretch>
            <a:fillRect/>
          </a:stretch>
        </p:blipFill>
        <p:spPr>
          <a:xfrm>
            <a:off x="1828800" y="2105223"/>
            <a:ext cx="5095238" cy="3180953"/>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normAutofit fontScale="90000"/>
          </a:bodyPr>
          <a:lstStyle/>
          <a:p>
            <a:r>
              <a:rPr lang="en-US"/>
              <a:t>Structures of the Eye</a:t>
            </a:r>
          </a:p>
        </p:txBody>
      </p:sp>
      <p:sp>
        <p:nvSpPr>
          <p:cNvPr id="10243" name="Rectangle 3"/>
          <p:cNvSpPr>
            <a:spLocks noGrp="1" noChangeArrowheads="1"/>
          </p:cNvSpPr>
          <p:nvPr>
            <p:ph type="body" sz="half" idx="1"/>
          </p:nvPr>
        </p:nvSpPr>
        <p:spPr>
          <a:noFill/>
          <a:ln/>
        </p:spPr>
        <p:txBody>
          <a:bodyPr/>
          <a:lstStyle/>
          <a:p>
            <a:pPr>
              <a:buFont typeface="Monotype Sorts" pitchFamily="2" charset="2"/>
              <a:buNone/>
            </a:pPr>
            <a:r>
              <a:rPr lang="en-US" sz="2400">
                <a:solidFill>
                  <a:schemeClr val="tx2"/>
                </a:solidFill>
              </a:rPr>
              <a:t>1. </a:t>
            </a:r>
            <a:r>
              <a:rPr lang="en-US" sz="2400"/>
              <a:t>Sclera</a:t>
            </a:r>
          </a:p>
          <a:p>
            <a:pPr>
              <a:buFont typeface="Monotype Sorts" pitchFamily="2" charset="2"/>
              <a:buNone/>
            </a:pPr>
            <a:r>
              <a:rPr lang="en-US" sz="2400">
                <a:solidFill>
                  <a:schemeClr val="tx2"/>
                </a:solidFill>
              </a:rPr>
              <a:t>2. </a:t>
            </a:r>
            <a:r>
              <a:rPr lang="en-US" sz="2400"/>
              <a:t>Cornea</a:t>
            </a:r>
          </a:p>
          <a:p>
            <a:pPr>
              <a:buFont typeface="Monotype Sorts" pitchFamily="2" charset="2"/>
              <a:buNone/>
            </a:pPr>
            <a:r>
              <a:rPr lang="en-US" sz="2400">
                <a:solidFill>
                  <a:schemeClr val="tx2"/>
                </a:solidFill>
              </a:rPr>
              <a:t>3. </a:t>
            </a:r>
            <a:r>
              <a:rPr lang="en-US" sz="2400"/>
              <a:t>Aqueous Humor</a:t>
            </a:r>
          </a:p>
          <a:p>
            <a:pPr>
              <a:buFont typeface="Monotype Sorts" pitchFamily="2" charset="2"/>
              <a:buNone/>
            </a:pPr>
            <a:r>
              <a:rPr lang="en-US" sz="2400">
                <a:solidFill>
                  <a:schemeClr val="tx2"/>
                </a:solidFill>
              </a:rPr>
              <a:t>4. </a:t>
            </a:r>
            <a:r>
              <a:rPr lang="en-US" sz="2400"/>
              <a:t>Iris</a:t>
            </a:r>
          </a:p>
          <a:p>
            <a:pPr>
              <a:buFont typeface="Monotype Sorts" pitchFamily="2" charset="2"/>
              <a:buNone/>
            </a:pPr>
            <a:r>
              <a:rPr lang="en-US" sz="2400">
                <a:solidFill>
                  <a:schemeClr val="tx2"/>
                </a:solidFill>
              </a:rPr>
              <a:t>5. </a:t>
            </a:r>
            <a:r>
              <a:rPr lang="en-US" sz="2400"/>
              <a:t>Pupil</a:t>
            </a:r>
          </a:p>
          <a:p>
            <a:pPr>
              <a:buFont typeface="Monotype Sorts" pitchFamily="2" charset="2"/>
              <a:buNone/>
            </a:pPr>
            <a:r>
              <a:rPr lang="en-US" sz="2400">
                <a:solidFill>
                  <a:schemeClr val="tx2"/>
                </a:solidFill>
              </a:rPr>
              <a:t>6. </a:t>
            </a:r>
            <a:r>
              <a:rPr lang="en-US" sz="2400"/>
              <a:t>Lens</a:t>
            </a:r>
          </a:p>
          <a:p>
            <a:pPr>
              <a:buFont typeface="Monotype Sorts" pitchFamily="2" charset="2"/>
              <a:buNone/>
            </a:pPr>
            <a:r>
              <a:rPr lang="en-US" sz="2400">
                <a:solidFill>
                  <a:schemeClr val="tx2"/>
                </a:solidFill>
              </a:rPr>
              <a:t>7. </a:t>
            </a:r>
            <a:r>
              <a:rPr lang="en-US" sz="2400"/>
              <a:t>Ciliary muscle</a:t>
            </a:r>
          </a:p>
          <a:p>
            <a:pPr>
              <a:buFont typeface="Monotype Sorts" pitchFamily="2" charset="2"/>
              <a:buNone/>
            </a:pPr>
            <a:r>
              <a:rPr lang="en-US" sz="2400">
                <a:solidFill>
                  <a:schemeClr val="tx2"/>
                </a:solidFill>
              </a:rPr>
              <a:t>8. </a:t>
            </a:r>
            <a:r>
              <a:rPr lang="en-US" sz="2400"/>
              <a:t>Retina</a:t>
            </a:r>
          </a:p>
          <a:p>
            <a:pPr lvl="1">
              <a:buFont typeface="Monotype Sorts" pitchFamily="2" charset="2"/>
              <a:buNone/>
            </a:pPr>
            <a:r>
              <a:rPr lang="en-US" sz="2000">
                <a:solidFill>
                  <a:schemeClr val="tx2"/>
                </a:solidFill>
              </a:rPr>
              <a:t>9. </a:t>
            </a:r>
            <a:r>
              <a:rPr lang="en-US" sz="2000"/>
              <a:t>fovea (pit)</a:t>
            </a:r>
          </a:p>
          <a:p>
            <a:pPr lvl="1">
              <a:buFont typeface="Monotype Sorts" pitchFamily="2" charset="2"/>
              <a:buNone/>
            </a:pPr>
            <a:r>
              <a:rPr lang="en-US" sz="2000">
                <a:solidFill>
                  <a:schemeClr val="tx2"/>
                </a:solidFill>
              </a:rPr>
              <a:t>10. </a:t>
            </a:r>
            <a:r>
              <a:rPr lang="en-US" sz="2000"/>
              <a:t>blind spot/optic disc</a:t>
            </a:r>
          </a:p>
          <a:p>
            <a:pPr>
              <a:buFont typeface="Monotype Sorts" pitchFamily="2" charset="2"/>
              <a:buNone/>
            </a:pPr>
            <a:r>
              <a:rPr lang="en-US" sz="2400">
                <a:solidFill>
                  <a:schemeClr val="tx2"/>
                </a:solidFill>
              </a:rPr>
              <a:t>11. </a:t>
            </a:r>
            <a:r>
              <a:rPr lang="en-US" sz="2400"/>
              <a:t>Pigment Epithelium</a:t>
            </a:r>
          </a:p>
        </p:txBody>
      </p:sp>
      <p:pic>
        <p:nvPicPr>
          <p:cNvPr id="10244" name="Picture 4"/>
          <p:cNvPicPr>
            <a:picLocks noGrp="1" noChangeArrowheads="1"/>
          </p:cNvPicPr>
          <p:nvPr>
            <p:ph type="chart" sz="half" idx="2"/>
          </p:nvPr>
        </p:nvPicPr>
        <p:blipFill>
          <a:blip r:embed="rId3" cstate="print"/>
          <a:stretch>
            <a:fillRect/>
          </a:stretch>
        </p:blipFill>
        <p:spPr>
          <a:xfrm>
            <a:off x="4267200" y="1676400"/>
            <a:ext cx="4495800" cy="5181600"/>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fontScale="90000"/>
          </a:bodyPr>
          <a:lstStyle/>
          <a:p>
            <a:r>
              <a:rPr lang="en-US"/>
              <a:t>The Retina</a:t>
            </a:r>
          </a:p>
        </p:txBody>
      </p:sp>
      <p:sp>
        <p:nvSpPr>
          <p:cNvPr id="12291" name="Rectangle 3"/>
          <p:cNvSpPr>
            <a:spLocks noGrp="1" noChangeArrowheads="1"/>
          </p:cNvSpPr>
          <p:nvPr>
            <p:ph type="body" sz="half" idx="1"/>
          </p:nvPr>
        </p:nvSpPr>
        <p:spPr>
          <a:noFill/>
          <a:ln/>
        </p:spPr>
        <p:txBody>
          <a:bodyPr>
            <a:normAutofit lnSpcReduction="10000"/>
          </a:bodyPr>
          <a:lstStyle/>
          <a:p>
            <a:r>
              <a:rPr lang="en-US" sz="2400"/>
              <a:t>Two Types of Receptors</a:t>
            </a:r>
          </a:p>
          <a:p>
            <a:pPr lvl="1"/>
            <a:r>
              <a:rPr lang="en-US" sz="2000"/>
              <a:t>Rods</a:t>
            </a:r>
          </a:p>
          <a:p>
            <a:pPr lvl="2"/>
            <a:r>
              <a:rPr lang="en-US" sz="1800"/>
              <a:t>~120 million/eye</a:t>
            </a:r>
          </a:p>
          <a:p>
            <a:pPr lvl="2"/>
            <a:r>
              <a:rPr lang="en-US" sz="1800"/>
              <a:t>night vision</a:t>
            </a:r>
          </a:p>
          <a:p>
            <a:pPr lvl="2"/>
            <a:r>
              <a:rPr lang="en-US" sz="1800"/>
              <a:t>no color</a:t>
            </a:r>
          </a:p>
          <a:p>
            <a:pPr lvl="2"/>
            <a:r>
              <a:rPr lang="en-US" sz="1800"/>
              <a:t>not in fovea </a:t>
            </a:r>
          </a:p>
          <a:p>
            <a:pPr lvl="2"/>
            <a:r>
              <a:rPr lang="en-US" sz="1800"/>
              <a:t>most about 20deg in periphery</a:t>
            </a:r>
          </a:p>
          <a:p>
            <a:pPr lvl="1"/>
            <a:r>
              <a:rPr lang="en-US" sz="2000"/>
              <a:t>Cones</a:t>
            </a:r>
          </a:p>
          <a:p>
            <a:pPr lvl="2"/>
            <a:r>
              <a:rPr lang="en-US" sz="1800"/>
              <a:t>~7 million/eye</a:t>
            </a:r>
          </a:p>
          <a:p>
            <a:pPr lvl="2"/>
            <a:r>
              <a:rPr lang="en-US" sz="1800"/>
              <a:t>day vision</a:t>
            </a:r>
          </a:p>
          <a:p>
            <a:pPr lvl="2"/>
            <a:r>
              <a:rPr lang="en-US" sz="1800"/>
              <a:t>three types so color vision</a:t>
            </a:r>
          </a:p>
          <a:p>
            <a:pPr lvl="2"/>
            <a:r>
              <a:rPr lang="en-US" sz="1800"/>
              <a:t>most in fovea</a:t>
            </a:r>
          </a:p>
        </p:txBody>
      </p:sp>
      <p:pic>
        <p:nvPicPr>
          <p:cNvPr id="12292" name="Picture 4"/>
          <p:cNvPicPr>
            <a:picLocks noGrp="1" noChangeArrowheads="1"/>
          </p:cNvPicPr>
          <p:nvPr>
            <p:ph type="chart" sz="half" idx="2"/>
          </p:nvPr>
        </p:nvPicPr>
        <p:blipFill>
          <a:blip r:embed="rId3" cstate="print"/>
          <a:srcRect/>
          <a:stretch>
            <a:fillRect/>
          </a:stretch>
        </p:blipFill>
        <p:spPr>
          <a:xfrm>
            <a:off x="5310188" y="1143000"/>
            <a:ext cx="3382962" cy="4800600"/>
          </a:xfrm>
          <a:noFill/>
          <a:ln/>
        </p:spPr>
      </p:pic>
      <p:sp>
        <p:nvSpPr>
          <p:cNvPr id="12293" name="Rectangle 5"/>
          <p:cNvSpPr>
            <a:spLocks noChangeArrowheads="1"/>
          </p:cNvSpPr>
          <p:nvPr/>
        </p:nvSpPr>
        <p:spPr bwMode="auto">
          <a:xfrm>
            <a:off x="5241925" y="5942013"/>
            <a:ext cx="3546475" cy="336550"/>
          </a:xfrm>
          <a:prstGeom prst="rect">
            <a:avLst/>
          </a:prstGeom>
          <a:noFill/>
          <a:ln w="9525">
            <a:noFill/>
            <a:miter lim="800000"/>
            <a:headEnd/>
            <a:tailEnd/>
          </a:ln>
          <a:effectLst/>
        </p:spPr>
        <p:txBody>
          <a:bodyPr wrap="none" lIns="92075" tIns="46038" rIns="92075" bIns="46038">
            <a:spAutoFit/>
          </a:bodyPr>
          <a:lstStyle/>
          <a:p>
            <a:r>
              <a:rPr lang="en-US" sz="1600">
                <a:solidFill>
                  <a:schemeClr val="tx1"/>
                </a:solidFill>
              </a:rPr>
              <a:t>from Lewis, Zeevi, &amp; Werblin (1969)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a:t>The Retina - 2</a:t>
            </a:r>
          </a:p>
        </p:txBody>
      </p:sp>
      <p:pic>
        <p:nvPicPr>
          <p:cNvPr id="14339" name="Picture 3"/>
          <p:cNvPicPr>
            <a:picLocks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rcRect t="6059"/>
          <a:stretch>
            <a:fillRect/>
          </a:stretch>
        </p:blipFill>
        <p:spPr bwMode="auto">
          <a:xfrm>
            <a:off x="1044575" y="1524000"/>
            <a:ext cx="7870825" cy="4773612"/>
          </a:xfrm>
          <a:prstGeom prst="rect">
            <a:avLst/>
          </a:prstGeom>
          <a:noFill/>
          <a:ln w="9525">
            <a:noFill/>
            <a:miter lim="800000"/>
            <a:headEnd/>
            <a:tailEnd/>
          </a:ln>
          <a:effectLst/>
        </p:spPr>
      </p:pic>
      <p:sp>
        <p:nvSpPr>
          <p:cNvPr id="14340" name="Rectangle 4"/>
          <p:cNvSpPr>
            <a:spLocks noChangeArrowheads="1"/>
          </p:cNvSpPr>
          <p:nvPr/>
        </p:nvSpPr>
        <p:spPr bwMode="auto">
          <a:xfrm>
            <a:off x="7223125" y="2986088"/>
            <a:ext cx="1014413" cy="519112"/>
          </a:xfrm>
          <a:prstGeom prst="rect">
            <a:avLst/>
          </a:prstGeom>
          <a:noFill/>
          <a:ln w="9525">
            <a:noFill/>
            <a:miter lim="800000"/>
            <a:headEnd/>
            <a:tailEnd/>
          </a:ln>
          <a:effectLst/>
        </p:spPr>
        <p:txBody>
          <a:bodyPr wrap="none" lIns="92075" tIns="46038" rIns="92075" bIns="46038">
            <a:spAutoFit/>
          </a:bodyPr>
          <a:lstStyle/>
          <a:p>
            <a:r>
              <a:rPr lang="en-US" sz="2800">
                <a:solidFill>
                  <a:srgbClr xmlns:mc="http://schemas.openxmlformats.org/markup-compatibility/2006" xmlns:a14="http://schemas.microsoft.com/office/drawing/2010/main" val="777777" mc:Ignorable=""/>
                </a:solidFill>
              </a:rPr>
              <a:t>Rods</a:t>
            </a:r>
          </a:p>
        </p:txBody>
      </p:sp>
      <p:sp>
        <p:nvSpPr>
          <p:cNvPr id="14341" name="Rectangle 5"/>
          <p:cNvSpPr>
            <a:spLocks noChangeArrowheads="1"/>
          </p:cNvSpPr>
          <p:nvPr/>
        </p:nvSpPr>
        <p:spPr bwMode="auto">
          <a:xfrm>
            <a:off x="5089525" y="2300288"/>
            <a:ext cx="1192213" cy="519112"/>
          </a:xfrm>
          <a:prstGeom prst="rect">
            <a:avLst/>
          </a:prstGeom>
          <a:noFill/>
          <a:ln w="9525">
            <a:noFill/>
            <a:miter lim="800000"/>
            <a:headEnd/>
            <a:tailEnd/>
          </a:ln>
          <a:effectLst/>
        </p:spPr>
        <p:txBody>
          <a:bodyPr wrap="none" lIns="92075" tIns="46038" rIns="92075" bIns="46038">
            <a:spAutoFit/>
          </a:bodyPr>
          <a:lstStyle/>
          <a:p>
            <a:r>
              <a:rPr lang="en-US" sz="2800">
                <a:solidFill>
                  <a:srgbClr xmlns:mc="http://schemas.openxmlformats.org/markup-compatibility/2006" xmlns:a14="http://schemas.microsoft.com/office/drawing/2010/main" val="FF0033" mc:Ignorable=""/>
                </a:solidFill>
              </a:rPr>
              <a:t>Cones</a:t>
            </a:r>
          </a:p>
        </p:txBody>
      </p:sp>
      <p:sp>
        <p:nvSpPr>
          <p:cNvPr id="14342" name="Rectangle 6"/>
          <p:cNvSpPr>
            <a:spLocks noChangeArrowheads="1"/>
          </p:cNvSpPr>
          <p:nvPr/>
        </p:nvSpPr>
        <p:spPr bwMode="auto">
          <a:xfrm>
            <a:off x="4251325" y="6400800"/>
            <a:ext cx="3067050" cy="366712"/>
          </a:xfrm>
          <a:prstGeom prst="rect">
            <a:avLst/>
          </a:prstGeom>
          <a:noFill/>
          <a:ln w="9525">
            <a:noFill/>
            <a:miter lim="800000"/>
            <a:headEnd/>
            <a:tailEnd/>
          </a:ln>
          <a:effectLst/>
        </p:spPr>
        <p:txBody>
          <a:bodyPr wrap="none" lIns="92075" tIns="46038" rIns="92075" bIns="46038">
            <a:spAutoFit/>
          </a:bodyPr>
          <a:lstStyle/>
          <a:p>
            <a:r>
              <a:rPr lang="en-US" sz="1800" dirty="0">
                <a:solidFill>
                  <a:schemeClr val="tx1"/>
                </a:solidFill>
              </a:rPr>
              <a:t>Data from </a:t>
            </a:r>
            <a:r>
              <a:rPr lang="en-US" sz="1800" dirty="0" err="1">
                <a:solidFill>
                  <a:schemeClr val="tx1"/>
                </a:solidFill>
              </a:rPr>
              <a:t>Osterberg</a:t>
            </a:r>
            <a:r>
              <a:rPr lang="en-US" sz="1800" dirty="0">
                <a:solidFill>
                  <a:schemeClr val="tx1"/>
                </a:solidFill>
              </a:rPr>
              <a:t> (1935).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xmlns:mc="http://schemas.openxmlformats.org/markup-compatibility/2006" xmlns:a14="http://schemas.microsoft.com/office/drawing/2010/main" val="FFFFFF" mc:Ignorable=""/>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419600" y="3213100"/>
            <a:ext cx="4406900" cy="36449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75779" name="Rectangle 3"/>
          <p:cNvSpPr>
            <a:spLocks noChangeArrowheads="1"/>
          </p:cNvSpPr>
          <p:nvPr/>
        </p:nvSpPr>
        <p:spPr bwMode="auto">
          <a:xfrm>
            <a:off x="0" y="3213100"/>
            <a:ext cx="4406900" cy="36449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75780" name="Rectangle 4"/>
          <p:cNvSpPr>
            <a:spLocks noChangeArrowheads="1"/>
          </p:cNvSpPr>
          <p:nvPr/>
        </p:nvSpPr>
        <p:spPr bwMode="auto">
          <a:xfrm>
            <a:off x="4419600" y="0"/>
            <a:ext cx="4406900" cy="36449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75781" name="Rectangle 5"/>
          <p:cNvSpPr>
            <a:spLocks noChangeArrowheads="1"/>
          </p:cNvSpPr>
          <p:nvPr/>
        </p:nvSpPr>
        <p:spPr bwMode="auto">
          <a:xfrm>
            <a:off x="6350" y="6350"/>
            <a:ext cx="4406900" cy="36449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75782" name="Rectangle 6"/>
          <p:cNvSpPr>
            <a:spLocks noChangeArrowheads="1"/>
          </p:cNvSpPr>
          <p:nvPr/>
        </p:nvSpPr>
        <p:spPr bwMode="auto">
          <a:xfrm>
            <a:off x="1606550" y="920750"/>
            <a:ext cx="1587500" cy="1587500"/>
          </a:xfrm>
          <a:prstGeom prst="rect">
            <a:avLst/>
          </a:prstGeom>
          <a:solidFill>
            <a:schemeClr val="bg2"/>
          </a:solidFill>
          <a:ln w="12700">
            <a:solidFill>
              <a:schemeClr val="bg2"/>
            </a:solidFill>
            <a:miter lim="800000"/>
            <a:headEnd/>
            <a:tailEnd/>
          </a:ln>
          <a:effectLst/>
        </p:spPr>
        <p:txBody>
          <a:bodyPr wrap="none" anchor="ctr"/>
          <a:lstStyle/>
          <a:p>
            <a:endParaRPr lang="en-US"/>
          </a:p>
        </p:txBody>
      </p:sp>
      <p:sp>
        <p:nvSpPr>
          <p:cNvPr id="75783" name="Rectangle 7"/>
          <p:cNvSpPr>
            <a:spLocks noChangeArrowheads="1"/>
          </p:cNvSpPr>
          <p:nvPr/>
        </p:nvSpPr>
        <p:spPr bwMode="auto">
          <a:xfrm>
            <a:off x="5568950" y="920750"/>
            <a:ext cx="1587500" cy="1587500"/>
          </a:xfrm>
          <a:prstGeom prst="rect">
            <a:avLst/>
          </a:prstGeom>
          <a:solidFill>
            <a:schemeClr val="bg2"/>
          </a:solidFill>
          <a:ln w="12700">
            <a:solidFill>
              <a:schemeClr val="bg2"/>
            </a:solidFill>
            <a:miter lim="800000"/>
            <a:headEnd/>
            <a:tailEnd/>
          </a:ln>
          <a:effectLst/>
        </p:spPr>
        <p:txBody>
          <a:bodyPr wrap="none" anchor="ctr"/>
          <a:lstStyle/>
          <a:p>
            <a:endParaRPr lang="en-US"/>
          </a:p>
        </p:txBody>
      </p:sp>
      <p:sp>
        <p:nvSpPr>
          <p:cNvPr id="75784" name="Rectangle 8"/>
          <p:cNvSpPr>
            <a:spLocks noChangeArrowheads="1"/>
          </p:cNvSpPr>
          <p:nvPr/>
        </p:nvSpPr>
        <p:spPr bwMode="auto">
          <a:xfrm>
            <a:off x="1606550" y="4349750"/>
            <a:ext cx="1587500" cy="1587500"/>
          </a:xfrm>
          <a:prstGeom prst="rect">
            <a:avLst/>
          </a:prstGeom>
          <a:solidFill>
            <a:schemeClr val="bg2"/>
          </a:solidFill>
          <a:ln w="12700">
            <a:solidFill>
              <a:schemeClr val="bg2"/>
            </a:solidFill>
            <a:miter lim="800000"/>
            <a:headEnd/>
            <a:tailEnd/>
          </a:ln>
          <a:effectLst/>
        </p:spPr>
        <p:txBody>
          <a:bodyPr wrap="none" anchor="ctr"/>
          <a:lstStyle/>
          <a:p>
            <a:endParaRPr lang="en-US"/>
          </a:p>
        </p:txBody>
      </p:sp>
      <p:sp>
        <p:nvSpPr>
          <p:cNvPr id="75785" name="Rectangle 9"/>
          <p:cNvSpPr>
            <a:spLocks noChangeArrowheads="1"/>
          </p:cNvSpPr>
          <p:nvPr/>
        </p:nvSpPr>
        <p:spPr bwMode="auto">
          <a:xfrm>
            <a:off x="5568950" y="4349750"/>
            <a:ext cx="1587500" cy="1587500"/>
          </a:xfrm>
          <a:prstGeom prst="rect">
            <a:avLst/>
          </a:prstGeom>
          <a:solidFill>
            <a:schemeClr val="bg2"/>
          </a:solidFill>
          <a:ln w="12700">
            <a:solidFill>
              <a:schemeClr val="bg2"/>
            </a:solidFill>
            <a:miter lim="800000"/>
            <a:headEnd/>
            <a:tailEnd/>
          </a:ln>
          <a:effectLst/>
        </p:spPr>
        <p:txBody>
          <a:bodyPr wrap="none" anchor="ctr"/>
          <a:lstStyle/>
          <a:p>
            <a:endParaRPr lang="en-US"/>
          </a:p>
        </p:txBody>
      </p:sp>
      <p:sp>
        <p:nvSpPr>
          <p:cNvPr id="75786" name="Rectangle 10"/>
          <p:cNvSpPr>
            <a:spLocks noChangeArrowheads="1"/>
          </p:cNvSpPr>
          <p:nvPr/>
        </p:nvSpPr>
        <p:spPr bwMode="auto">
          <a:xfrm>
            <a:off x="533400" y="3429000"/>
            <a:ext cx="7772400" cy="1143000"/>
          </a:xfrm>
          <a:prstGeom prst="rect">
            <a:avLst/>
          </a:prstGeom>
          <a:noFill/>
          <a:ln w="9525">
            <a:noFill/>
            <a:miter lim="800000"/>
            <a:headEnd/>
            <a:tailEnd/>
          </a:ln>
          <a:effectLst/>
        </p:spPr>
        <p:txBody>
          <a:bodyPr lIns="92075" tIns="46038" rIns="92075" bIns="46038" anchor="ctr"/>
          <a:lstStyle/>
          <a:p>
            <a:pPr algn="ctr"/>
            <a:r>
              <a:rPr lang="en-US" sz="4400" b="0" dirty="0">
                <a:solidFill>
                  <a:srgbClr xmlns:mc="http://schemas.openxmlformats.org/markup-compatibility/2006" xmlns:a14="http://schemas.microsoft.com/office/drawing/2010/main" val="F90720" mc:Ignorable=""/>
                </a:solidFill>
                <a:latin typeface="Times New Roman" pitchFamily="18" charset="0"/>
                <a:hlinkClick r:id="rId3"/>
              </a:rPr>
              <a:t>Simultaneous </a:t>
            </a:r>
            <a:r>
              <a:rPr lang="en-US" sz="4400" b="0" dirty="0" smtClean="0">
                <a:solidFill>
                  <a:srgbClr xmlns:mc="http://schemas.openxmlformats.org/markup-compatibility/2006" xmlns:a14="http://schemas.microsoft.com/office/drawing/2010/main" val="F90720" mc:Ignorable=""/>
                </a:solidFill>
                <a:latin typeface="Times New Roman" pitchFamily="18" charset="0"/>
                <a:hlinkClick r:id="rId3"/>
              </a:rPr>
              <a:t>Contrast</a:t>
            </a:r>
            <a:endParaRPr lang="en-US" sz="4400" b="0" dirty="0">
              <a:solidFill>
                <a:srgbClr xmlns:mc="http://schemas.openxmlformats.org/markup-compatibility/2006" xmlns:a14="http://schemas.microsoft.com/office/drawing/2010/main" val="F90720" mc:Ignorable=""/>
              </a:solidFill>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81"/>
                                        </p:tgtEl>
                                        <p:attrNameLst>
                                          <p:attrName>style.visibility</p:attrName>
                                        </p:attrNameLst>
                                      </p:cBhvr>
                                      <p:to>
                                        <p:strVal val="visible"/>
                                      </p:to>
                                    </p:set>
                                  </p:childTnLst>
                                  <p:subTnLst>
                                    <p:set>
                                      <p:cBhvr override="childStyle">
                                        <p:cTn dur="1" fill="hold" display="0" masterRel="nextClick" afterEffect="1"/>
                                        <p:tgtEl>
                                          <p:spTgt spid="7578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80"/>
                                        </p:tgtEl>
                                        <p:attrNameLst>
                                          <p:attrName>style.visibility</p:attrName>
                                        </p:attrNameLst>
                                      </p:cBhvr>
                                      <p:to>
                                        <p:strVal val="visible"/>
                                      </p:to>
                                    </p:set>
                                  </p:childTnLst>
                                  <p:subTnLst>
                                    <p:set>
                                      <p:cBhvr override="childStyle">
                                        <p:cTn dur="1" fill="hold" display="0" masterRel="nextClick" afterEffect="1"/>
                                        <p:tgtEl>
                                          <p:spTgt spid="7578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gtEl>
                                        <p:attrNameLst>
                                          <p:attrName>style.visibility</p:attrName>
                                        </p:attrNameLst>
                                      </p:cBhvr>
                                      <p:to>
                                        <p:strVal val="visible"/>
                                      </p:to>
                                    </p:set>
                                  </p:childTnLst>
                                  <p:subTnLst>
                                    <p:set>
                                      <p:cBhvr override="childStyle">
                                        <p:cTn dur="1" fill="hold" display="0" masterRel="nextClick" afterEffect="1"/>
                                        <p:tgtEl>
                                          <p:spTgt spid="7577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9" grpId="0" animBg="1"/>
      <p:bldP spid="75780" grpId="0" animBg="1"/>
      <p:bldP spid="757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682750" y="1301750"/>
            <a:ext cx="673100" cy="42545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73731" name="Rectangle 3"/>
          <p:cNvSpPr>
            <a:spLocks noChangeArrowheads="1"/>
          </p:cNvSpPr>
          <p:nvPr/>
        </p:nvSpPr>
        <p:spPr bwMode="auto">
          <a:xfrm>
            <a:off x="2368550" y="1295400"/>
            <a:ext cx="673100" cy="4254500"/>
          </a:xfrm>
          <a:prstGeom prst="rect">
            <a:avLst/>
          </a:prstGeom>
          <a:solidFill>
            <a:srgbClr xmlns:mc="http://schemas.openxmlformats.org/markup-compatibility/2006" xmlns:a14="http://schemas.microsoft.com/office/drawing/2010/main" val="646464" mc:Ignorable=""/>
          </a:solidFill>
          <a:ln w="12700">
            <a:solidFill>
              <a:srgbClr xmlns:mc="http://schemas.openxmlformats.org/markup-compatibility/2006" xmlns:a14="http://schemas.microsoft.com/office/drawing/2010/main" val="646464" mc:Ignorable=""/>
            </a:solidFill>
            <a:miter lim="800000"/>
            <a:headEnd/>
            <a:tailEnd/>
          </a:ln>
          <a:effectLst/>
        </p:spPr>
        <p:txBody>
          <a:bodyPr wrap="none" anchor="ctr"/>
          <a:lstStyle/>
          <a:p>
            <a:endParaRPr lang="en-US"/>
          </a:p>
        </p:txBody>
      </p:sp>
      <p:sp>
        <p:nvSpPr>
          <p:cNvPr id="73732" name="Rectangle 4"/>
          <p:cNvSpPr>
            <a:spLocks noChangeArrowheads="1"/>
          </p:cNvSpPr>
          <p:nvPr/>
        </p:nvSpPr>
        <p:spPr bwMode="auto">
          <a:xfrm>
            <a:off x="3054350" y="1295400"/>
            <a:ext cx="673100" cy="4254500"/>
          </a:xfrm>
          <a:prstGeom prst="rect">
            <a:avLst/>
          </a:prstGeom>
          <a:solidFill>
            <a:srgbClr xmlns:mc="http://schemas.openxmlformats.org/markup-compatibility/2006" xmlns:a14="http://schemas.microsoft.com/office/drawing/2010/main" val="7D7D7D" mc:Ignorable=""/>
          </a:solidFill>
          <a:ln w="12700">
            <a:solidFill>
              <a:srgbClr xmlns:mc="http://schemas.openxmlformats.org/markup-compatibility/2006" xmlns:a14="http://schemas.microsoft.com/office/drawing/2010/main" val="7D7D7D" mc:Ignorable=""/>
            </a:solidFill>
            <a:miter lim="800000"/>
            <a:headEnd/>
            <a:tailEnd/>
          </a:ln>
          <a:effectLst/>
        </p:spPr>
        <p:txBody>
          <a:bodyPr wrap="none" anchor="ctr"/>
          <a:lstStyle/>
          <a:p>
            <a:endParaRPr lang="en-US"/>
          </a:p>
        </p:txBody>
      </p:sp>
      <p:sp>
        <p:nvSpPr>
          <p:cNvPr id="73734" name="Rectangle 6"/>
          <p:cNvSpPr>
            <a:spLocks noChangeArrowheads="1"/>
          </p:cNvSpPr>
          <p:nvPr/>
        </p:nvSpPr>
        <p:spPr bwMode="auto">
          <a:xfrm>
            <a:off x="4343400" y="1295400"/>
            <a:ext cx="838200" cy="4254500"/>
          </a:xfrm>
          <a:prstGeom prst="rect">
            <a:avLst/>
          </a:prstGeom>
          <a:solidFill>
            <a:srgbClr xmlns:mc="http://schemas.openxmlformats.org/markup-compatibility/2006" xmlns:a14="http://schemas.microsoft.com/office/drawing/2010/main" val="AFAFAF" mc:Ignorable=""/>
          </a:solidFill>
          <a:ln w="12700">
            <a:solidFill>
              <a:srgbClr xmlns:mc="http://schemas.openxmlformats.org/markup-compatibility/2006" xmlns:a14="http://schemas.microsoft.com/office/drawing/2010/main" val="AFAFAF" mc:Ignorable=""/>
            </a:solidFill>
            <a:miter lim="800000"/>
            <a:headEnd/>
            <a:tailEnd/>
          </a:ln>
          <a:effectLst/>
        </p:spPr>
        <p:txBody>
          <a:bodyPr wrap="none" anchor="ctr"/>
          <a:lstStyle/>
          <a:p>
            <a:endParaRPr lang="en-US"/>
          </a:p>
        </p:txBody>
      </p:sp>
      <p:sp>
        <p:nvSpPr>
          <p:cNvPr id="73733" name="Rectangle 5"/>
          <p:cNvSpPr>
            <a:spLocks noChangeArrowheads="1"/>
          </p:cNvSpPr>
          <p:nvPr/>
        </p:nvSpPr>
        <p:spPr bwMode="auto">
          <a:xfrm>
            <a:off x="3740150" y="1295400"/>
            <a:ext cx="673100" cy="4254500"/>
          </a:xfrm>
          <a:prstGeom prst="rect">
            <a:avLst/>
          </a:prstGeom>
          <a:solidFill>
            <a:srgbClr xmlns:mc="http://schemas.openxmlformats.org/markup-compatibility/2006" xmlns:a14="http://schemas.microsoft.com/office/drawing/2010/main" val="969696" mc:Ignorable=""/>
          </a:solidFill>
          <a:ln w="12700">
            <a:solidFill>
              <a:srgbClr xmlns:mc="http://schemas.openxmlformats.org/markup-compatibility/2006" xmlns:a14="http://schemas.microsoft.com/office/drawing/2010/main" val="7D7D7D" mc:Ignorable=""/>
            </a:solidFill>
            <a:miter lim="800000"/>
            <a:headEnd/>
            <a:tailEnd/>
          </a:ln>
          <a:effectLst/>
        </p:spPr>
        <p:txBody>
          <a:bodyPr wrap="none" anchor="ctr"/>
          <a:lstStyle/>
          <a:p>
            <a:endParaRPr lang="en-US"/>
          </a:p>
        </p:txBody>
      </p:sp>
      <p:sp>
        <p:nvSpPr>
          <p:cNvPr id="73735" name="Rectangle 7"/>
          <p:cNvSpPr>
            <a:spLocks noChangeArrowheads="1"/>
          </p:cNvSpPr>
          <p:nvPr/>
        </p:nvSpPr>
        <p:spPr bwMode="auto">
          <a:xfrm>
            <a:off x="5105400" y="1295400"/>
            <a:ext cx="673100" cy="4254500"/>
          </a:xfrm>
          <a:prstGeom prst="rect">
            <a:avLst/>
          </a:prstGeom>
          <a:solidFill>
            <a:srgbClr xmlns:mc="http://schemas.openxmlformats.org/markup-compatibility/2006" xmlns:a14="http://schemas.microsoft.com/office/drawing/2010/main" val="C8C8C8" mc:Ignorable=""/>
          </a:solidFill>
          <a:ln w="12700">
            <a:solidFill>
              <a:srgbClr xmlns:mc="http://schemas.openxmlformats.org/markup-compatibility/2006" xmlns:a14="http://schemas.microsoft.com/office/drawing/2010/main" val="C8C8C8" mc:Ignorable=""/>
            </a:solidFill>
            <a:miter lim="800000"/>
            <a:headEnd/>
            <a:tailEnd/>
          </a:ln>
          <a:effectLst/>
        </p:spPr>
        <p:txBody>
          <a:bodyPr wrap="none" anchor="ctr"/>
          <a:lstStyle/>
          <a:p>
            <a:endParaRPr lang="en-US"/>
          </a:p>
        </p:txBody>
      </p:sp>
      <p:sp>
        <p:nvSpPr>
          <p:cNvPr id="73736" name="Rectangle 8"/>
          <p:cNvSpPr>
            <a:spLocks noChangeArrowheads="1"/>
          </p:cNvSpPr>
          <p:nvPr/>
        </p:nvSpPr>
        <p:spPr bwMode="auto">
          <a:xfrm>
            <a:off x="5715000" y="1295400"/>
            <a:ext cx="673100" cy="4254500"/>
          </a:xfrm>
          <a:prstGeom prst="rect">
            <a:avLst/>
          </a:prstGeom>
          <a:solidFill>
            <a:srgbClr xmlns:mc="http://schemas.openxmlformats.org/markup-compatibility/2006" xmlns:a14="http://schemas.microsoft.com/office/drawing/2010/main" val="E1E1E1" mc:Ignorable=""/>
          </a:solidFill>
          <a:ln w="12700">
            <a:solidFill>
              <a:srgbClr xmlns:mc="http://schemas.openxmlformats.org/markup-compatibility/2006" xmlns:a14="http://schemas.microsoft.com/office/drawing/2010/main" val="E1E1E1" mc:Ignorable=""/>
            </a:solidFill>
            <a:miter lim="800000"/>
            <a:headEnd/>
            <a:tailEnd/>
          </a:ln>
          <a:effectLst/>
        </p:spPr>
        <p:txBody>
          <a:bodyPr wrap="none" anchor="ctr"/>
          <a:lstStyle/>
          <a:p>
            <a:endParaRPr lang="en-US"/>
          </a:p>
        </p:txBody>
      </p:sp>
      <p:sp>
        <p:nvSpPr>
          <p:cNvPr id="73737" name="Rectangle 9"/>
          <p:cNvSpPr>
            <a:spLocks noChangeArrowheads="1"/>
          </p:cNvSpPr>
          <p:nvPr/>
        </p:nvSpPr>
        <p:spPr bwMode="auto">
          <a:xfrm>
            <a:off x="6324600" y="1295400"/>
            <a:ext cx="673100" cy="4254500"/>
          </a:xfrm>
          <a:prstGeom prst="rect">
            <a:avLst/>
          </a:prstGeom>
          <a:solidFill>
            <a:srgbClr xmlns:mc="http://schemas.openxmlformats.org/markup-compatibility/2006" xmlns:a14="http://schemas.microsoft.com/office/drawing/2010/main" val="FAFAFA" mc:Ignorable=""/>
          </a:solidFill>
          <a:ln w="12700">
            <a:solidFill>
              <a:srgbClr xmlns:mc="http://schemas.openxmlformats.org/markup-compatibility/2006" xmlns:a14="http://schemas.microsoft.com/office/drawing/2010/main" val="FAFAFA" mc:Ignorable=""/>
            </a:solidFill>
            <a:miter lim="800000"/>
            <a:headEnd/>
            <a:tailEnd/>
          </a:ln>
          <a:effectLst/>
        </p:spPr>
        <p:txBody>
          <a:bodyPr wrap="none" anchor="ctr"/>
          <a:lstStyle/>
          <a:p>
            <a:endParaRPr lang="en-US"/>
          </a:p>
        </p:txBody>
      </p:sp>
      <p:sp>
        <p:nvSpPr>
          <p:cNvPr id="73738" name="Rectangle 10"/>
          <p:cNvSpPr>
            <a:spLocks noChangeArrowheads="1"/>
          </p:cNvSpPr>
          <p:nvPr/>
        </p:nvSpPr>
        <p:spPr bwMode="auto">
          <a:xfrm>
            <a:off x="685800" y="381000"/>
            <a:ext cx="7772400" cy="1143000"/>
          </a:xfrm>
          <a:prstGeom prst="rect">
            <a:avLst/>
          </a:prstGeom>
          <a:noFill/>
          <a:ln w="9525">
            <a:noFill/>
            <a:miter lim="800000"/>
            <a:headEnd/>
            <a:tailEnd/>
          </a:ln>
          <a:effectLst/>
        </p:spPr>
        <p:txBody>
          <a:bodyPr lIns="92075" tIns="46038" rIns="92075" bIns="46038" anchor="ctr"/>
          <a:lstStyle/>
          <a:p>
            <a:pPr algn="ctr"/>
            <a:r>
              <a:rPr lang="en-US" sz="4400" b="0" dirty="0">
                <a:solidFill>
                  <a:srgbClr xmlns:mc="http://schemas.openxmlformats.org/markup-compatibility/2006" xmlns:a14="http://schemas.microsoft.com/office/drawing/2010/main" val="F90720" mc:Ignorable=""/>
                </a:solidFill>
                <a:latin typeface="Times New Roman" pitchFamily="18" charset="0"/>
                <a:hlinkClick r:id="rId3"/>
              </a:rPr>
              <a:t>Mach Bands</a:t>
            </a:r>
            <a:endParaRPr lang="en-US" sz="4400" b="0" dirty="0">
              <a:solidFill>
                <a:srgbClr xmlns:mc="http://schemas.openxmlformats.org/markup-compatibility/2006" xmlns:a14="http://schemas.microsoft.com/office/drawing/2010/main" val="F90720" mc:Ignorable=""/>
              </a:solidFill>
              <a:latin typeface="Times New Roman" pitchFamily="18" charset="0"/>
            </a:endParaRPr>
          </a:p>
        </p:txBody>
      </p:sp>
      <p:sp>
        <p:nvSpPr>
          <p:cNvPr id="73739" name="Rectangle 11"/>
          <p:cNvSpPr>
            <a:spLocks noChangeArrowheads="1"/>
          </p:cNvSpPr>
          <p:nvPr/>
        </p:nvSpPr>
        <p:spPr bwMode="auto">
          <a:xfrm>
            <a:off x="228600" y="5838825"/>
            <a:ext cx="8405813" cy="1006475"/>
          </a:xfrm>
          <a:prstGeom prst="rect">
            <a:avLst/>
          </a:prstGeom>
          <a:noFill/>
          <a:ln w="9525">
            <a:noFill/>
            <a:miter lim="800000"/>
            <a:headEnd/>
            <a:tailEnd/>
          </a:ln>
          <a:effectLst/>
        </p:spPr>
        <p:txBody>
          <a:bodyPr wrap="none" lIns="92075" tIns="46038" rIns="92075" bIns="46038">
            <a:spAutoFit/>
          </a:bodyPr>
          <a:lstStyle/>
          <a:p>
            <a:pPr eaLnBrk="1" hangingPunct="1"/>
            <a:r>
              <a:rPr lang="en-US" sz="2800" b="0">
                <a:solidFill>
                  <a:srgbClr xmlns:mc="http://schemas.openxmlformats.org/markup-compatibility/2006" xmlns:a14="http://schemas.microsoft.com/office/drawing/2010/main" val="F90720" mc:Ignorable=""/>
                </a:solidFill>
                <a:latin typeface="Times New Roman" pitchFamily="18" charset="0"/>
              </a:rPr>
              <a:t>Click to add successively lighter bars.  Watch the edge to </a:t>
            </a:r>
          </a:p>
          <a:p>
            <a:pPr eaLnBrk="1" hangingPunct="1"/>
            <a:r>
              <a:rPr lang="en-US" sz="2800" b="0">
                <a:solidFill>
                  <a:srgbClr xmlns:mc="http://schemas.openxmlformats.org/markup-compatibility/2006" xmlns:a14="http://schemas.microsoft.com/office/drawing/2010/main" val="F90720" mc:Ignorable=""/>
                </a:solidFill>
                <a:latin typeface="Times New Roman" pitchFamily="18" charset="0"/>
              </a:rPr>
              <a:t>the right side of the last bar</a:t>
            </a:r>
            <a:r>
              <a:rPr lang="en-US" sz="3200" b="0">
                <a:solidFill>
                  <a:srgbClr xmlns:mc="http://schemas.openxmlformats.org/markup-compatibility/2006" xmlns:a14="http://schemas.microsoft.com/office/drawing/2010/main" val="F90720" mc:Ignorable=""/>
                </a:solidFill>
                <a:latin typeface="Times New Roman" pitchFamily="18"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7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3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2" grpId="0" animBg="1"/>
      <p:bldP spid="73734" grpId="0" animBg="1"/>
      <p:bldP spid="73733" grpId="0" animBg="1"/>
      <p:bldP spid="73735" grpId="0" animBg="1"/>
      <p:bldP spid="73736" grpId="0" animBg="1"/>
      <p:bldP spid="737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p:spPr>
        <p:txBody>
          <a:bodyPr/>
          <a:lstStyle/>
          <a:p>
            <a:r>
              <a:rPr lang="en-US" sz="3200" dirty="0" err="1">
                <a:hlinkClick r:id="rId3"/>
              </a:rPr>
              <a:t>Craik-Cornsweet</a:t>
            </a:r>
            <a:r>
              <a:rPr lang="en-US" sz="3200" dirty="0"/>
              <a:t>: Filling In</a:t>
            </a:r>
          </a:p>
        </p:txBody>
      </p:sp>
      <p:sp>
        <p:nvSpPr>
          <p:cNvPr id="80899" name="Rectangle 3"/>
          <p:cNvSpPr>
            <a:spLocks noChangeArrowheads="1"/>
          </p:cNvSpPr>
          <p:nvPr/>
        </p:nvSpPr>
        <p:spPr bwMode="auto">
          <a:xfrm>
            <a:off x="142875" y="1447800"/>
            <a:ext cx="8721725" cy="5346700"/>
          </a:xfrm>
          <a:prstGeom prst="rect">
            <a:avLst/>
          </a:prstGeom>
          <a:solidFill>
            <a:srgbClr xmlns:mc="http://schemas.openxmlformats.org/markup-compatibility/2006" xmlns:a14="http://schemas.microsoft.com/office/drawing/2010/main" val="C8C8C8" mc:Ignorable=""/>
          </a:solidFill>
          <a:ln w="12700">
            <a:solidFill>
              <a:srgbClr xmlns:mc="http://schemas.openxmlformats.org/markup-compatibility/2006" xmlns:a14="http://schemas.microsoft.com/office/drawing/2010/main" val="C8C8C8" mc:Ignorable=""/>
            </a:solidFill>
            <a:miter lim="800000"/>
            <a:headEnd/>
            <a:tailEnd/>
          </a:ln>
          <a:effectLst/>
        </p:spPr>
        <p:txBody>
          <a:bodyPr wrap="none" anchor="ctr"/>
          <a:lstStyle/>
          <a:p>
            <a:endParaRPr lang="en-US"/>
          </a:p>
        </p:txBody>
      </p:sp>
      <p:grpSp>
        <p:nvGrpSpPr>
          <p:cNvPr id="80900" name="Group 4"/>
          <p:cNvGrpSpPr>
            <a:grpSpLocks/>
          </p:cNvGrpSpPr>
          <p:nvPr/>
        </p:nvGrpSpPr>
        <p:grpSpPr bwMode="auto">
          <a:xfrm>
            <a:off x="2068513" y="2203450"/>
            <a:ext cx="4530725" cy="4110038"/>
            <a:chOff x="1303" y="1388"/>
            <a:chExt cx="2854" cy="2589"/>
          </a:xfrm>
        </p:grpSpPr>
        <p:grpSp>
          <p:nvGrpSpPr>
            <p:cNvPr id="80901" name="Group 5"/>
            <p:cNvGrpSpPr>
              <a:grpSpLocks/>
            </p:cNvGrpSpPr>
            <p:nvPr/>
          </p:nvGrpSpPr>
          <p:grpSpPr bwMode="auto">
            <a:xfrm>
              <a:off x="1303" y="1388"/>
              <a:ext cx="2854" cy="2589"/>
              <a:chOff x="1303" y="1388"/>
              <a:chExt cx="2854" cy="2589"/>
            </a:xfrm>
          </p:grpSpPr>
          <p:grpSp>
            <p:nvGrpSpPr>
              <p:cNvPr id="80902" name="Group 6"/>
              <p:cNvGrpSpPr>
                <a:grpSpLocks/>
              </p:cNvGrpSpPr>
              <p:nvPr/>
            </p:nvGrpSpPr>
            <p:grpSpPr bwMode="auto">
              <a:xfrm>
                <a:off x="1303" y="1388"/>
                <a:ext cx="2854" cy="2589"/>
                <a:chOff x="1303" y="1388"/>
                <a:chExt cx="2854" cy="2589"/>
              </a:xfrm>
            </p:grpSpPr>
            <p:grpSp>
              <p:nvGrpSpPr>
                <p:cNvPr id="80903" name="Group 7"/>
                <p:cNvGrpSpPr>
                  <a:grpSpLocks/>
                </p:cNvGrpSpPr>
                <p:nvPr/>
              </p:nvGrpSpPr>
              <p:grpSpPr bwMode="auto">
                <a:xfrm>
                  <a:off x="1303" y="1388"/>
                  <a:ext cx="2854" cy="2589"/>
                  <a:chOff x="1303" y="1388"/>
                  <a:chExt cx="2854" cy="2589"/>
                </a:xfrm>
              </p:grpSpPr>
              <p:grpSp>
                <p:nvGrpSpPr>
                  <p:cNvPr id="80904" name="Group 8"/>
                  <p:cNvGrpSpPr>
                    <a:grpSpLocks/>
                  </p:cNvGrpSpPr>
                  <p:nvPr/>
                </p:nvGrpSpPr>
                <p:grpSpPr bwMode="auto">
                  <a:xfrm>
                    <a:off x="1303" y="1388"/>
                    <a:ext cx="2854" cy="2589"/>
                    <a:chOff x="1303" y="1388"/>
                    <a:chExt cx="2854" cy="2589"/>
                  </a:xfrm>
                </p:grpSpPr>
                <p:grpSp>
                  <p:nvGrpSpPr>
                    <p:cNvPr id="80905" name="Group 9"/>
                    <p:cNvGrpSpPr>
                      <a:grpSpLocks/>
                    </p:cNvGrpSpPr>
                    <p:nvPr/>
                  </p:nvGrpSpPr>
                  <p:grpSpPr bwMode="auto">
                    <a:xfrm>
                      <a:off x="1303" y="1388"/>
                      <a:ext cx="2854" cy="2589"/>
                      <a:chOff x="1303" y="1388"/>
                      <a:chExt cx="2854" cy="2589"/>
                    </a:xfrm>
                  </p:grpSpPr>
                  <p:grpSp>
                    <p:nvGrpSpPr>
                      <p:cNvPr id="80906" name="Group 10"/>
                      <p:cNvGrpSpPr>
                        <a:grpSpLocks/>
                      </p:cNvGrpSpPr>
                      <p:nvPr/>
                    </p:nvGrpSpPr>
                    <p:grpSpPr bwMode="auto">
                      <a:xfrm>
                        <a:off x="1303" y="1388"/>
                        <a:ext cx="2854" cy="2589"/>
                        <a:chOff x="1303" y="1388"/>
                        <a:chExt cx="2854" cy="2589"/>
                      </a:xfrm>
                    </p:grpSpPr>
                    <p:grpSp>
                      <p:nvGrpSpPr>
                        <p:cNvPr id="80907" name="Group 11"/>
                        <p:cNvGrpSpPr>
                          <a:grpSpLocks/>
                        </p:cNvGrpSpPr>
                        <p:nvPr/>
                      </p:nvGrpSpPr>
                      <p:grpSpPr bwMode="auto">
                        <a:xfrm>
                          <a:off x="1303" y="1388"/>
                          <a:ext cx="2854" cy="2589"/>
                          <a:chOff x="1303" y="1388"/>
                          <a:chExt cx="2854" cy="2589"/>
                        </a:xfrm>
                      </p:grpSpPr>
                      <p:grpSp>
                        <p:nvGrpSpPr>
                          <p:cNvPr id="80908" name="Group 12"/>
                          <p:cNvGrpSpPr>
                            <a:grpSpLocks/>
                          </p:cNvGrpSpPr>
                          <p:nvPr/>
                        </p:nvGrpSpPr>
                        <p:grpSpPr bwMode="auto">
                          <a:xfrm>
                            <a:off x="1303" y="1388"/>
                            <a:ext cx="2854" cy="2589"/>
                            <a:chOff x="1303" y="1388"/>
                            <a:chExt cx="2854" cy="2589"/>
                          </a:xfrm>
                        </p:grpSpPr>
                        <p:grpSp>
                          <p:nvGrpSpPr>
                            <p:cNvPr id="80909" name="Group 13"/>
                            <p:cNvGrpSpPr>
                              <a:grpSpLocks/>
                            </p:cNvGrpSpPr>
                            <p:nvPr/>
                          </p:nvGrpSpPr>
                          <p:grpSpPr bwMode="auto">
                            <a:xfrm>
                              <a:off x="1303" y="1388"/>
                              <a:ext cx="2854" cy="2589"/>
                              <a:chOff x="1303" y="1388"/>
                              <a:chExt cx="2854" cy="2589"/>
                            </a:xfrm>
                          </p:grpSpPr>
                          <p:grpSp>
                            <p:nvGrpSpPr>
                              <p:cNvPr id="80910" name="Group 14"/>
                              <p:cNvGrpSpPr>
                                <a:grpSpLocks/>
                              </p:cNvGrpSpPr>
                              <p:nvPr/>
                            </p:nvGrpSpPr>
                            <p:grpSpPr bwMode="auto">
                              <a:xfrm>
                                <a:off x="1303" y="1388"/>
                                <a:ext cx="2854" cy="2589"/>
                                <a:chOff x="1303" y="1388"/>
                                <a:chExt cx="2854" cy="2589"/>
                              </a:xfrm>
                            </p:grpSpPr>
                            <p:grpSp>
                              <p:nvGrpSpPr>
                                <p:cNvPr id="80911" name="Group 15"/>
                                <p:cNvGrpSpPr>
                                  <a:grpSpLocks/>
                                </p:cNvGrpSpPr>
                                <p:nvPr/>
                              </p:nvGrpSpPr>
                              <p:grpSpPr bwMode="auto">
                                <a:xfrm>
                                  <a:off x="1303" y="1388"/>
                                  <a:ext cx="2854" cy="2589"/>
                                  <a:chOff x="1303" y="1388"/>
                                  <a:chExt cx="2854" cy="2589"/>
                                </a:xfrm>
                              </p:grpSpPr>
                              <p:sp>
                                <p:nvSpPr>
                                  <p:cNvPr id="80912" name="Oval 16"/>
                                  <p:cNvSpPr>
                                    <a:spLocks noChangeArrowheads="1"/>
                                  </p:cNvSpPr>
                                  <p:nvPr/>
                                </p:nvSpPr>
                                <p:spPr bwMode="auto">
                                  <a:xfrm>
                                    <a:off x="1303" y="1388"/>
                                    <a:ext cx="2854" cy="2589"/>
                                  </a:xfrm>
                                  <a:prstGeom prst="ellipse">
                                    <a:avLst/>
                                  </a:prstGeom>
                                  <a:solidFill>
                                    <a:srgbClr xmlns:mc="http://schemas.openxmlformats.org/markup-compatibility/2006" xmlns:a14="http://schemas.microsoft.com/office/drawing/2010/main" val="C9C9C9" mc:Ignorable=""/>
                                  </a:solidFill>
                                  <a:ln w="9525">
                                    <a:noFill/>
                                    <a:round/>
                                    <a:headEnd/>
                                    <a:tailEnd/>
                                  </a:ln>
                                  <a:effectLst/>
                                </p:spPr>
                                <p:txBody>
                                  <a:bodyPr wrap="none" anchor="ctr"/>
                                  <a:lstStyle/>
                                  <a:p>
                                    <a:endParaRPr lang="en-US"/>
                                  </a:p>
                                </p:txBody>
                              </p:sp>
                              <p:sp>
                                <p:nvSpPr>
                                  <p:cNvPr id="80913" name="Oval 17"/>
                                  <p:cNvSpPr>
                                    <a:spLocks noChangeArrowheads="1"/>
                                  </p:cNvSpPr>
                                  <p:nvPr/>
                                </p:nvSpPr>
                                <p:spPr bwMode="auto">
                                  <a:xfrm>
                                    <a:off x="1303" y="1388"/>
                                    <a:ext cx="2854" cy="2589"/>
                                  </a:xfrm>
                                  <a:prstGeom prst="ellipse">
                                    <a:avLst/>
                                  </a:prstGeom>
                                  <a:solidFill>
                                    <a:srgbClr xmlns:mc="http://schemas.openxmlformats.org/markup-compatibility/2006" xmlns:a14="http://schemas.microsoft.com/office/drawing/2010/main" val="CACACA" mc:Ignorable=""/>
                                  </a:solidFill>
                                  <a:ln w="9525">
                                    <a:noFill/>
                                    <a:round/>
                                    <a:headEnd/>
                                    <a:tailEnd/>
                                  </a:ln>
                                  <a:effectLst/>
                                </p:spPr>
                                <p:txBody>
                                  <a:bodyPr wrap="none" anchor="ctr"/>
                                  <a:lstStyle/>
                                  <a:p>
                                    <a:endParaRPr lang="en-US"/>
                                  </a:p>
                                </p:txBody>
                              </p:sp>
                            </p:grpSp>
                            <p:sp>
                              <p:nvSpPr>
                                <p:cNvPr id="80914" name="Oval 18"/>
                                <p:cNvSpPr>
                                  <a:spLocks noChangeArrowheads="1"/>
                                </p:cNvSpPr>
                                <p:nvPr/>
                              </p:nvSpPr>
                              <p:spPr bwMode="auto">
                                <a:xfrm>
                                  <a:off x="1387" y="1465"/>
                                  <a:ext cx="2684" cy="2434"/>
                                </a:xfrm>
                                <a:prstGeom prst="ellipse">
                                  <a:avLst/>
                                </a:prstGeom>
                                <a:solidFill>
                                  <a:srgbClr xmlns:mc="http://schemas.openxmlformats.org/markup-compatibility/2006" xmlns:a14="http://schemas.microsoft.com/office/drawing/2010/main" val="CBCBCB" mc:Ignorable=""/>
                                </a:solidFill>
                                <a:ln w="9525">
                                  <a:noFill/>
                                  <a:round/>
                                  <a:headEnd/>
                                  <a:tailEnd/>
                                </a:ln>
                                <a:effectLst/>
                              </p:spPr>
                              <p:txBody>
                                <a:bodyPr wrap="none" anchor="ctr"/>
                                <a:lstStyle/>
                                <a:p>
                                  <a:endParaRPr lang="en-US"/>
                                </a:p>
                              </p:txBody>
                            </p:sp>
                          </p:grpSp>
                          <p:sp>
                            <p:nvSpPr>
                              <p:cNvPr id="80915" name="Oval 19"/>
                              <p:cNvSpPr>
                                <a:spLocks noChangeArrowheads="1"/>
                              </p:cNvSpPr>
                              <p:nvPr/>
                            </p:nvSpPr>
                            <p:spPr bwMode="auto">
                              <a:xfrm>
                                <a:off x="1432" y="1506"/>
                                <a:ext cx="2596" cy="2353"/>
                              </a:xfrm>
                              <a:prstGeom prst="ellipse">
                                <a:avLst/>
                              </a:prstGeom>
                              <a:solidFill>
                                <a:srgbClr xmlns:mc="http://schemas.openxmlformats.org/markup-compatibility/2006" xmlns:a14="http://schemas.microsoft.com/office/drawing/2010/main" val="CCCCCC" mc:Ignorable=""/>
                              </a:solidFill>
                              <a:ln w="9525">
                                <a:noFill/>
                                <a:round/>
                                <a:headEnd/>
                                <a:tailEnd/>
                              </a:ln>
                              <a:effectLst/>
                            </p:spPr>
                            <p:txBody>
                              <a:bodyPr wrap="none" anchor="ctr"/>
                              <a:lstStyle/>
                              <a:p>
                                <a:endParaRPr lang="en-US"/>
                              </a:p>
                            </p:txBody>
                          </p:sp>
                        </p:grpSp>
                        <p:sp>
                          <p:nvSpPr>
                            <p:cNvPr id="80916" name="Oval 20"/>
                            <p:cNvSpPr>
                              <a:spLocks noChangeArrowheads="1"/>
                            </p:cNvSpPr>
                            <p:nvPr/>
                          </p:nvSpPr>
                          <p:spPr bwMode="auto">
                            <a:xfrm>
                              <a:off x="1474" y="1542"/>
                              <a:ext cx="2512" cy="2279"/>
                            </a:xfrm>
                            <a:prstGeom prst="ellipse">
                              <a:avLst/>
                            </a:prstGeom>
                            <a:solidFill>
                              <a:srgbClr xmlns:mc="http://schemas.openxmlformats.org/markup-compatibility/2006" xmlns:a14="http://schemas.microsoft.com/office/drawing/2010/main" val="CDCDCD" mc:Ignorable=""/>
                            </a:solidFill>
                            <a:ln w="9525">
                              <a:noFill/>
                              <a:round/>
                              <a:headEnd/>
                              <a:tailEnd/>
                            </a:ln>
                            <a:effectLst/>
                          </p:spPr>
                          <p:txBody>
                            <a:bodyPr wrap="none" anchor="ctr"/>
                            <a:lstStyle/>
                            <a:p>
                              <a:endParaRPr lang="en-US"/>
                            </a:p>
                          </p:txBody>
                        </p:sp>
                      </p:grpSp>
                      <p:sp>
                        <p:nvSpPr>
                          <p:cNvPr id="80917" name="Oval 21"/>
                          <p:cNvSpPr>
                            <a:spLocks noChangeArrowheads="1"/>
                          </p:cNvSpPr>
                          <p:nvPr/>
                        </p:nvSpPr>
                        <p:spPr bwMode="auto">
                          <a:xfrm>
                            <a:off x="1516" y="1582"/>
                            <a:ext cx="2428" cy="2201"/>
                          </a:xfrm>
                          <a:prstGeom prst="ellipse">
                            <a:avLst/>
                          </a:prstGeom>
                          <a:solidFill>
                            <a:srgbClr xmlns:mc="http://schemas.openxmlformats.org/markup-compatibility/2006" xmlns:a14="http://schemas.microsoft.com/office/drawing/2010/main" val="CECECE" mc:Ignorable=""/>
                          </a:solidFill>
                          <a:ln w="9525">
                            <a:noFill/>
                            <a:round/>
                            <a:headEnd/>
                            <a:tailEnd/>
                          </a:ln>
                          <a:effectLst/>
                        </p:spPr>
                        <p:txBody>
                          <a:bodyPr wrap="none" anchor="ctr"/>
                          <a:lstStyle/>
                          <a:p>
                            <a:endParaRPr lang="en-US"/>
                          </a:p>
                        </p:txBody>
                      </p:sp>
                    </p:grpSp>
                    <p:sp>
                      <p:nvSpPr>
                        <p:cNvPr id="80918" name="Oval 22"/>
                        <p:cNvSpPr>
                          <a:spLocks noChangeArrowheads="1"/>
                        </p:cNvSpPr>
                        <p:nvPr/>
                      </p:nvSpPr>
                      <p:spPr bwMode="auto">
                        <a:xfrm>
                          <a:off x="1558" y="1621"/>
                          <a:ext cx="2341" cy="2123"/>
                        </a:xfrm>
                        <a:prstGeom prst="ellipse">
                          <a:avLst/>
                        </a:prstGeom>
                        <a:solidFill>
                          <a:srgbClr xmlns:mc="http://schemas.openxmlformats.org/markup-compatibility/2006" xmlns:a14="http://schemas.microsoft.com/office/drawing/2010/main" val="C2C2C2" mc:Ignorable=""/>
                        </a:solidFill>
                        <a:ln w="9525">
                          <a:noFill/>
                          <a:round/>
                          <a:headEnd/>
                          <a:tailEnd/>
                        </a:ln>
                        <a:effectLst/>
                      </p:spPr>
                      <p:txBody>
                        <a:bodyPr wrap="none" anchor="ctr"/>
                        <a:lstStyle/>
                        <a:p>
                          <a:endParaRPr lang="en-US"/>
                        </a:p>
                      </p:txBody>
                    </p:sp>
                  </p:grpSp>
                  <p:sp>
                    <p:nvSpPr>
                      <p:cNvPr id="80919" name="Oval 23"/>
                      <p:cNvSpPr>
                        <a:spLocks noChangeArrowheads="1"/>
                      </p:cNvSpPr>
                      <p:nvPr/>
                    </p:nvSpPr>
                    <p:spPr bwMode="auto">
                      <a:xfrm>
                        <a:off x="1615" y="1672"/>
                        <a:ext cx="2227" cy="2019"/>
                      </a:xfrm>
                      <a:prstGeom prst="ellipse">
                        <a:avLst/>
                      </a:prstGeom>
                      <a:solidFill>
                        <a:srgbClr xmlns:mc="http://schemas.openxmlformats.org/markup-compatibility/2006" xmlns:a14="http://schemas.microsoft.com/office/drawing/2010/main" val="C3C3C3" mc:Ignorable=""/>
                      </a:solidFill>
                      <a:ln w="9525">
                        <a:noFill/>
                        <a:round/>
                        <a:headEnd/>
                        <a:tailEnd/>
                      </a:ln>
                      <a:effectLst/>
                    </p:spPr>
                    <p:txBody>
                      <a:bodyPr wrap="none" anchor="ctr"/>
                      <a:lstStyle/>
                      <a:p>
                        <a:endParaRPr lang="en-US"/>
                      </a:p>
                    </p:txBody>
                  </p:sp>
                </p:grpSp>
                <p:sp>
                  <p:nvSpPr>
                    <p:cNvPr id="80920" name="Oval 24"/>
                    <p:cNvSpPr>
                      <a:spLocks noChangeArrowheads="1"/>
                    </p:cNvSpPr>
                    <p:nvPr/>
                  </p:nvSpPr>
                  <p:spPr bwMode="auto">
                    <a:xfrm>
                      <a:off x="1660" y="1711"/>
                      <a:ext cx="2140" cy="1942"/>
                    </a:xfrm>
                    <a:prstGeom prst="ellipse">
                      <a:avLst/>
                    </a:prstGeom>
                    <a:solidFill>
                      <a:srgbClr xmlns:mc="http://schemas.openxmlformats.org/markup-compatibility/2006" xmlns:a14="http://schemas.microsoft.com/office/drawing/2010/main" val="C4C4C4" mc:Ignorable=""/>
                    </a:solidFill>
                    <a:ln w="9525">
                      <a:noFill/>
                      <a:round/>
                      <a:headEnd/>
                      <a:tailEnd/>
                    </a:ln>
                    <a:effectLst/>
                  </p:spPr>
                  <p:txBody>
                    <a:bodyPr wrap="none" anchor="ctr"/>
                    <a:lstStyle/>
                    <a:p>
                      <a:endParaRPr lang="en-US"/>
                    </a:p>
                  </p:txBody>
                </p:sp>
              </p:grpSp>
              <p:sp>
                <p:nvSpPr>
                  <p:cNvPr id="80921" name="Oval 25"/>
                  <p:cNvSpPr>
                    <a:spLocks noChangeArrowheads="1"/>
                  </p:cNvSpPr>
                  <p:nvPr/>
                </p:nvSpPr>
                <p:spPr bwMode="auto">
                  <a:xfrm>
                    <a:off x="1703" y="1749"/>
                    <a:ext cx="2054" cy="1865"/>
                  </a:xfrm>
                  <a:prstGeom prst="ellipse">
                    <a:avLst/>
                  </a:prstGeom>
                  <a:solidFill>
                    <a:srgbClr xmlns:mc="http://schemas.openxmlformats.org/markup-compatibility/2006" xmlns:a14="http://schemas.microsoft.com/office/drawing/2010/main" val="C5C5C5" mc:Ignorable=""/>
                  </a:solidFill>
                  <a:ln w="9525">
                    <a:noFill/>
                    <a:round/>
                    <a:headEnd/>
                    <a:tailEnd/>
                  </a:ln>
                  <a:effectLst/>
                </p:spPr>
                <p:txBody>
                  <a:bodyPr wrap="none" anchor="ctr"/>
                  <a:lstStyle/>
                  <a:p>
                    <a:endParaRPr lang="en-US"/>
                  </a:p>
                </p:txBody>
              </p:sp>
            </p:grpSp>
            <p:sp>
              <p:nvSpPr>
                <p:cNvPr id="80922" name="Oval 26"/>
                <p:cNvSpPr>
                  <a:spLocks noChangeArrowheads="1"/>
                </p:cNvSpPr>
                <p:nvPr/>
              </p:nvSpPr>
              <p:spPr bwMode="auto">
                <a:xfrm>
                  <a:off x="1745" y="1789"/>
                  <a:ext cx="1968" cy="1787"/>
                </a:xfrm>
                <a:prstGeom prst="ellipse">
                  <a:avLst/>
                </a:prstGeom>
                <a:solidFill>
                  <a:srgbClr xmlns:mc="http://schemas.openxmlformats.org/markup-compatibility/2006" xmlns:a14="http://schemas.microsoft.com/office/drawing/2010/main" val="C6C6C6" mc:Ignorable=""/>
                </a:solidFill>
                <a:ln w="9525">
                  <a:noFill/>
                  <a:round/>
                  <a:headEnd/>
                  <a:tailEnd/>
                </a:ln>
                <a:effectLst/>
              </p:spPr>
              <p:txBody>
                <a:bodyPr wrap="none" anchor="ctr"/>
                <a:lstStyle/>
                <a:p>
                  <a:endParaRPr lang="en-US"/>
                </a:p>
              </p:txBody>
            </p:sp>
          </p:grpSp>
          <p:sp>
            <p:nvSpPr>
              <p:cNvPr id="80923" name="Oval 27"/>
              <p:cNvSpPr>
                <a:spLocks noChangeArrowheads="1"/>
              </p:cNvSpPr>
              <p:nvPr/>
            </p:nvSpPr>
            <p:spPr bwMode="auto">
              <a:xfrm>
                <a:off x="1789" y="1827"/>
                <a:ext cx="1882" cy="1709"/>
              </a:xfrm>
              <a:prstGeom prst="ellipse">
                <a:avLst/>
              </a:prstGeom>
              <a:solidFill>
                <a:srgbClr xmlns:mc="http://schemas.openxmlformats.org/markup-compatibility/2006" xmlns:a14="http://schemas.microsoft.com/office/drawing/2010/main" val="C7C7C7" mc:Ignorable=""/>
              </a:solidFill>
              <a:ln w="9525">
                <a:noFill/>
                <a:round/>
                <a:headEnd/>
                <a:tailEnd/>
              </a:ln>
              <a:effectLst/>
            </p:spPr>
            <p:txBody>
              <a:bodyPr wrap="none" anchor="ctr"/>
              <a:lstStyle/>
              <a:p>
                <a:endParaRPr lang="en-US"/>
              </a:p>
            </p:txBody>
          </p:sp>
        </p:grpSp>
        <p:sp>
          <p:nvSpPr>
            <p:cNvPr id="80924" name="Oval 28"/>
            <p:cNvSpPr>
              <a:spLocks noChangeArrowheads="1"/>
            </p:cNvSpPr>
            <p:nvPr/>
          </p:nvSpPr>
          <p:spPr bwMode="auto">
            <a:xfrm>
              <a:off x="1831" y="1866"/>
              <a:ext cx="1798" cy="1633"/>
            </a:xfrm>
            <a:prstGeom prst="ellipse">
              <a:avLst/>
            </a:prstGeom>
            <a:solidFill>
              <a:srgbClr xmlns:mc="http://schemas.openxmlformats.org/markup-compatibility/2006" xmlns:a14="http://schemas.microsoft.com/office/drawing/2010/main" val="C8C8C8" mc:Ignorable=""/>
            </a:solidFill>
            <a:ln w="9525">
              <a:noFill/>
              <a:round/>
              <a:headEnd/>
              <a:tailEnd/>
            </a:ln>
            <a:effec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xmlns:mc="http://schemas.openxmlformats.org/markup-compatibility/2006" xmlns:a14="http://schemas.microsoft.com/office/drawing/2010/main" val="3B3B3B" mc:Ignorable=""/>
      </a:dk2>
      <a:lt2>
        <a:srgbClr xmlns:mc="http://schemas.openxmlformats.org/markup-compatibility/2006" xmlns:a14="http://schemas.microsoft.com/office/drawing/2010/main" val="D4D2D0" mc:Ignorable=""/>
      </a:lt2>
      <a:accent1>
        <a:srgbClr xmlns:mc="http://schemas.openxmlformats.org/markup-compatibility/2006" xmlns:a14="http://schemas.microsoft.com/office/drawing/2010/main" val="6EA0B0" mc:Ignorable=""/>
      </a:accent1>
      <a:accent2>
        <a:srgbClr xmlns:mc="http://schemas.openxmlformats.org/markup-compatibility/2006" xmlns:a14="http://schemas.microsoft.com/office/drawing/2010/main" val="CCAF0A" mc:Ignorable=""/>
      </a:accent2>
      <a:accent3>
        <a:srgbClr xmlns:mc="http://schemas.openxmlformats.org/markup-compatibility/2006" xmlns:a14="http://schemas.microsoft.com/office/drawing/2010/main" val="8D89A4" mc:Ignorable=""/>
      </a:accent3>
      <a:accent4>
        <a:srgbClr xmlns:mc="http://schemas.openxmlformats.org/markup-compatibility/2006" xmlns:a14="http://schemas.microsoft.com/office/drawing/2010/main" val="748560" mc:Ignorable=""/>
      </a:accent4>
      <a:accent5>
        <a:srgbClr xmlns:mc="http://schemas.openxmlformats.org/markup-compatibility/2006" xmlns:a14="http://schemas.microsoft.com/office/drawing/2010/main" val="9E9273" mc:Ignorable=""/>
      </a:accent5>
      <a:accent6>
        <a:srgbClr xmlns:mc="http://schemas.openxmlformats.org/markup-compatibility/2006" xmlns:a14="http://schemas.microsoft.com/office/drawing/2010/main" val="7E848D" mc:Ignorable=""/>
      </a:accent6>
      <a:hlink>
        <a:srgbClr xmlns:mc="http://schemas.openxmlformats.org/markup-compatibility/2006" xmlns:a14="http://schemas.microsoft.com/office/drawing/2010/main" val="00C8C3" mc:Ignorable=""/>
      </a:hlink>
      <a:folHlink>
        <a:srgbClr xmlns:mc="http://schemas.openxmlformats.org/markup-compatibility/2006" xmlns:a14="http://schemas.microsoft.com/office/drawing/2010/main" val="A116E0" mc:Ignorable=""/>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19191" mc:Ignorable=""/>
      </a:lt2>
      <a:accent1>
        <a:srgbClr xmlns:mc="http://schemas.openxmlformats.org/markup-compatibility/2006" xmlns:a14="http://schemas.microsoft.com/office/drawing/2010/main" val="618FFD" mc:Ignorable=""/>
      </a:accent1>
      <a:accent2>
        <a:srgbClr xmlns:mc="http://schemas.openxmlformats.org/markup-compatibility/2006" xmlns:a14="http://schemas.microsoft.com/office/drawing/2010/main" val="00AE0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B7C6FE" mc:Ignorable=""/>
      </a:accent5>
      <a:accent6>
        <a:srgbClr xmlns:mc="http://schemas.openxmlformats.org/markup-compatibility/2006" xmlns:a14="http://schemas.microsoft.com/office/drawing/2010/main" val="009D00" mc:Ignorable=""/>
      </a:accent6>
      <a:hlink>
        <a:srgbClr xmlns:mc="http://schemas.openxmlformats.org/markup-compatibility/2006" xmlns:a14="http://schemas.microsoft.com/office/drawing/2010/main" val="FC0128" mc:Ignorable=""/>
      </a:hlink>
      <a:folHlink>
        <a:srgbClr xmlns:mc="http://schemas.openxmlformats.org/markup-compatibility/2006" xmlns:a14="http://schemas.microsoft.com/office/drawing/2010/main" val="CECECE"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19191" mc:Ignorable=""/>
      </a:lt2>
      <a:accent1>
        <a:srgbClr xmlns:mc="http://schemas.openxmlformats.org/markup-compatibility/2006" xmlns:a14="http://schemas.microsoft.com/office/drawing/2010/main" val="618FFD" mc:Ignorable=""/>
      </a:accent1>
      <a:accent2>
        <a:srgbClr xmlns:mc="http://schemas.openxmlformats.org/markup-compatibility/2006" xmlns:a14="http://schemas.microsoft.com/office/drawing/2010/main" val="00AE0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B7C6FE" mc:Ignorable=""/>
      </a:accent5>
      <a:accent6>
        <a:srgbClr xmlns:mc="http://schemas.openxmlformats.org/markup-compatibility/2006" xmlns:a14="http://schemas.microsoft.com/office/drawing/2010/main" val="009D00" mc:Ignorable=""/>
      </a:accent6>
      <a:hlink>
        <a:srgbClr xmlns:mc="http://schemas.openxmlformats.org/markup-compatibility/2006" xmlns:a14="http://schemas.microsoft.com/office/drawing/2010/main" val="FC0128" mc:Ignorable=""/>
      </a:hlink>
      <a:folHlink>
        <a:srgbClr xmlns:mc="http://schemas.openxmlformats.org/markup-compatibility/2006" xmlns:a14="http://schemas.microsoft.com/office/drawing/2010/main" val="CECECE"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Day1</Template>
  <TotalTime>107</TotalTime>
  <Pages>25</Pages>
  <Words>1465</Words>
  <Application>Microsoft Office PowerPoint</Application>
  <PresentationFormat>On-screen Show (4:3)</PresentationFormat>
  <Paragraphs>295</Paragraphs>
  <Slides>39</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51" baseType="lpstr">
      <vt:lpstr>Arial</vt:lpstr>
      <vt:lpstr>Book Antiqua</vt:lpstr>
      <vt:lpstr>Monotype Sorts</vt:lpstr>
      <vt:lpstr>Wingdings 2</vt:lpstr>
      <vt:lpstr>Symbol</vt:lpstr>
      <vt:lpstr>Times New Roman</vt:lpstr>
      <vt:lpstr>Franklin Gothic Book</vt:lpstr>
      <vt:lpstr>Technic</vt:lpstr>
      <vt:lpstr>ClipArt</vt:lpstr>
      <vt:lpstr>Bitmap Image</vt:lpstr>
      <vt:lpstr>Chart</vt:lpstr>
      <vt:lpstr>Document</vt:lpstr>
      <vt:lpstr>The Physical Stimulus for Vision</vt:lpstr>
      <vt:lpstr>Measures of Light</vt:lpstr>
      <vt:lpstr>Measures of Light - 2</vt:lpstr>
      <vt:lpstr>Structures of the Eye</vt:lpstr>
      <vt:lpstr>The Retina</vt:lpstr>
      <vt:lpstr>The Retina - 2</vt:lpstr>
      <vt:lpstr>PowerPoint Presentation</vt:lpstr>
      <vt:lpstr>PowerPoint Presentation</vt:lpstr>
      <vt:lpstr>Craik-Cornsweet: Filling In</vt:lpstr>
      <vt:lpstr>Craik-Cornsweet: Described</vt:lpstr>
      <vt:lpstr>Minimal Contours</vt:lpstr>
      <vt:lpstr>Minimal Contours Described</vt:lpstr>
      <vt:lpstr>Accommodation</vt:lpstr>
      <vt:lpstr>Acuity</vt:lpstr>
      <vt:lpstr>Acuity - 2</vt:lpstr>
      <vt:lpstr>Contrast Sensitivity</vt:lpstr>
      <vt:lpstr>The Contrast Sensitivity Function</vt:lpstr>
      <vt:lpstr>Contrast Sensitivity and Performance</vt:lpstr>
      <vt:lpstr>Fundamental Limits of Vision</vt:lpstr>
      <vt:lpstr>Fundamental Limits of Vision - 2</vt:lpstr>
      <vt:lpstr>Spectral Sensitivity</vt:lpstr>
      <vt:lpstr>Dark/Light Adaptation</vt:lpstr>
      <vt:lpstr>So Why are Blue Headlights Stupid?</vt:lpstr>
      <vt:lpstr>So Why do Nighttime Briefings in Red Light?</vt:lpstr>
      <vt:lpstr>Eye Movements</vt:lpstr>
      <vt:lpstr>Eye Movements - 2</vt:lpstr>
      <vt:lpstr>Color Vision I: Color Matching</vt:lpstr>
      <vt:lpstr>Color Vision I: Color Matching - 2</vt:lpstr>
      <vt:lpstr>Color Vision I: Color Matching - 3</vt:lpstr>
      <vt:lpstr>Color Vision II: Color Deficiencies</vt:lpstr>
      <vt:lpstr>Color Vision III: Color Appearance</vt:lpstr>
      <vt:lpstr>Color Aftereffect</vt:lpstr>
      <vt:lpstr>Test Color Aftereffect</vt:lpstr>
      <vt:lpstr>Color Vision IV: Resolution</vt:lpstr>
      <vt:lpstr>Depth Perception</vt:lpstr>
      <vt:lpstr>Depth Perception - 2</vt:lpstr>
      <vt:lpstr>Depth Perception - 3</vt:lpstr>
      <vt:lpstr>Depth Perception - 4</vt:lpstr>
      <vt:lpstr>Depth Perception - 5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4 Vision</dc:title>
  <dc:creator>John Krantz</dc:creator>
  <cp:lastModifiedBy>John Krantz</cp:lastModifiedBy>
  <cp:revision>88</cp:revision>
  <cp:lastPrinted>1997-04-25T14:05:24Z</cp:lastPrinted>
  <dcterms:created xsi:type="dcterms:W3CDTF">1996-04-26T19:53:34Z</dcterms:created>
  <dcterms:modified xsi:type="dcterms:W3CDTF">2010-05-10T13:36:50Z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krantzj@hanover.edu</vt:lpwstr>
  </property>
  <property fmtid="{D5CDD505-2E9C-101B-9397-08002B2CF9AE}" pid="8" name="HomePage">
    <vt:lpwstr>http://psych.hanover.edu/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8388608</vt:i4>
  </property>
  <property fmtid="{D5CDD505-2E9C-101B-9397-08002B2CF9AE}" pid="14" name="TextColor">
    <vt:i4>16777215</vt:i4>
  </property>
  <property fmtid="{D5CDD505-2E9C-101B-9397-08002B2CF9AE}" pid="15" name="LinkColor">
    <vt:i4>8454143</vt:i4>
  </property>
  <property fmtid="{D5CDD505-2E9C-101B-9397-08002B2CF9AE}" pid="16" name="VisitedColor">
    <vt:i4>16776960</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2</vt:i4>
  </property>
  <property fmtid="{D5CDD505-2E9C-101B-9397-08002B2CF9AE}" pid="21" name="OutputDir">
    <vt:lpwstr>C:\My Documents\Human Factors\Slides</vt:lpwstr>
  </property>
</Properties>
</file>