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26"/>
  </p:notesMasterIdLst>
  <p:handoutMasterIdLst>
    <p:handoutMasterId r:id="rId27"/>
  </p:handoutMasterIdLst>
  <p:sldIdLst>
    <p:sldId id="314" r:id="rId2"/>
    <p:sldId id="274" r:id="rId3"/>
    <p:sldId id="317" r:id="rId4"/>
    <p:sldId id="275" r:id="rId5"/>
    <p:sldId id="276" r:id="rId6"/>
    <p:sldId id="266" r:id="rId7"/>
    <p:sldId id="316" r:id="rId8"/>
    <p:sldId id="318" r:id="rId9"/>
    <p:sldId id="315" r:id="rId10"/>
    <p:sldId id="277" r:id="rId11"/>
    <p:sldId id="278" r:id="rId12"/>
    <p:sldId id="279" r:id="rId13"/>
    <p:sldId id="280" r:id="rId14"/>
    <p:sldId id="281" r:id="rId15"/>
    <p:sldId id="282" r:id="rId16"/>
    <p:sldId id="313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</p:sldIdLst>
  <p:sldSz cx="9144000" cy="6858000" type="screen4x3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00CC00" mc:Ignorable=""/>
    <a:srgbClr xmlns:mc="http://schemas.openxmlformats.org/markup-compatibility/2006" xmlns:a14="http://schemas.microsoft.com/office/drawing/2010/main" val="FFFF00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333" y="-7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6.xml"/><Relationship Id="rId18" Type="http://schemas.openxmlformats.org/officeDocument/2006/relationships/slide" Target="slides/slide21.xml"/><Relationship Id="rId3" Type="http://schemas.openxmlformats.org/officeDocument/2006/relationships/slide" Target="slides/slide3.xml"/><Relationship Id="rId21" Type="http://schemas.openxmlformats.org/officeDocument/2006/relationships/slide" Target="slides/slide24.xml"/><Relationship Id="rId7" Type="http://schemas.openxmlformats.org/officeDocument/2006/relationships/slide" Target="slides/slide9.xml"/><Relationship Id="rId12" Type="http://schemas.openxmlformats.org/officeDocument/2006/relationships/slide" Target="slides/slide15.xml"/><Relationship Id="rId17" Type="http://schemas.openxmlformats.org/officeDocument/2006/relationships/slide" Target="slides/slide20.xml"/><Relationship Id="rId2" Type="http://schemas.openxmlformats.org/officeDocument/2006/relationships/slide" Target="slides/slide2.xml"/><Relationship Id="rId16" Type="http://schemas.openxmlformats.org/officeDocument/2006/relationships/slide" Target="slides/slide19.xml"/><Relationship Id="rId20" Type="http://schemas.openxmlformats.org/officeDocument/2006/relationships/slide" Target="slides/slide23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3.xml"/><Relationship Id="rId5" Type="http://schemas.openxmlformats.org/officeDocument/2006/relationships/slide" Target="slides/slide5.xml"/><Relationship Id="rId15" Type="http://schemas.openxmlformats.org/officeDocument/2006/relationships/slide" Target="slides/slide18.xml"/><Relationship Id="rId10" Type="http://schemas.openxmlformats.org/officeDocument/2006/relationships/slide" Target="slides/slide12.xml"/><Relationship Id="rId19" Type="http://schemas.openxmlformats.org/officeDocument/2006/relationships/slide" Target="slides/slide22.xml"/><Relationship Id="rId4" Type="http://schemas.openxmlformats.org/officeDocument/2006/relationships/slide" Target="slides/slide4.xml"/><Relationship Id="rId9" Type="http://schemas.openxmlformats.org/officeDocument/2006/relationships/slide" Target="slides/slide11.xml"/><Relationship Id="rId14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0275"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5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0275"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5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i="1"/>
            </a:lvl1pPr>
          </a:lstStyle>
          <a:p>
            <a:fld id="{74C869A1-D9AF-47F7-AE7E-8A9D0D31AA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2863" y="142875"/>
            <a:ext cx="2360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0275"/>
            <a:r>
              <a:rPr lang="en-US" sz="1400"/>
              <a:t>PSY/CS330 Human Factors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529388" y="8831263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algn="r" defTabSz="930275"/>
            <a:fld id="{B91F3A92-6C60-467E-A287-82440383E4A5}" type="slidenum">
              <a:rPr lang="en-US" sz="1400"/>
              <a:pPr algn="r" defTabSz="930275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1125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0275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0275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i="1">
                <a:latin typeface="Times New Roman" pitchFamily="18" charset="0"/>
              </a:defRPr>
            </a:lvl1pPr>
          </a:lstStyle>
          <a:p>
            <a:fld id="{23C8D813-463D-443C-B398-CE6058E769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8488"/>
            <a:ext cx="51244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2863" y="142875"/>
            <a:ext cx="2360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0275"/>
            <a:r>
              <a:rPr lang="en-US" sz="1400"/>
              <a:t>PSY/CS330 Human Factors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2863" y="8831263"/>
            <a:ext cx="779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0275"/>
            <a:fld id="{58794E93-649E-42EA-987C-47D1E33C344A}" type="datetime1">
              <a:rPr lang="en-US" sz="1400"/>
              <a:pPr defTabSz="930275"/>
              <a:t>5/5/2010</a:t>
            </a:fld>
            <a:endParaRPr lang="en-US" sz="140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529388" y="8831263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algn="r" defTabSz="930275"/>
            <a:fld id="{059D361B-F52F-4979-A773-D7EBF8F24C00}" type="slidenum">
              <a:rPr lang="en-US" sz="1400"/>
              <a:pPr algn="r" defTabSz="930275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39836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6196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223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8430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4626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C027C-2A8D-475A-A396-0451836142BE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DE24B-FD69-4126-9D42-6FD2B5DAEEA2}" type="slidenum">
              <a:rPr lang="en-US"/>
              <a:pPr/>
              <a:t>12</a:t>
            </a:fld>
            <a:endParaRPr lang="en-US"/>
          </a:p>
        </p:txBody>
      </p:sp>
      <p:sp>
        <p:nvSpPr>
          <p:cNvPr id="593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03D0D-063D-4B4F-8373-682850D5DBEF}" type="slidenum">
              <a:rPr lang="en-US"/>
              <a:pPr/>
              <a:t>13</a:t>
            </a:fld>
            <a:endParaRPr lang="en-US"/>
          </a:p>
        </p:txBody>
      </p:sp>
      <p:sp>
        <p:nvSpPr>
          <p:cNvPr id="60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E7ECD-4885-47C4-A07E-0811AA764062}" type="slidenum">
              <a:rPr lang="en-US"/>
              <a:pPr/>
              <a:t>14</a:t>
            </a:fld>
            <a:endParaRPr lang="en-US"/>
          </a:p>
        </p:txBody>
      </p:sp>
      <p:sp>
        <p:nvSpPr>
          <p:cNvPr id="614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61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8E438-803A-4B31-8067-8F2638AD437E}" type="slidenum">
              <a:rPr lang="en-US"/>
              <a:pPr/>
              <a:t>15</a:t>
            </a:fld>
            <a:endParaRPr lang="en-US"/>
          </a:p>
        </p:txBody>
      </p:sp>
      <p:sp>
        <p:nvSpPr>
          <p:cNvPr id="624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6AE50-56D6-4A6A-869C-F4C5F1BBF1A1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2E645-A0A3-43F6-ADF7-18934C5FF896}" type="slidenum">
              <a:rPr lang="en-US"/>
              <a:pPr/>
              <a:t>17</a:t>
            </a:fld>
            <a:endParaRPr lang="en-US"/>
          </a:p>
        </p:txBody>
      </p:sp>
      <p:sp>
        <p:nvSpPr>
          <p:cNvPr id="645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6FFD7-6635-4192-AF13-B469ED89E8F0}" type="slidenum">
              <a:rPr lang="en-US"/>
              <a:pPr/>
              <a:t>18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61ED9-D269-4792-8A59-7E03E5C8586C}" type="slidenum">
              <a:rPr lang="en-US"/>
              <a:pPr/>
              <a:t>19</a:t>
            </a:fld>
            <a:endParaRPr lang="en-US"/>
          </a:p>
        </p:txBody>
      </p:sp>
      <p:sp>
        <p:nvSpPr>
          <p:cNvPr id="665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D110B-5090-4266-9B0A-89A79F5734A6}" type="slidenum">
              <a:rPr lang="en-US"/>
              <a:pPr/>
              <a:t>20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A3930-3299-4E34-8308-C7C6A4E47A1E}" type="slidenum">
              <a:rPr lang="en-US"/>
              <a:pPr/>
              <a:t>21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9C15C-785E-453B-B26D-D982E9A9D713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14400"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C0191-6C88-4BB3-A5FC-A8A759B3B092}" type="slidenum">
              <a:rPr lang="en-US"/>
              <a:pPr/>
              <a:t>22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76BFD-E58B-4F6E-9216-DA6B99C7D47E}" type="slidenum">
              <a:rPr lang="en-US"/>
              <a:pPr/>
              <a:t>23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F82EF-D8B5-4F7B-AE63-22EC077E092A}" type="slidenum">
              <a:rPr lang="en-US"/>
              <a:pPr/>
              <a:t>24</a:t>
            </a:fld>
            <a:endParaRPr lang="en-US"/>
          </a:p>
        </p:txBody>
      </p:sp>
      <p:sp>
        <p:nvSpPr>
          <p:cNvPr id="716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71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CB478-4F23-4159-ABCA-C901F002EFC4}" type="slidenum">
              <a:rPr lang="en-US"/>
              <a:pPr/>
              <a:t>4</a:t>
            </a:fld>
            <a:endParaRPr lang="en-US"/>
          </a:p>
        </p:txBody>
      </p:sp>
      <p:sp>
        <p:nvSpPr>
          <p:cNvPr id="5222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522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092C0-CA86-4E32-B5A3-722DB6FB7D08}" type="slidenum">
              <a:rPr lang="en-US"/>
              <a:pPr/>
              <a:t>5</a:t>
            </a:fld>
            <a:endParaRPr lang="en-US"/>
          </a:p>
        </p:txBody>
      </p:sp>
      <p:sp>
        <p:nvSpPr>
          <p:cNvPr id="532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CC8D6-44D4-41FD-9DC2-8EBE71EBFAE2}" type="slidenum">
              <a:rPr lang="en-US"/>
              <a:pPr/>
              <a:t>6</a:t>
            </a:fld>
            <a:endParaRPr lang="en-US"/>
          </a:p>
        </p:txBody>
      </p:sp>
      <p:sp>
        <p:nvSpPr>
          <p:cNvPr id="542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88A22-B1C4-4C90-BBA3-FFABC0740444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EBE71-57C6-4886-A5B0-87351F411463}" type="slidenum">
              <a:rPr lang="en-US"/>
              <a:pPr/>
              <a:t>9</a:t>
            </a:fld>
            <a:endParaRPr lang="en-US"/>
          </a:p>
        </p:txBody>
      </p:sp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3F684-613B-41A9-8EA6-49CBC9A4C47F}" type="slidenum">
              <a:rPr lang="en-US"/>
              <a:pPr/>
              <a:t>10</a:t>
            </a:fld>
            <a:endParaRPr lang="en-US"/>
          </a:p>
        </p:txBody>
      </p:sp>
      <p:sp>
        <p:nvSpPr>
          <p:cNvPr id="573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06A84-EF59-4308-BBEE-224F71AF3DFB}" type="slidenum">
              <a:rPr lang="en-US"/>
              <a:pPr/>
              <a:t>11</a:t>
            </a:fld>
            <a:endParaRPr lang="en-US"/>
          </a:p>
        </p:txBody>
      </p:sp>
      <p:sp>
        <p:nvSpPr>
          <p:cNvPr id="583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35500" cy="3476625"/>
          </a:xfrm>
          <a:ln/>
        </p:spPr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C786-02F1-4817-AB00-8871EF83DE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161" y="2768652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90111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FCE6-D76D-4E23-9FB0-4DF2CDA9B1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7E3-CED5-4479-87A9-DBB864D43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6080511" cy="944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295400"/>
            <a:ext cx="3810000" cy="48006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9DAF55-BDA9-4601-B4FB-C721F927B7B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6080511" cy="944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95400"/>
            <a:ext cx="7772400" cy="4800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CDA6C2D-C8A6-4597-B100-53FFED0B3C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95400"/>
            <a:ext cx="77724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AD91F4-4CED-4AF6-8565-90321C0F29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029200" y="1295400"/>
            <a:ext cx="38100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A3E0F6-6F46-45C8-8E9E-DA0EBF967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B873-BB42-4BAB-9C75-837F1407A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AD13-EEA6-4BA4-991E-2C9D7CD6EA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5836" y="406221"/>
            <a:ext cx="3212327" cy="18164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035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C811-B3A0-41E5-8EAB-D5114A424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690111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0D5D-1DE9-45F9-A408-1212E78180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690111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D1B925-214D-467A-A6D6-DA89A6E47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C636-E8C4-41D7-812C-D9D611A543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5D82214-DD85-41CD-A194-CCE622F6838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1FC1-0332-49DB-A9BA-F334776AC7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90111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CDA6C2D-C8A6-4597-B100-53FFED0B3C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WhiteHanoverLogo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.hanover.edu/JavaTest/Media/Chapter9/MedFig.PoggendorfIllusio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6248400" cy="1600200"/>
          </a:xfrm>
        </p:spPr>
        <p:txBody>
          <a:bodyPr>
            <a:normAutofit/>
          </a:bodyPr>
          <a:lstStyle/>
          <a:p>
            <a:r>
              <a:rPr lang="en-US" dirty="0"/>
              <a:t>Human Error, Safety and Reliability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80048" cy="17526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smtClean="0"/>
              <a:t>interaction </a:t>
            </a:r>
            <a:r>
              <a:rPr lang="en-US" dirty="0"/>
              <a:t>of design and human capabilities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/>
              <a:t>DEFINITION:  Probability of a successful outcome of the system or component.</a:t>
            </a:r>
          </a:p>
          <a:p>
            <a:pPr lvl="1"/>
            <a:r>
              <a:rPr lang="en-US"/>
              <a:t>Reliability is also defined in terms of system requirements.</a:t>
            </a:r>
          </a:p>
          <a:p>
            <a:pPr lvl="2"/>
            <a:r>
              <a:rPr lang="en-US"/>
              <a:t>Thus, to evaluate a system it is necessary to know the goals and purposes of the system.</a:t>
            </a:r>
          </a:p>
          <a:p>
            <a:pPr lvl="1"/>
            <a:r>
              <a:rPr lang="en-US"/>
              <a:t>Reliability is a probabilistic term.</a:t>
            </a:r>
          </a:p>
          <a:p>
            <a:pPr lvl="2"/>
            <a:r>
              <a:rPr lang="en-US"/>
              <a:t>Never seen the perfect system.</a:t>
            </a:r>
          </a:p>
          <a:p>
            <a:r>
              <a:rPr lang="en-US"/>
              <a:t>Calculation of Reliability</a:t>
            </a:r>
          </a:p>
          <a:p>
            <a:pPr lvl="1"/>
            <a:r>
              <a:rPr lang="en-US"/>
              <a:t>R = (</a:t>
            </a:r>
            <a:r>
              <a:rPr lang="en-US" sz="2000"/>
              <a:t># of successful operations</a:t>
            </a:r>
            <a:r>
              <a:rPr lang="en-US"/>
              <a:t>)/(</a:t>
            </a:r>
            <a:r>
              <a:rPr lang="en-US" sz="2000"/>
              <a:t>total # of operations</a:t>
            </a:r>
            <a:r>
              <a:rPr lang="en-US"/>
              <a:t>)</a:t>
            </a:r>
          </a:p>
          <a:p>
            <a:pPr lvl="1"/>
            <a:r>
              <a:rPr lang="en-US"/>
              <a:t>R = 1 - EP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Human Error Classification Systems - 1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b="1"/>
              <a:t>Basic Error Types</a:t>
            </a:r>
          </a:p>
          <a:p>
            <a:r>
              <a:rPr lang="en-US"/>
              <a:t>Unintentional vs. Intentional</a:t>
            </a:r>
          </a:p>
          <a:p>
            <a:pPr lvl="1"/>
            <a:r>
              <a:rPr lang="en-US" sz="2000"/>
              <a:t>e.g. mistake on a test vs. what speeds most of us drive.</a:t>
            </a:r>
          </a:p>
          <a:p>
            <a:r>
              <a:rPr lang="en-US"/>
              <a:t>Unrecovered vs. Recovered</a:t>
            </a:r>
          </a:p>
          <a:p>
            <a:pPr lvl="1"/>
            <a:r>
              <a:rPr lang="en-US"/>
              <a:t>Recovered:  Error with possibility for damage but no damage actually occurred. (Driving home drunk safely).</a:t>
            </a:r>
          </a:p>
          <a:p>
            <a:pPr lvl="1"/>
            <a:r>
              <a:rPr lang="en-US"/>
              <a:t>Unrecovered:  Error where damage could not be avoided.</a:t>
            </a:r>
          </a:p>
          <a:p>
            <a:pPr lvl="1"/>
            <a:r>
              <a:rPr lang="en-US"/>
              <a:t>The recovered error of one day could be the next day's unrecovered error.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Human Error Classification Systems - 2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Swain and </a:t>
            </a:r>
            <a:r>
              <a:rPr lang="en-US" sz="2400" dirty="0" err="1"/>
              <a:t>Guttman’s</a:t>
            </a:r>
            <a:r>
              <a:rPr lang="en-US" sz="2400" dirty="0"/>
              <a:t> (1980) Human Error Categories.</a:t>
            </a:r>
            <a:endParaRPr lang="en-US" dirty="0"/>
          </a:p>
          <a:p>
            <a:pPr lvl="1"/>
            <a:r>
              <a:rPr lang="en-US" dirty="0"/>
              <a:t>Error of </a:t>
            </a:r>
            <a:r>
              <a:rPr lang="en-US" dirty="0" smtClean="0"/>
              <a:t>Omission</a:t>
            </a:r>
            <a:endParaRPr lang="en-US" dirty="0"/>
          </a:p>
          <a:p>
            <a:pPr lvl="2"/>
            <a:r>
              <a:rPr lang="en-US" dirty="0" err="1"/>
              <a:t>tpographicl</a:t>
            </a:r>
            <a:r>
              <a:rPr lang="en-US" dirty="0"/>
              <a:t> </a:t>
            </a:r>
            <a:r>
              <a:rPr lang="en-US" dirty="0" err="1"/>
              <a:t>errrs</a:t>
            </a:r>
            <a:endParaRPr lang="en-US" dirty="0"/>
          </a:p>
          <a:p>
            <a:pPr lvl="1"/>
            <a:r>
              <a:rPr lang="en-US" dirty="0"/>
              <a:t>Error of Commission</a:t>
            </a:r>
          </a:p>
          <a:p>
            <a:pPr lvl="2"/>
            <a:r>
              <a:rPr lang="en-US" dirty="0"/>
              <a:t>Hitting thumb with the hammer</a:t>
            </a:r>
          </a:p>
          <a:p>
            <a:pPr lvl="1"/>
            <a:r>
              <a:rPr lang="en-US" dirty="0"/>
              <a:t>Extraneous Act</a:t>
            </a:r>
          </a:p>
          <a:p>
            <a:pPr lvl="2"/>
            <a:r>
              <a:rPr lang="en-US" dirty="0"/>
              <a:t>reading a different class's assignment in class</a:t>
            </a:r>
          </a:p>
          <a:p>
            <a:pPr lvl="1"/>
            <a:r>
              <a:rPr lang="en-US" dirty="0"/>
              <a:t>Sequential Error</a:t>
            </a:r>
          </a:p>
          <a:p>
            <a:pPr lvl="2"/>
            <a:r>
              <a:rPr lang="en-US" dirty="0"/>
              <a:t>My usual: light the fire before opening the damper</a:t>
            </a:r>
          </a:p>
          <a:p>
            <a:pPr lvl="1"/>
            <a:r>
              <a:rPr lang="en-US" dirty="0"/>
              <a:t>Time Error</a:t>
            </a:r>
          </a:p>
          <a:p>
            <a:pPr lvl="2"/>
            <a:r>
              <a:rPr lang="en-US" dirty="0"/>
              <a:t>running a red light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Human Error Classification Systems - 3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85000" lnSpcReduction="10000"/>
          </a:bodyPr>
          <a:lstStyle/>
          <a:p>
            <a:r>
              <a:rPr lang="en-US"/>
              <a:t>Meister’s (1971) Types of Failures</a:t>
            </a:r>
          </a:p>
          <a:p>
            <a:r>
              <a:rPr lang="en-US"/>
              <a:t>Based on where the error originates.</a:t>
            </a:r>
          </a:p>
          <a:p>
            <a:pPr lvl="1"/>
            <a:r>
              <a:rPr lang="en-US"/>
              <a:t>Operating error: </a:t>
            </a:r>
          </a:p>
          <a:p>
            <a:pPr lvl="2"/>
            <a:r>
              <a:rPr lang="en-US"/>
              <a:t>System is not operated according to intended procedure.</a:t>
            </a:r>
          </a:p>
          <a:p>
            <a:pPr lvl="1"/>
            <a:r>
              <a:rPr lang="en-US"/>
              <a:t>Design Error:</a:t>
            </a:r>
          </a:p>
          <a:p>
            <a:pPr lvl="2"/>
            <a:r>
              <a:rPr lang="en-US"/>
              <a:t>Designer does not take into account human abilities.</a:t>
            </a:r>
          </a:p>
          <a:p>
            <a:pPr lvl="1"/>
            <a:r>
              <a:rPr lang="en-US"/>
              <a:t>Manufacturing Error:</a:t>
            </a:r>
          </a:p>
          <a:p>
            <a:pPr lvl="2"/>
            <a:r>
              <a:rPr lang="en-US"/>
              <a:t>System is not built according to design.</a:t>
            </a:r>
          </a:p>
          <a:p>
            <a:pPr lvl="1"/>
            <a:r>
              <a:rPr lang="en-US"/>
              <a:t>Installation and Maintenance Errors</a:t>
            </a:r>
          </a:p>
          <a:p>
            <a:pPr lvl="2"/>
            <a:r>
              <a:rPr lang="en-US"/>
              <a:t>System is not installed or maintained correctly.</a:t>
            </a:r>
          </a:p>
          <a:p>
            <a:pPr lvl="2"/>
            <a:r>
              <a:rPr lang="en-US"/>
              <a:t>Scary how common these are.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Human Error Classification Systems - 4</a:t>
            </a:r>
          </a:p>
        </p:txBody>
      </p:sp>
      <p:graphicFrame>
        <p:nvGraphicFramePr>
          <p:cNvPr id="73728" name="Object 0"/>
          <p:cNvGraphicFramePr>
            <a:graphicFrameLocks noGrp="1"/>
          </p:cNvGraphicFramePr>
          <p:nvPr>
            <p:ph type="tbl" idx="1"/>
          </p:nvPr>
        </p:nvGraphicFramePr>
        <p:xfrm>
          <a:off x="1066800" y="1295400"/>
          <a:ext cx="77724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4" name="Document" r:id="rId4" imgW="7772400" imgH="4800600" progId="Word.Document.8">
                  <p:embed/>
                </p:oleObj>
              </mc:Choice>
              <mc:Fallback>
                <p:oleObj name="Document" r:id="rId4" imgW="7772400" imgH="4800600" progId="Word.Document.8">
                  <p:embed/>
                  <p:pic>
                    <p:nvPicPr>
                      <p:cNvPr id="0" name="Picture 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400"/>
                        <a:ext cx="7772400" cy="48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29" name="Object 1"/>
          <p:cNvGraphicFramePr>
            <a:graphicFrameLocks/>
          </p:cNvGraphicFramePr>
          <p:nvPr/>
        </p:nvGraphicFramePr>
        <p:xfrm>
          <a:off x="1368425" y="1371600"/>
          <a:ext cx="744537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5" name="Document" r:id="rId6" imgW="7454880" imgH="5673600" progId="Word.Document.8">
                  <p:embed/>
                </p:oleObj>
              </mc:Choice>
              <mc:Fallback>
                <p:oleObj name="Document" r:id="rId6" imgW="7454880" imgH="5673600" progId="Word.Document.8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1371600"/>
                        <a:ext cx="7445375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Human Error Classification Systems - 5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/>
              <a:t>Another Cognitively Based System - Slips vs. Mistakes by Reason and </a:t>
            </a:r>
            <a:r>
              <a:rPr lang="en-US" sz="2400" dirty="0" err="1"/>
              <a:t>Navon</a:t>
            </a:r>
            <a:endParaRPr lang="en-US" dirty="0"/>
          </a:p>
          <a:p>
            <a:pPr lvl="1"/>
            <a:r>
              <a:rPr lang="en-US" dirty="0"/>
              <a:t>Slips are errors in execution</a:t>
            </a:r>
          </a:p>
          <a:p>
            <a:pPr lvl="1"/>
            <a:r>
              <a:rPr lang="en-US" dirty="0"/>
              <a:t>Mistakes are errors in planning an action</a:t>
            </a:r>
          </a:p>
          <a:p>
            <a:r>
              <a:rPr lang="en-US" sz="2400" dirty="0"/>
              <a:t>Lawrence’s (1974) Model with Relative Frequency</a:t>
            </a:r>
            <a:endParaRPr lang="en-US" dirty="0"/>
          </a:p>
          <a:p>
            <a:pPr lvl="1"/>
            <a:r>
              <a:rPr lang="en-US" dirty="0"/>
              <a:t>Failure to perceive a hazard		36%</a:t>
            </a:r>
          </a:p>
          <a:p>
            <a:pPr lvl="1"/>
            <a:r>
              <a:rPr lang="en-US" dirty="0"/>
              <a:t>Underestimate a hazard			25%</a:t>
            </a:r>
          </a:p>
          <a:p>
            <a:pPr lvl="1"/>
            <a:r>
              <a:rPr lang="en-US" dirty="0"/>
              <a:t>Failure to respond	</a:t>
            </a:r>
            <a:r>
              <a:rPr lang="en-US" dirty="0" smtClean="0"/>
              <a:t>	</a:t>
            </a:r>
            <a:r>
              <a:rPr lang="en-US" dirty="0"/>
              <a:t>		17%</a:t>
            </a:r>
          </a:p>
          <a:p>
            <a:pPr lvl="1"/>
            <a:r>
              <a:rPr lang="en-US" dirty="0"/>
              <a:t>Ineffective response			</a:t>
            </a:r>
            <a:r>
              <a:rPr lang="en-US" dirty="0" smtClean="0"/>
              <a:t>14%</a:t>
            </a:r>
            <a:endParaRPr lang="en-US" dirty="0"/>
          </a:p>
          <a:p>
            <a:r>
              <a:rPr lang="en-US" sz="2400" dirty="0"/>
              <a:t>Importance: Different types of errors need different types of actions to prevent.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Error Measurement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/>
              <a:t>Variable Error:  errors that differ from trial to trial</a:t>
            </a:r>
            <a:r>
              <a:rPr lang="en-US" sz="2400" dirty="0" smtClean="0"/>
              <a:t>.  In stats called Variance</a:t>
            </a:r>
            <a:endParaRPr lang="en-US" sz="2400" dirty="0"/>
          </a:p>
          <a:p>
            <a:r>
              <a:rPr lang="en-US" sz="2400" dirty="0"/>
              <a:t>Constant Error: errors that are constant from trial to trial</a:t>
            </a:r>
            <a:r>
              <a:rPr lang="en-US" sz="2400" dirty="0" smtClean="0"/>
              <a:t>. Also called Bias</a:t>
            </a:r>
            <a:endParaRPr lang="en-US" sz="2400" dirty="0"/>
          </a:p>
          <a:p>
            <a:r>
              <a:rPr lang="en-US" sz="2400" dirty="0"/>
              <a:t>Constant are easier to predict and thus correct.</a:t>
            </a:r>
          </a:p>
          <a:p>
            <a:r>
              <a:rPr lang="en-US" sz="2400" dirty="0" smtClean="0"/>
              <a:t>Figure </a:t>
            </a:r>
            <a:r>
              <a:rPr lang="en-US" sz="2400" dirty="0"/>
              <a:t>- after </a:t>
            </a:r>
            <a:r>
              <a:rPr lang="en-US" sz="2400" dirty="0" err="1"/>
              <a:t>Champanis</a:t>
            </a:r>
            <a:r>
              <a:rPr lang="en-US" sz="2400" dirty="0"/>
              <a:t> (1951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74752" name="Object 0"/>
          <p:cNvGraphicFramePr>
            <a:graphicFrameLocks noGrp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3532608251"/>
              </p:ext>
            </p:extLst>
          </p:nvPr>
        </p:nvGraphicFramePr>
        <p:xfrm>
          <a:off x="4745038" y="1371600"/>
          <a:ext cx="3159125" cy="29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0" name="Bitmap Image" r:id="rId4" imgW="2019130" imgH="1904637" progId="PBrush">
                  <p:embed/>
                </p:oleObj>
              </mc:Choice>
              <mc:Fallback>
                <p:oleObj name="Bitmap Image" r:id="rId4" imgW="2019130" imgH="1904637" progId="PBrush">
                  <p:embed/>
                  <p:pic>
                    <p:nvPicPr>
                      <p:cNvPr id="0" name="Picture 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1371600"/>
                        <a:ext cx="3159125" cy="297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3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059564"/>
              </p:ext>
            </p:extLst>
          </p:nvPr>
        </p:nvGraphicFramePr>
        <p:xfrm>
          <a:off x="4572000" y="4122737"/>
          <a:ext cx="3505200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1" name="Bitmap Image" r:id="rId6" imgW="2019130" imgH="1904637" progId="PBrush">
                  <p:embed/>
                </p:oleObj>
              </mc:Choice>
              <mc:Fallback>
                <p:oleObj name="Bitmap Image" r:id="rId6" imgW="2019130" imgH="1904637" progId="PBrush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22737"/>
                        <a:ext cx="3505200" cy="299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5568950" y="29098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7016750" y="31384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102350" y="21478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178550" y="267493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7169150" y="20716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5721350" y="35194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5035550" y="26050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7016750" y="55006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7169150" y="55006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7169150" y="56530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7245350" y="53482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7092950" y="53482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7016750" y="5576887"/>
            <a:ext cx="215900" cy="215900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C00000" mc:Ignorable="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Human-Machine and Error Analysis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ctr">
              <a:buFont typeface="Monotype Sorts" pitchFamily="2" charset="2"/>
              <a:buNone/>
            </a:pPr>
            <a:r>
              <a:rPr lang="en-US">
                <a:solidFill>
                  <a:schemeClr val="tx2"/>
                </a:solidFill>
              </a:rPr>
              <a:t>A Brief Overview</a:t>
            </a:r>
            <a:endParaRPr lang="en-US"/>
          </a:p>
          <a:p>
            <a:r>
              <a:rPr lang="en-US" sz="2400"/>
              <a:t>Some Steps that are part of a complete analysis (Swain &amp; Guttman, 1980)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	1.	Describe system goals and functions.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	2.	Describe situation.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	3.	Describe tasks and jobs.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	4.	Analyze tasks for where errors are likely.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	5.	Estimate probability of each error.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	6.	Estimate probability error is not corrected.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	7.	Devise means to increase reliability.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	8.	Repeat steps 4 - 7in light of changes.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Calculation of Human Error Probability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There are several techniques, will discuss THERP (Swain, 1963)</a:t>
            </a:r>
          </a:p>
          <a:p>
            <a:pPr lvl="1"/>
            <a:r>
              <a:rPr lang="en-US" sz="2000"/>
              <a:t>Start at top with probability of correct/incorrect action.</a:t>
            </a:r>
          </a:p>
          <a:p>
            <a:pPr lvl="1"/>
            <a:r>
              <a:rPr lang="en-US" sz="2000"/>
              <a:t>Next act is probability of given the last action.</a:t>
            </a:r>
          </a:p>
          <a:p>
            <a:pPr lvl="1"/>
            <a:r>
              <a:rPr lang="en-US" sz="2000"/>
              <a:t>These are conditional probabilities - They are not independent.</a:t>
            </a:r>
          </a:p>
          <a:p>
            <a:pPr lvl="1"/>
            <a:r>
              <a:rPr lang="en-US" sz="2000"/>
              <a:t>Sum of partial error probabilities at bottom is overall error probability.</a:t>
            </a:r>
          </a:p>
        </p:txBody>
      </p:sp>
      <p:pic>
        <p:nvPicPr>
          <p:cNvPr id="28676" name="Picture 4"/>
          <p:cNvPicPr>
            <a:picLocks noGrp="1" noChangeArrowheads="1"/>
          </p:cNvPicPr>
          <p:nvPr>
            <p:ph type="ch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68913" y="1295400"/>
            <a:ext cx="3319462" cy="4791075"/>
          </a:xfrm>
          <a:noFill/>
          <a:ln/>
        </p:spPr>
      </p:pic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Calculation of Human Error Probability - 2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143000"/>
            <a:ext cx="3810000" cy="4800600"/>
          </a:xfrm>
          <a:noFill/>
          <a:ln/>
        </p:spPr>
        <p:txBody>
          <a:bodyPr>
            <a:normAutofit fontScale="92500"/>
          </a:bodyPr>
          <a:lstStyle/>
          <a:p>
            <a:pPr algn="ctr">
              <a:buFont typeface="Monotype Sorts" pitchFamily="2" charset="2"/>
              <a:buNone/>
            </a:pPr>
            <a:r>
              <a:rPr lang="en-US" sz="1800" b="1">
                <a:solidFill>
                  <a:schemeClr val="tx2"/>
                </a:solidFill>
              </a:rPr>
              <a:t>THERP (Cont.)</a:t>
            </a:r>
          </a:p>
          <a:p>
            <a:r>
              <a:rPr lang="en-US" sz="1800"/>
              <a:t>In the diagram, a capital letter is a correct outcome and a small letter is an erroneous action.</a:t>
            </a:r>
          </a:p>
          <a:p>
            <a:r>
              <a:rPr lang="en-US" sz="1800"/>
              <a:t>The | symbol indicates a conditional probability.</a:t>
            </a:r>
          </a:p>
          <a:p>
            <a:r>
              <a:rPr lang="en-US" sz="1800"/>
              <a:t>Apply to starting a car.</a:t>
            </a:r>
          </a:p>
          <a:p>
            <a:pPr lvl="1"/>
            <a:r>
              <a:rPr lang="en-US" sz="1600"/>
              <a:t>K = correct key</a:t>
            </a:r>
          </a:p>
          <a:p>
            <a:pPr lvl="1"/>
            <a:r>
              <a:rPr lang="en-US" sz="1600"/>
              <a:t>k = incorrect key</a:t>
            </a:r>
          </a:p>
          <a:p>
            <a:pPr lvl="1"/>
            <a:r>
              <a:rPr lang="en-US" sz="1600"/>
              <a:t>S = getting key into ignition</a:t>
            </a:r>
          </a:p>
          <a:p>
            <a:pPr lvl="1"/>
            <a:r>
              <a:rPr lang="en-US" sz="1600"/>
              <a:t>s = missing ignition</a:t>
            </a:r>
          </a:p>
          <a:p>
            <a:pPr lvl="1"/>
            <a:r>
              <a:rPr lang="en-US" sz="1800"/>
              <a:t>P(S|K) is probability of getting key into ignition, given getting correct key. This is the only correct outcome.</a:t>
            </a:r>
          </a:p>
          <a:p>
            <a:pPr lvl="1"/>
            <a:r>
              <a:rPr lang="en-US" sz="1800"/>
              <a:t>P(error) = 1-P(S|K)</a:t>
            </a:r>
          </a:p>
        </p:txBody>
      </p:sp>
      <p:pic>
        <p:nvPicPr>
          <p:cNvPr id="30724" name="Picture 1028"/>
          <p:cNvPicPr>
            <a:picLocks noGrp="1" noChangeArrowheads="1"/>
          </p:cNvPicPr>
          <p:nvPr>
            <p:ph type="ch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68913" y="1295400"/>
            <a:ext cx="3319462" cy="4791075"/>
          </a:xfrm>
          <a:noFill/>
          <a:ln/>
        </p:spPr>
      </p:pic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The Crash of Eastern Flight 401 </a:t>
            </a:r>
            <a:r>
              <a:rPr lang="en-US" sz="2400"/>
              <a:t>- Dec. 1972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Account drawn from Danaher (1980)</a:t>
            </a:r>
          </a:p>
          <a:p>
            <a:pPr lvl="1"/>
            <a:r>
              <a:rPr lang="en-US"/>
              <a:t>Diverted from approach to Miami Int'l Airport due to light indicating a  malfunction in nose landing gear light.</a:t>
            </a:r>
          </a:p>
          <a:p>
            <a:pPr lvl="1"/>
            <a:r>
              <a:rPr lang="en-US"/>
              <a:t>Set autopilot to 2000 feet to reduce work load while checking nose landing gear.</a:t>
            </a:r>
          </a:p>
          <a:p>
            <a:pPr lvl="1"/>
            <a:r>
              <a:rPr lang="en-US"/>
              <a:t>Autopilot was inadvertently switched off by pilot, leading to a gradual descent.</a:t>
            </a:r>
          </a:p>
          <a:p>
            <a:pPr lvl="1"/>
            <a:r>
              <a:rPr lang="en-US"/>
              <a:t>Crew did not notice descent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Calculation of Human Error Probability - 2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To get probabilities of specific actions, it is common to used tabled values.</a:t>
            </a:r>
          </a:p>
          <a:p>
            <a:r>
              <a:rPr lang="en-US" dirty="0"/>
              <a:t>Example HEPs (Swain and </a:t>
            </a:r>
            <a:r>
              <a:rPr lang="en-US" dirty="0" err="1"/>
              <a:t>Guttman</a:t>
            </a:r>
            <a:r>
              <a:rPr lang="en-US" dirty="0"/>
              <a:t>, 1980)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Select wrong control in a group 		.003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	 of labeled identical controls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Turn control wrong direction		</a:t>
            </a:r>
            <a:r>
              <a:rPr lang="en-US" dirty="0" smtClean="0"/>
              <a:t>	.500</a:t>
            </a:r>
            <a:endParaRPr lang="en-US" dirty="0"/>
          </a:p>
          <a:p>
            <a:pPr lvl="1">
              <a:buFont typeface="Monotype Sorts" pitchFamily="2" charset="2"/>
              <a:buNone/>
            </a:pPr>
            <a:r>
              <a:rPr lang="en-US" dirty="0"/>
              <a:t>	under stress when design 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	violates population norm.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Failure to recognize an incorrect 		.</a:t>
            </a:r>
            <a:r>
              <a:rPr lang="en-US" dirty="0" smtClean="0"/>
              <a:t>010</a:t>
            </a:r>
            <a:endParaRPr lang="en-US" dirty="0"/>
          </a:p>
          <a:p>
            <a:pPr lvl="1">
              <a:buFont typeface="Monotype Sorts" pitchFamily="2" charset="2"/>
              <a:buNone/>
            </a:pPr>
            <a:r>
              <a:rPr lang="en-US" dirty="0"/>
              <a:t>	 status of item in front of operator</a:t>
            </a:r>
          </a:p>
        </p:txBody>
      </p:sp>
      <p:sp>
        <p:nvSpPr>
          <p:cNvPr id="32772" name="Line 1028"/>
          <p:cNvSpPr>
            <a:spLocks noChangeShapeType="1"/>
          </p:cNvSpPr>
          <p:nvPr/>
        </p:nvSpPr>
        <p:spPr bwMode="auto">
          <a:xfrm>
            <a:off x="1524000" y="36576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1029"/>
          <p:cNvSpPr>
            <a:spLocks noChangeShapeType="1"/>
          </p:cNvSpPr>
          <p:nvPr/>
        </p:nvSpPr>
        <p:spPr bwMode="auto">
          <a:xfrm>
            <a:off x="1524000" y="49530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Effects of System Complexity on Reliability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sz="2400"/>
              <a:t>In general reliability goes down as number of components goes up (i.e. as complexity goes up).</a:t>
            </a:r>
          </a:p>
          <a:p>
            <a:r>
              <a:rPr lang="en-US" sz="2400"/>
              <a:t>Components in a Series</a:t>
            </a:r>
            <a:endParaRPr lang="en-US"/>
          </a:p>
          <a:p>
            <a:pPr lvl="1"/>
            <a:r>
              <a:rPr lang="en-US"/>
              <a:t>In a series if any single component fails the whole system fails - the four tires on the car.</a:t>
            </a:r>
          </a:p>
          <a:p>
            <a:pPr lvl="1"/>
            <a:r>
              <a:rPr lang="en-US"/>
              <a:t>Rs = R1 * R2 * ... * Rn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Examples: All components have reliability of 0.90.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n = 1	|	Rs =				= .90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n = 2	|	Rs = .9*.9 			= .81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n = 3	|	Rs = .9*.9*.9			= .73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n = 10	|	Rs = .9</a:t>
            </a:r>
            <a:r>
              <a:rPr lang="en-US" baseline="30000"/>
              <a:t>10</a:t>
            </a:r>
            <a:r>
              <a:rPr lang="en-US"/>
              <a:t>			= .35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Effects of Redundancy on Reliability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Active Redundancy: Both components operate all the time but only one is needed.</a:t>
            </a:r>
          </a:p>
          <a:p>
            <a:r>
              <a:rPr lang="en-US" sz="2400" dirty="0"/>
              <a:t>Failure occurs only when both fail or (EP1)*(EP2)</a:t>
            </a:r>
          </a:p>
          <a:p>
            <a:r>
              <a:rPr lang="en-US" dirty="0"/>
              <a:t>Thus reliability </a:t>
            </a:r>
            <a:r>
              <a:rPr lang="en-US" dirty="0" err="1"/>
              <a:t>is:R</a:t>
            </a:r>
            <a:r>
              <a:rPr lang="en-US" baseline="-25000" dirty="0" err="1"/>
              <a:t>S</a:t>
            </a:r>
            <a:r>
              <a:rPr lang="en-US" dirty="0"/>
              <a:t> = 1 -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(1-R</a:t>
            </a:r>
            <a:r>
              <a:rPr lang="en-US" baseline="-25000" dirty="0"/>
              <a:t>I</a:t>
            </a:r>
            <a:r>
              <a:rPr lang="en-US" dirty="0"/>
              <a:t>)</a:t>
            </a:r>
          </a:p>
          <a:p>
            <a:pPr lvl="1">
              <a:buFont typeface="Monotype Sorts" pitchFamily="2" charset="2"/>
              <a:buNone/>
            </a:pPr>
            <a:endParaRPr lang="en-US" dirty="0"/>
          </a:p>
          <a:p>
            <a:pPr lvl="1">
              <a:buFont typeface="Monotype Sorts" pitchFamily="2" charset="2"/>
              <a:buNone/>
            </a:pPr>
            <a:r>
              <a:rPr lang="en-US" dirty="0"/>
              <a:t>Example: Use two components and both components have a reliability of 0.90.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In a series|		</a:t>
            </a:r>
            <a:r>
              <a:rPr lang="en-US" dirty="0" err="1"/>
              <a:t>Rs</a:t>
            </a:r>
            <a:r>
              <a:rPr lang="en-US" dirty="0"/>
              <a:t> = .9*.9		= .81 (above)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Redundant|	</a:t>
            </a:r>
            <a:r>
              <a:rPr lang="en-US" dirty="0" smtClean="0"/>
              <a:t>	</a:t>
            </a:r>
            <a:r>
              <a:rPr lang="en-US" dirty="0" err="1" smtClean="0"/>
              <a:t>Rs</a:t>
            </a:r>
            <a:r>
              <a:rPr lang="en-US" dirty="0" smtClean="0"/>
              <a:t> </a:t>
            </a:r>
            <a:r>
              <a:rPr lang="en-US" dirty="0"/>
              <a:t>= 1-(1-.9)</a:t>
            </a:r>
            <a:r>
              <a:rPr lang="en-US" baseline="30000" dirty="0"/>
              <a:t>2</a:t>
            </a:r>
            <a:r>
              <a:rPr lang="en-US" dirty="0"/>
              <a:t>  	= .99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Two redundant components in a series|</a:t>
            </a:r>
          </a:p>
          <a:p>
            <a:pPr lvl="1">
              <a:buFont typeface="Monotype Sorts" pitchFamily="2" charset="2"/>
              <a:buNone/>
            </a:pPr>
            <a:r>
              <a:rPr lang="en-US" dirty="0"/>
              <a:t>				</a:t>
            </a:r>
            <a:r>
              <a:rPr lang="en-US" dirty="0" smtClean="0"/>
              <a:t>	</a:t>
            </a:r>
            <a:r>
              <a:rPr lang="en-US" dirty="0" err="1" smtClean="0"/>
              <a:t>Rs</a:t>
            </a:r>
            <a:r>
              <a:rPr lang="en-US" dirty="0" smtClean="0"/>
              <a:t> </a:t>
            </a:r>
            <a:r>
              <a:rPr lang="en-US" dirty="0"/>
              <a:t>= .99*.99		= .98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Techniques to Improve Reliability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HARDWARE</a:t>
            </a:r>
          </a:p>
          <a:p>
            <a:pPr lvl="1"/>
            <a:r>
              <a:rPr lang="en-US"/>
              <a:t>KISS (Keep It Simple Stupid).</a:t>
            </a:r>
          </a:p>
          <a:p>
            <a:pPr lvl="2"/>
            <a:r>
              <a:rPr lang="en-US"/>
              <a:t>A-10		~33% unavailable at any one time.</a:t>
            </a:r>
          </a:p>
          <a:p>
            <a:pPr lvl="2"/>
            <a:r>
              <a:rPr lang="en-US"/>
              <a:t>F-111D	~66% unavailable</a:t>
            </a:r>
          </a:p>
          <a:p>
            <a:pPr lvl="2"/>
            <a:r>
              <a:rPr lang="en-US"/>
              <a:t>Apache Helicopter is similar record to F-111D</a:t>
            </a:r>
          </a:p>
          <a:p>
            <a:pPr lvl="1"/>
            <a:r>
              <a:rPr lang="en-US"/>
              <a:t>Make it reliable/Quality Control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HUMAN</a:t>
            </a:r>
          </a:p>
          <a:p>
            <a:pPr lvl="1"/>
            <a:r>
              <a:rPr lang="en-US"/>
              <a:t>Use human factors knowledge in design - back to Three-Mile Island.</a:t>
            </a:r>
          </a:p>
          <a:p>
            <a:pPr lvl="1"/>
            <a:r>
              <a:rPr lang="en-US"/>
              <a:t>Use human as redundant system.</a:t>
            </a:r>
          </a:p>
          <a:p>
            <a:pPr lvl="1"/>
            <a:r>
              <a:rPr lang="en-US"/>
              <a:t>Others?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Risk Analysis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DEFINITION: An estimation of the consequences associated with particular errors</a:t>
            </a:r>
            <a:r>
              <a:rPr lang="en-US"/>
              <a:t>.</a:t>
            </a:r>
          </a:p>
          <a:p>
            <a:pPr lvl="1"/>
            <a:r>
              <a:rPr lang="en-US" sz="2000"/>
              <a:t>Includes estimate of probability</a:t>
            </a:r>
          </a:p>
          <a:p>
            <a:pPr lvl="2"/>
            <a:r>
              <a:rPr lang="en-US" sz="1800"/>
              <a:t>i.e., risk = p(error)*consequences(error)</a:t>
            </a:r>
          </a:p>
          <a:p>
            <a:pPr lvl="1"/>
            <a:r>
              <a:rPr lang="en-US" sz="2000"/>
              <a:t>Can be any sort of risk</a:t>
            </a:r>
          </a:p>
          <a:p>
            <a:pPr lvl="2"/>
            <a:r>
              <a:rPr lang="en-US" sz="1800"/>
              <a:t>e.g., loss of life, money, etc.</a:t>
            </a:r>
          </a:p>
          <a:p>
            <a:pPr lvl="1"/>
            <a:r>
              <a:rPr lang="en-US" sz="2000"/>
              <a:t>Must estimate significance of these various consequences</a:t>
            </a:r>
          </a:p>
          <a:p>
            <a:r>
              <a:rPr lang="en-US" sz="2400"/>
              <a:t>Used to assist many types of decisions:</a:t>
            </a:r>
          </a:p>
          <a:p>
            <a:pPr lvl="1"/>
            <a:r>
              <a:rPr lang="en-US" sz="2000"/>
              <a:t>Estimates of safety</a:t>
            </a:r>
          </a:p>
          <a:p>
            <a:pPr lvl="1"/>
            <a:r>
              <a:rPr lang="en-US" sz="2000"/>
              <a:t>Estimates of probable success</a:t>
            </a:r>
          </a:p>
          <a:p>
            <a:pPr lvl="1"/>
            <a:r>
              <a:rPr lang="en-US" sz="2000"/>
              <a:t>Types of training to use to help operators not to miss important errors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Crash - continued</a:t>
            </a:r>
          </a:p>
        </p:txBody>
      </p:sp>
      <p:sp>
        <p:nvSpPr>
          <p:cNvPr id="727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ATC saw plane reading at 900 feet.  The current system could report errors for up to three sweeps.</a:t>
            </a:r>
          </a:p>
          <a:p>
            <a:pPr lvl="1"/>
            <a:r>
              <a:rPr lang="en-US"/>
              <a:t>The controller did contact plane but was told all OK.</a:t>
            </a:r>
          </a:p>
          <a:p>
            <a:pPr lvl="1"/>
            <a:r>
              <a:rPr lang="en-US"/>
              <a:t>Controller’s attention was diverted by 5 other planes he was responsible for</a:t>
            </a:r>
          </a:p>
          <a:p>
            <a:pPr lvl="1"/>
            <a:r>
              <a:rPr lang="en-US"/>
              <a:t>30 seconds later place crashed killing 99 out of 176.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Crash of Eastern Flight 401 - Errors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Pilot Error: not watching altitude which is pilots responsibility</a:t>
            </a:r>
          </a:p>
          <a:p>
            <a:pPr lvl="1"/>
            <a:r>
              <a:rPr lang="en-US"/>
              <a:t>Pilot assumed autopilot worked.</a:t>
            </a:r>
          </a:p>
          <a:p>
            <a:r>
              <a:rPr lang="en-US"/>
              <a:t>Controller Error: did not report low altitude to the pilot</a:t>
            </a:r>
          </a:p>
          <a:p>
            <a:pPr lvl="1"/>
            <a:r>
              <a:rPr lang="en-US"/>
              <a:t> (They are required to now).</a:t>
            </a:r>
          </a:p>
          <a:p>
            <a:r>
              <a:rPr lang="en-US"/>
              <a:t>Name all the factors that contributed to this crash?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Error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DEFINITION:  an action or lack of action that violates some tolerance limit(s) of the system.</a:t>
            </a:r>
          </a:p>
          <a:p>
            <a:pPr lvl="1"/>
            <a:r>
              <a:rPr lang="en-US"/>
              <a:t>Thus defined in terms of system requirements and capabilities.</a:t>
            </a:r>
          </a:p>
          <a:p>
            <a:r>
              <a:rPr lang="en-US"/>
              <a:t>The the occurrence of an error does not imply anything about human, even if it is “the persons fault.”</a:t>
            </a:r>
          </a:p>
          <a:p>
            <a:pPr lvl="1"/>
            <a:r>
              <a:rPr lang="en-US"/>
              <a:t>It could be a system flaw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Try This:  Name the Colors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467600" cy="4525963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2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red</a:t>
            </a:r>
            <a:r>
              <a:rPr lang="en-US" sz="3200" dirty="0"/>
              <a:t>		</a:t>
            </a:r>
            <a:r>
              <a:rPr lang="en-US" sz="32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blue		yellow	green</a:t>
            </a:r>
          </a:p>
          <a:p>
            <a:pPr>
              <a:buFont typeface="Monotype Sorts" pitchFamily="2" charset="2"/>
              <a:buNone/>
            </a:pPr>
            <a:r>
              <a:rPr lang="en-US" sz="3200" dirty="0">
                <a:solidFill>
                  <a:schemeClr val="hlink"/>
                </a:solidFill>
              </a:rPr>
              <a:t>yellow</a:t>
            </a:r>
            <a:r>
              <a:rPr lang="en-US" sz="3200" dirty="0"/>
              <a:t>	</a:t>
            </a:r>
            <a:r>
              <a:rPr lang="en-US" sz="32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green</a:t>
            </a:r>
            <a:r>
              <a:rPr lang="en-US" sz="3200" dirty="0">
                <a:solidFill>
                  <a:schemeClr val="accent2"/>
                </a:solidFill>
              </a:rPr>
              <a:t>	</a:t>
            </a:r>
            <a:r>
              <a:rPr lang="en-US" sz="3200" dirty="0">
                <a:solidFill>
                  <a:srgbClr xmlns:mc="http://schemas.openxmlformats.org/markup-compatibility/2006" xmlns:a14="http://schemas.microsoft.com/office/drawing/2010/main" val="00CC00" mc:Ignorable=""/>
                </a:solidFill>
              </a:rPr>
              <a:t>yellow	red</a:t>
            </a:r>
            <a:endParaRPr lang="en-US" sz="3200" dirty="0">
              <a:solidFill>
                <a:schemeClr val="accent1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3200" dirty="0">
                <a:solidFill>
                  <a:srgbClr xmlns:mc="http://schemas.openxmlformats.org/markup-compatibility/2006" xmlns:a14="http://schemas.microsoft.com/office/drawing/2010/main" val="00CC00" mc:Ignorable=""/>
                </a:solidFill>
              </a:rPr>
              <a:t>blue	</a:t>
            </a:r>
            <a:r>
              <a:rPr lang="en-US" sz="3200" dirty="0"/>
              <a:t>	</a:t>
            </a:r>
            <a:r>
              <a:rPr lang="en-US" sz="3200" dirty="0">
                <a:solidFill>
                  <a:srgbClr xmlns:mc="http://schemas.openxmlformats.org/markup-compatibility/2006" xmlns:a14="http://schemas.microsoft.com/office/drawing/2010/main" val="00CC00" mc:Ignorable=""/>
                </a:solidFill>
              </a:rPr>
              <a:t>red</a:t>
            </a:r>
            <a:r>
              <a:rPr lang="en-US" sz="3200" dirty="0"/>
              <a:t>		</a:t>
            </a:r>
            <a:r>
              <a:rPr lang="en-US" sz="3200" dirty="0">
                <a:solidFill>
                  <a:schemeClr val="hlink"/>
                </a:solidFill>
              </a:rPr>
              <a:t>green	</a:t>
            </a:r>
            <a:r>
              <a:rPr lang="en-US" sz="32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blue</a:t>
            </a:r>
          </a:p>
          <a:p>
            <a:pPr>
              <a:buFont typeface="Monotype Sorts" pitchFamily="2" charset="2"/>
              <a:buNone/>
            </a:pPr>
            <a:r>
              <a:rPr lang="en-US" sz="3200" dirty="0">
                <a:solidFill>
                  <a:srgbClr xmlns:mc="http://schemas.openxmlformats.org/markup-compatibility/2006" xmlns:a14="http://schemas.microsoft.com/office/drawing/2010/main" val="00CC00" mc:Ignorable=""/>
                </a:solidFill>
              </a:rPr>
              <a:t>yellow</a:t>
            </a:r>
            <a:r>
              <a:rPr lang="en-US" sz="3200" dirty="0"/>
              <a:t>	</a:t>
            </a:r>
            <a:r>
              <a:rPr lang="en-US" sz="3200" dirty="0">
                <a:solidFill>
                  <a:schemeClr val="hlink"/>
                </a:solidFill>
              </a:rPr>
              <a:t>yellow</a:t>
            </a:r>
            <a:r>
              <a:rPr lang="en-US" sz="3200" dirty="0"/>
              <a:t>	</a:t>
            </a:r>
            <a:r>
              <a:rPr lang="en-US" sz="32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blue</a:t>
            </a:r>
            <a:r>
              <a:rPr lang="en-US" sz="3200" dirty="0">
                <a:solidFill>
                  <a:schemeClr val="tx2"/>
                </a:solidFill>
              </a:rPr>
              <a:t>	</a:t>
            </a: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green</a:t>
            </a:r>
          </a:p>
          <a:p>
            <a:pPr>
              <a:buFont typeface="Monotype Sorts" pitchFamily="2" charset="2"/>
              <a:buNone/>
            </a:pPr>
            <a:r>
              <a:rPr lang="en-US" sz="32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green</a:t>
            </a:r>
            <a:r>
              <a:rPr lang="en-US" sz="3200" dirty="0">
                <a:solidFill>
                  <a:schemeClr val="accent2"/>
                </a:solidFill>
              </a:rPr>
              <a:t>	</a:t>
            </a:r>
            <a:r>
              <a:rPr lang="en-US" sz="32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red	</a:t>
            </a:r>
            <a:r>
              <a:rPr lang="en-US" sz="3200" dirty="0"/>
              <a:t>	</a:t>
            </a:r>
            <a:r>
              <a:rPr lang="en-US" sz="3200" dirty="0">
                <a:solidFill>
                  <a:schemeClr val="hlink"/>
                </a:solidFill>
              </a:rPr>
              <a:t>red</a:t>
            </a:r>
            <a:r>
              <a:rPr lang="en-US" sz="3200" dirty="0"/>
              <a:t>		</a:t>
            </a:r>
            <a:r>
              <a:rPr lang="en-US" sz="3200" dirty="0">
                <a:solidFill>
                  <a:schemeClr val="hlink"/>
                </a:solidFill>
              </a:rPr>
              <a:t>yellow</a:t>
            </a:r>
            <a:endParaRPr lang="en-US" sz="3200" dirty="0">
              <a:solidFill>
                <a:schemeClr val="folHlink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32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blue		blue</a:t>
            </a:r>
            <a:r>
              <a:rPr lang="en-US" sz="3200" dirty="0">
                <a:solidFill>
                  <a:schemeClr val="tx2"/>
                </a:solidFill>
              </a:rPr>
              <a:t>	</a:t>
            </a:r>
            <a:r>
              <a:rPr lang="en-US" sz="3200" dirty="0"/>
              <a:t>	</a:t>
            </a:r>
            <a:r>
              <a:rPr lang="en-US" sz="3200" dirty="0">
                <a:solidFill>
                  <a:schemeClr val="hlink"/>
                </a:solidFill>
              </a:rPr>
              <a:t>green	red</a:t>
            </a:r>
          </a:p>
          <a:p>
            <a:pPr>
              <a:buFont typeface="Monotype Sorts" pitchFamily="2" charset="2"/>
              <a:buNone/>
            </a:pPr>
            <a:r>
              <a:rPr lang="en-US" sz="3200" dirty="0">
                <a:solidFill>
                  <a:schemeClr val="hlink"/>
                </a:solidFill>
              </a:rPr>
              <a:t>red</a:t>
            </a:r>
            <a:r>
              <a:rPr lang="en-US" sz="3200" dirty="0"/>
              <a:t>		</a:t>
            </a:r>
            <a:r>
              <a:rPr lang="en-US" sz="32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green	</a:t>
            </a:r>
            <a:r>
              <a:rPr lang="en-US" sz="32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blue</a:t>
            </a:r>
            <a:r>
              <a:rPr lang="en-US" sz="3200" dirty="0">
                <a:solidFill>
                  <a:schemeClr val="accent2"/>
                </a:solidFill>
              </a:rPr>
              <a:t>	</a:t>
            </a:r>
            <a:r>
              <a:rPr lang="en-US" sz="3200" dirty="0"/>
              <a:t>	</a:t>
            </a:r>
            <a:r>
              <a:rPr lang="en-US" sz="3200" dirty="0">
                <a:solidFill>
                  <a:srgbClr xmlns:mc="http://schemas.openxmlformats.org/markup-compatibility/2006" xmlns:a14="http://schemas.microsoft.com/office/drawing/2010/main" val="00CC00" mc:Ignorable=""/>
                </a:solidFill>
              </a:rPr>
              <a:t>yellow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66800" y="5334000"/>
            <a:ext cx="6111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Count number of mistakes?</a:t>
            </a:r>
          </a:p>
          <a:p>
            <a:r>
              <a:rPr lang="en-US"/>
              <a:t>What might be some reasons for these mistakes?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This: Name the Colors</a:t>
            </a:r>
          </a:p>
        </p:txBody>
      </p:sp>
      <p:sp>
        <p:nvSpPr>
          <p:cNvPr id="50179" name="Rectangle 1027"/>
          <p:cNvSpPr>
            <a:spLocks noChangeArrowheads="1"/>
          </p:cNvSpPr>
          <p:nvPr/>
        </p:nvSpPr>
        <p:spPr bwMode="auto">
          <a:xfrm>
            <a:off x="1066800" y="14478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1028"/>
          <p:cNvSpPr>
            <a:spLocks noChangeArrowheads="1"/>
          </p:cNvSpPr>
          <p:nvPr/>
        </p:nvSpPr>
        <p:spPr bwMode="auto">
          <a:xfrm>
            <a:off x="1066800" y="2133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1029"/>
          <p:cNvSpPr>
            <a:spLocks noChangeArrowheads="1"/>
          </p:cNvSpPr>
          <p:nvPr/>
        </p:nvSpPr>
        <p:spPr bwMode="auto">
          <a:xfrm>
            <a:off x="1066800" y="28194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1030"/>
          <p:cNvSpPr>
            <a:spLocks noChangeArrowheads="1"/>
          </p:cNvSpPr>
          <p:nvPr/>
        </p:nvSpPr>
        <p:spPr bwMode="auto">
          <a:xfrm>
            <a:off x="1066800" y="35052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1031"/>
          <p:cNvSpPr>
            <a:spLocks noChangeArrowheads="1"/>
          </p:cNvSpPr>
          <p:nvPr/>
        </p:nvSpPr>
        <p:spPr bwMode="auto">
          <a:xfrm>
            <a:off x="1066800" y="41910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1032"/>
          <p:cNvSpPr>
            <a:spLocks noChangeArrowheads="1"/>
          </p:cNvSpPr>
          <p:nvPr/>
        </p:nvSpPr>
        <p:spPr bwMode="auto">
          <a:xfrm>
            <a:off x="1066800" y="48768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1033"/>
          <p:cNvSpPr>
            <a:spLocks noChangeArrowheads="1"/>
          </p:cNvSpPr>
          <p:nvPr/>
        </p:nvSpPr>
        <p:spPr bwMode="auto">
          <a:xfrm>
            <a:off x="1066800" y="5562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1034"/>
          <p:cNvSpPr>
            <a:spLocks noChangeArrowheads="1"/>
          </p:cNvSpPr>
          <p:nvPr/>
        </p:nvSpPr>
        <p:spPr bwMode="auto">
          <a:xfrm>
            <a:off x="1066800" y="14478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1035"/>
          <p:cNvSpPr>
            <a:spLocks noChangeArrowheads="1"/>
          </p:cNvSpPr>
          <p:nvPr/>
        </p:nvSpPr>
        <p:spPr bwMode="auto">
          <a:xfrm>
            <a:off x="1066800" y="21336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036"/>
          <p:cNvSpPr>
            <a:spLocks noChangeArrowheads="1"/>
          </p:cNvSpPr>
          <p:nvPr/>
        </p:nvSpPr>
        <p:spPr bwMode="auto">
          <a:xfrm>
            <a:off x="1066800" y="28194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0189" name="Rectangle 1037"/>
          <p:cNvSpPr>
            <a:spLocks noChangeArrowheads="1"/>
          </p:cNvSpPr>
          <p:nvPr/>
        </p:nvSpPr>
        <p:spPr bwMode="auto">
          <a:xfrm>
            <a:off x="1066800" y="35052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038"/>
          <p:cNvSpPr>
            <a:spLocks noChangeArrowheads="1"/>
          </p:cNvSpPr>
          <p:nvPr/>
        </p:nvSpPr>
        <p:spPr bwMode="auto">
          <a:xfrm>
            <a:off x="1066800" y="41910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039"/>
          <p:cNvSpPr>
            <a:spLocks noChangeArrowheads="1"/>
          </p:cNvSpPr>
          <p:nvPr/>
        </p:nvSpPr>
        <p:spPr bwMode="auto">
          <a:xfrm>
            <a:off x="1066800" y="48768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040"/>
          <p:cNvSpPr>
            <a:spLocks noChangeArrowheads="1"/>
          </p:cNvSpPr>
          <p:nvPr/>
        </p:nvSpPr>
        <p:spPr bwMode="auto">
          <a:xfrm>
            <a:off x="1066800" y="5562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1047"/>
          <p:cNvSpPr>
            <a:spLocks noChangeArrowheads="1"/>
          </p:cNvSpPr>
          <p:nvPr/>
        </p:nvSpPr>
        <p:spPr bwMode="auto">
          <a:xfrm>
            <a:off x="1066800" y="5562600"/>
            <a:ext cx="1295400" cy="3048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1048"/>
          <p:cNvSpPr>
            <a:spLocks noChangeArrowheads="1"/>
          </p:cNvSpPr>
          <p:nvPr/>
        </p:nvSpPr>
        <p:spPr bwMode="auto">
          <a:xfrm>
            <a:off x="3200400" y="14478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1049"/>
          <p:cNvSpPr>
            <a:spLocks noChangeArrowheads="1"/>
          </p:cNvSpPr>
          <p:nvPr/>
        </p:nvSpPr>
        <p:spPr bwMode="auto">
          <a:xfrm>
            <a:off x="3200400" y="2133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1050"/>
          <p:cNvSpPr>
            <a:spLocks noChangeArrowheads="1"/>
          </p:cNvSpPr>
          <p:nvPr/>
        </p:nvSpPr>
        <p:spPr bwMode="auto">
          <a:xfrm>
            <a:off x="3200400" y="28194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1051"/>
          <p:cNvSpPr>
            <a:spLocks noChangeArrowheads="1"/>
          </p:cNvSpPr>
          <p:nvPr/>
        </p:nvSpPr>
        <p:spPr bwMode="auto">
          <a:xfrm>
            <a:off x="3200400" y="35052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1052"/>
          <p:cNvSpPr>
            <a:spLocks noChangeArrowheads="1"/>
          </p:cNvSpPr>
          <p:nvPr/>
        </p:nvSpPr>
        <p:spPr bwMode="auto">
          <a:xfrm>
            <a:off x="3200400" y="41910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1053"/>
          <p:cNvSpPr>
            <a:spLocks noChangeArrowheads="1"/>
          </p:cNvSpPr>
          <p:nvPr/>
        </p:nvSpPr>
        <p:spPr bwMode="auto">
          <a:xfrm>
            <a:off x="3200400" y="48768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1054"/>
          <p:cNvSpPr>
            <a:spLocks noChangeArrowheads="1"/>
          </p:cNvSpPr>
          <p:nvPr/>
        </p:nvSpPr>
        <p:spPr bwMode="auto">
          <a:xfrm>
            <a:off x="3200400" y="5562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1055"/>
          <p:cNvSpPr>
            <a:spLocks noChangeArrowheads="1"/>
          </p:cNvSpPr>
          <p:nvPr/>
        </p:nvSpPr>
        <p:spPr bwMode="auto">
          <a:xfrm>
            <a:off x="3200400" y="1447800"/>
            <a:ext cx="1295400" cy="3048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1056"/>
          <p:cNvSpPr>
            <a:spLocks noChangeArrowheads="1"/>
          </p:cNvSpPr>
          <p:nvPr/>
        </p:nvSpPr>
        <p:spPr bwMode="auto">
          <a:xfrm>
            <a:off x="3200400" y="21336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Rectangle 1057"/>
          <p:cNvSpPr>
            <a:spLocks noChangeArrowheads="1"/>
          </p:cNvSpPr>
          <p:nvPr/>
        </p:nvSpPr>
        <p:spPr bwMode="auto">
          <a:xfrm>
            <a:off x="3200400" y="28194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Rectangle 1058"/>
          <p:cNvSpPr>
            <a:spLocks noChangeArrowheads="1"/>
          </p:cNvSpPr>
          <p:nvPr/>
        </p:nvSpPr>
        <p:spPr bwMode="auto">
          <a:xfrm>
            <a:off x="3200400" y="35052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Rectangle 1059"/>
          <p:cNvSpPr>
            <a:spLocks noChangeArrowheads="1"/>
          </p:cNvSpPr>
          <p:nvPr/>
        </p:nvSpPr>
        <p:spPr bwMode="auto">
          <a:xfrm>
            <a:off x="3200400" y="41910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2" name="Rectangle 1060"/>
          <p:cNvSpPr>
            <a:spLocks noChangeArrowheads="1"/>
          </p:cNvSpPr>
          <p:nvPr/>
        </p:nvSpPr>
        <p:spPr bwMode="auto">
          <a:xfrm>
            <a:off x="3200400" y="48768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3" name="Rectangle 1061"/>
          <p:cNvSpPr>
            <a:spLocks noChangeArrowheads="1"/>
          </p:cNvSpPr>
          <p:nvPr/>
        </p:nvSpPr>
        <p:spPr bwMode="auto">
          <a:xfrm>
            <a:off x="3200400" y="5562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4" name="Rectangle 1062"/>
          <p:cNvSpPr>
            <a:spLocks noChangeArrowheads="1"/>
          </p:cNvSpPr>
          <p:nvPr/>
        </p:nvSpPr>
        <p:spPr bwMode="auto">
          <a:xfrm>
            <a:off x="3200400" y="5562600"/>
            <a:ext cx="1295400" cy="3048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5" name="Rectangle 1063"/>
          <p:cNvSpPr>
            <a:spLocks noChangeArrowheads="1"/>
          </p:cNvSpPr>
          <p:nvPr/>
        </p:nvSpPr>
        <p:spPr bwMode="auto">
          <a:xfrm>
            <a:off x="5334000" y="14478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6" name="Rectangle 1064"/>
          <p:cNvSpPr>
            <a:spLocks noChangeArrowheads="1"/>
          </p:cNvSpPr>
          <p:nvPr/>
        </p:nvSpPr>
        <p:spPr bwMode="auto">
          <a:xfrm>
            <a:off x="5334000" y="2133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7" name="Rectangle 1065"/>
          <p:cNvSpPr>
            <a:spLocks noChangeArrowheads="1"/>
          </p:cNvSpPr>
          <p:nvPr/>
        </p:nvSpPr>
        <p:spPr bwMode="auto">
          <a:xfrm>
            <a:off x="5334000" y="28194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8" name="Rectangle 1066"/>
          <p:cNvSpPr>
            <a:spLocks noChangeArrowheads="1"/>
          </p:cNvSpPr>
          <p:nvPr/>
        </p:nvSpPr>
        <p:spPr bwMode="auto">
          <a:xfrm>
            <a:off x="5334000" y="35052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9" name="Rectangle 1067"/>
          <p:cNvSpPr>
            <a:spLocks noChangeArrowheads="1"/>
          </p:cNvSpPr>
          <p:nvPr/>
        </p:nvSpPr>
        <p:spPr bwMode="auto">
          <a:xfrm>
            <a:off x="5334000" y="41910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0" name="Rectangle 1068"/>
          <p:cNvSpPr>
            <a:spLocks noChangeArrowheads="1"/>
          </p:cNvSpPr>
          <p:nvPr/>
        </p:nvSpPr>
        <p:spPr bwMode="auto">
          <a:xfrm>
            <a:off x="5334000" y="48768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1" name="Rectangle 1069"/>
          <p:cNvSpPr>
            <a:spLocks noChangeArrowheads="1"/>
          </p:cNvSpPr>
          <p:nvPr/>
        </p:nvSpPr>
        <p:spPr bwMode="auto">
          <a:xfrm>
            <a:off x="5334000" y="5562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2" name="Rectangle 1070"/>
          <p:cNvSpPr>
            <a:spLocks noChangeArrowheads="1"/>
          </p:cNvSpPr>
          <p:nvPr/>
        </p:nvSpPr>
        <p:spPr bwMode="auto">
          <a:xfrm>
            <a:off x="5334000" y="14478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3" name="Rectangle 1071"/>
          <p:cNvSpPr>
            <a:spLocks noChangeArrowheads="1"/>
          </p:cNvSpPr>
          <p:nvPr/>
        </p:nvSpPr>
        <p:spPr bwMode="auto">
          <a:xfrm>
            <a:off x="5334000" y="2133600"/>
            <a:ext cx="1295400" cy="3048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4" name="Rectangle 1072"/>
          <p:cNvSpPr>
            <a:spLocks noChangeArrowheads="1"/>
          </p:cNvSpPr>
          <p:nvPr/>
        </p:nvSpPr>
        <p:spPr bwMode="auto">
          <a:xfrm>
            <a:off x="5334000" y="2819400"/>
            <a:ext cx="1295400" cy="3048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5" name="Rectangle 1073"/>
          <p:cNvSpPr>
            <a:spLocks noChangeArrowheads="1"/>
          </p:cNvSpPr>
          <p:nvPr/>
        </p:nvSpPr>
        <p:spPr bwMode="auto">
          <a:xfrm>
            <a:off x="5334000" y="35052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6" name="Rectangle 1074"/>
          <p:cNvSpPr>
            <a:spLocks noChangeArrowheads="1"/>
          </p:cNvSpPr>
          <p:nvPr/>
        </p:nvSpPr>
        <p:spPr bwMode="auto">
          <a:xfrm>
            <a:off x="5334000" y="41910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7" name="Rectangle 1075"/>
          <p:cNvSpPr>
            <a:spLocks noChangeArrowheads="1"/>
          </p:cNvSpPr>
          <p:nvPr/>
        </p:nvSpPr>
        <p:spPr bwMode="auto">
          <a:xfrm>
            <a:off x="5334000" y="48768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8" name="Rectangle 1076"/>
          <p:cNvSpPr>
            <a:spLocks noChangeArrowheads="1"/>
          </p:cNvSpPr>
          <p:nvPr/>
        </p:nvSpPr>
        <p:spPr bwMode="auto">
          <a:xfrm>
            <a:off x="5334000" y="5562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29" name="Rectangle 1077"/>
          <p:cNvSpPr>
            <a:spLocks noChangeArrowheads="1"/>
          </p:cNvSpPr>
          <p:nvPr/>
        </p:nvSpPr>
        <p:spPr bwMode="auto">
          <a:xfrm>
            <a:off x="5334000" y="55626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0" name="Rectangle 1078"/>
          <p:cNvSpPr>
            <a:spLocks noChangeArrowheads="1"/>
          </p:cNvSpPr>
          <p:nvPr/>
        </p:nvSpPr>
        <p:spPr bwMode="auto">
          <a:xfrm>
            <a:off x="7391400" y="14478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1" name="Rectangle 1079"/>
          <p:cNvSpPr>
            <a:spLocks noChangeArrowheads="1"/>
          </p:cNvSpPr>
          <p:nvPr/>
        </p:nvSpPr>
        <p:spPr bwMode="auto">
          <a:xfrm>
            <a:off x="7391400" y="2133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2" name="Rectangle 1080"/>
          <p:cNvSpPr>
            <a:spLocks noChangeArrowheads="1"/>
          </p:cNvSpPr>
          <p:nvPr/>
        </p:nvSpPr>
        <p:spPr bwMode="auto">
          <a:xfrm>
            <a:off x="7391400" y="28194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3" name="Rectangle 1081"/>
          <p:cNvSpPr>
            <a:spLocks noChangeArrowheads="1"/>
          </p:cNvSpPr>
          <p:nvPr/>
        </p:nvSpPr>
        <p:spPr bwMode="auto">
          <a:xfrm>
            <a:off x="7391400" y="35052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4" name="Rectangle 1082"/>
          <p:cNvSpPr>
            <a:spLocks noChangeArrowheads="1"/>
          </p:cNvSpPr>
          <p:nvPr/>
        </p:nvSpPr>
        <p:spPr bwMode="auto">
          <a:xfrm>
            <a:off x="7391400" y="41910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5" name="Rectangle 1083"/>
          <p:cNvSpPr>
            <a:spLocks noChangeArrowheads="1"/>
          </p:cNvSpPr>
          <p:nvPr/>
        </p:nvSpPr>
        <p:spPr bwMode="auto">
          <a:xfrm>
            <a:off x="7391400" y="48768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6" name="Rectangle 1084"/>
          <p:cNvSpPr>
            <a:spLocks noChangeArrowheads="1"/>
          </p:cNvSpPr>
          <p:nvPr/>
        </p:nvSpPr>
        <p:spPr bwMode="auto">
          <a:xfrm>
            <a:off x="7391400" y="5562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7" name="Rectangle 1085"/>
          <p:cNvSpPr>
            <a:spLocks noChangeArrowheads="1"/>
          </p:cNvSpPr>
          <p:nvPr/>
        </p:nvSpPr>
        <p:spPr bwMode="auto">
          <a:xfrm>
            <a:off x="7391400" y="14478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8" name="Rectangle 1086"/>
          <p:cNvSpPr>
            <a:spLocks noChangeArrowheads="1"/>
          </p:cNvSpPr>
          <p:nvPr/>
        </p:nvSpPr>
        <p:spPr bwMode="auto">
          <a:xfrm>
            <a:off x="7391400" y="21336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39" name="Rectangle 1087"/>
          <p:cNvSpPr>
            <a:spLocks noChangeArrowheads="1"/>
          </p:cNvSpPr>
          <p:nvPr/>
        </p:nvSpPr>
        <p:spPr bwMode="auto">
          <a:xfrm>
            <a:off x="7391400" y="28194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0" name="Rectangle 1088"/>
          <p:cNvSpPr>
            <a:spLocks noChangeArrowheads="1"/>
          </p:cNvSpPr>
          <p:nvPr/>
        </p:nvSpPr>
        <p:spPr bwMode="auto">
          <a:xfrm>
            <a:off x="7391400" y="3505200"/>
            <a:ext cx="1295400" cy="3048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1" name="Rectangle 1089"/>
          <p:cNvSpPr>
            <a:spLocks noChangeArrowheads="1"/>
          </p:cNvSpPr>
          <p:nvPr/>
        </p:nvSpPr>
        <p:spPr bwMode="auto">
          <a:xfrm>
            <a:off x="7391400" y="4191000"/>
            <a:ext cx="1295400" cy="3048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2" name="Rectangle 1090"/>
          <p:cNvSpPr>
            <a:spLocks noChangeArrowheads="1"/>
          </p:cNvSpPr>
          <p:nvPr/>
        </p:nvSpPr>
        <p:spPr bwMode="auto">
          <a:xfrm>
            <a:off x="7391400" y="48768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3" name="Rectangle 1091"/>
          <p:cNvSpPr>
            <a:spLocks noChangeArrowheads="1"/>
          </p:cNvSpPr>
          <p:nvPr/>
        </p:nvSpPr>
        <p:spPr bwMode="auto">
          <a:xfrm>
            <a:off x="7391400" y="5562600"/>
            <a:ext cx="1295400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4" name="Rectangle 1092"/>
          <p:cNvSpPr>
            <a:spLocks noChangeArrowheads="1"/>
          </p:cNvSpPr>
          <p:nvPr/>
        </p:nvSpPr>
        <p:spPr bwMode="auto">
          <a:xfrm>
            <a:off x="7391400" y="5562600"/>
            <a:ext cx="1295400" cy="304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5" name="Text Box 1093"/>
          <p:cNvSpPr txBox="1">
            <a:spLocks noChangeArrowheads="1"/>
          </p:cNvSpPr>
          <p:nvPr/>
        </p:nvSpPr>
        <p:spPr bwMode="auto">
          <a:xfrm>
            <a:off x="1203325" y="5834063"/>
            <a:ext cx="41275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Is this easier?  Why or why not?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 Illusion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</a:t>
            </a:r>
            <a:r>
              <a:rPr lang="en-US" dirty="0" err="1" smtClean="0">
                <a:hlinkClick r:id="rId2"/>
              </a:rPr>
              <a:t>Poggendorf</a:t>
            </a:r>
            <a:r>
              <a:rPr lang="en-US" dirty="0" smtClean="0">
                <a:hlinkClick r:id="rId2"/>
              </a:rPr>
              <a:t> Illusion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Error Probability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Error Probability (EP) also known as Human Error Probability (HEP):  </a:t>
            </a:r>
          </a:p>
          <a:p>
            <a:pPr lvl="1"/>
            <a:r>
              <a:rPr lang="en-US" dirty="0"/>
              <a:t>EP = (# of errors)/(total # of opportunities for the error)</a:t>
            </a:r>
          </a:p>
          <a:p>
            <a:pPr lvl="1"/>
            <a:r>
              <a:rPr lang="en-US" dirty="0"/>
              <a:t>value between 0 and 1</a:t>
            </a:r>
          </a:p>
          <a:p>
            <a:pPr lvl="1"/>
            <a:r>
              <a:rPr lang="en-US" dirty="0"/>
              <a:t>gives rate of errors</a:t>
            </a:r>
          </a:p>
          <a:p>
            <a:pPr lvl="1"/>
            <a:r>
              <a:rPr lang="en-US" dirty="0"/>
              <a:t>this is a probabilistic value</a:t>
            </a:r>
          </a:p>
          <a:p>
            <a:pPr lvl="2"/>
            <a:r>
              <a:rPr lang="en-US" dirty="0"/>
              <a:t>it does not indicate if an error will or will not occur</a:t>
            </a:r>
          </a:p>
          <a:p>
            <a:pPr lvl="2"/>
            <a:r>
              <a:rPr lang="en-US" dirty="0"/>
              <a:t>just the likelihood</a:t>
            </a:r>
          </a:p>
          <a:p>
            <a:pPr lvl="1"/>
            <a:r>
              <a:rPr lang="en-US" dirty="0"/>
              <a:t>does not indicate type or cause of error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3B3B3B" mc:Ignorable=""/>
      </a:dk2>
      <a:lt2>
        <a:srgbClr xmlns:mc="http://schemas.openxmlformats.org/markup-compatibility/2006" xmlns:a14="http://schemas.microsoft.com/office/drawing/2010/main" val="D4D2D0" mc:Ignorable=""/>
      </a:lt2>
      <a:accent1>
        <a:srgbClr xmlns:mc="http://schemas.openxmlformats.org/markup-compatibility/2006" xmlns:a14="http://schemas.microsoft.com/office/drawing/2010/main" val="6EA0B0" mc:Ignorable=""/>
      </a:accent1>
      <a:accent2>
        <a:srgbClr xmlns:mc="http://schemas.openxmlformats.org/markup-compatibility/2006" xmlns:a14="http://schemas.microsoft.com/office/drawing/2010/main" val="CCAF0A" mc:Ignorable=""/>
      </a:accent2>
      <a:accent3>
        <a:srgbClr xmlns:mc="http://schemas.openxmlformats.org/markup-compatibility/2006" xmlns:a14="http://schemas.microsoft.com/office/drawing/2010/main" val="8D89A4" mc:Ignorable=""/>
      </a:accent3>
      <a:accent4>
        <a:srgbClr xmlns:mc="http://schemas.openxmlformats.org/markup-compatibility/2006" xmlns:a14="http://schemas.microsoft.com/office/drawing/2010/main" val="748560" mc:Ignorable=""/>
      </a:accent4>
      <a:accent5>
        <a:srgbClr xmlns:mc="http://schemas.openxmlformats.org/markup-compatibility/2006" xmlns:a14="http://schemas.microsoft.com/office/drawing/2010/main" val="9E9273" mc:Ignorable=""/>
      </a:accent5>
      <a:accent6>
        <a:srgbClr xmlns:mc="http://schemas.openxmlformats.org/markup-compatibility/2006" xmlns:a14="http://schemas.microsoft.com/office/drawing/2010/main" val="7E848D" mc:Ignorable=""/>
      </a:accent6>
      <a:hlink>
        <a:srgbClr xmlns:mc="http://schemas.openxmlformats.org/markup-compatibility/2006" xmlns:a14="http://schemas.microsoft.com/office/drawing/2010/main" val="00C8C3" mc:Ignorable=""/>
      </a:hlink>
      <a:folHlink>
        <a:srgbClr xmlns:mc="http://schemas.openxmlformats.org/markup-compatibility/2006" xmlns:a14="http://schemas.microsoft.com/office/drawing/2010/main" val="A116E0" mc:Ignorable="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919191" mc:Ignorable=""/>
      </a:lt2>
      <a:accent1>
        <a:srgbClr xmlns:mc="http://schemas.openxmlformats.org/markup-compatibility/2006" xmlns:a14="http://schemas.microsoft.com/office/drawing/2010/main" val="618FFD" mc:Ignorable=""/>
      </a:accent1>
      <a:accent2>
        <a:srgbClr xmlns:mc="http://schemas.openxmlformats.org/markup-compatibility/2006" xmlns:a14="http://schemas.microsoft.com/office/drawing/2010/main" val="00AE00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7C6FE" mc:Ignorable=""/>
      </a:accent5>
      <a:accent6>
        <a:srgbClr xmlns:mc="http://schemas.openxmlformats.org/markup-compatibility/2006" xmlns:a14="http://schemas.microsoft.com/office/drawing/2010/main" val="009D00" mc:Ignorable=""/>
      </a:accent6>
      <a:hlink>
        <a:srgbClr xmlns:mc="http://schemas.openxmlformats.org/markup-compatibility/2006" xmlns:a14="http://schemas.microsoft.com/office/drawing/2010/main" val="FC0128" mc:Ignorable=""/>
      </a:hlink>
      <a:folHlink>
        <a:srgbClr xmlns:mc="http://schemas.openxmlformats.org/markup-compatibility/2006" xmlns:a14="http://schemas.microsoft.com/office/drawing/2010/main" val="CECECE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919191" mc:Ignorable=""/>
      </a:lt2>
      <a:accent1>
        <a:srgbClr xmlns:mc="http://schemas.openxmlformats.org/markup-compatibility/2006" xmlns:a14="http://schemas.microsoft.com/office/drawing/2010/main" val="618FFD" mc:Ignorable=""/>
      </a:accent1>
      <a:accent2>
        <a:srgbClr xmlns:mc="http://schemas.openxmlformats.org/markup-compatibility/2006" xmlns:a14="http://schemas.microsoft.com/office/drawing/2010/main" val="00AE00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7C6FE" mc:Ignorable=""/>
      </a:accent5>
      <a:accent6>
        <a:srgbClr xmlns:mc="http://schemas.openxmlformats.org/markup-compatibility/2006" xmlns:a14="http://schemas.microsoft.com/office/drawing/2010/main" val="009D00" mc:Ignorable=""/>
      </a:accent6>
      <a:hlink>
        <a:srgbClr xmlns:mc="http://schemas.openxmlformats.org/markup-compatibility/2006" xmlns:a14="http://schemas.microsoft.com/office/drawing/2010/main" val="FC0128" mc:Ignorable=""/>
      </a:hlink>
      <a:folHlink>
        <a:srgbClr xmlns:mc="http://schemas.openxmlformats.org/markup-compatibility/2006" xmlns:a14="http://schemas.microsoft.com/office/drawing/2010/main" val="CECECE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Day1</Template>
  <TotalTime>188</TotalTime>
  <Pages>64</Pages>
  <Words>1185</Words>
  <Application>Microsoft Office PowerPoint</Application>
  <PresentationFormat>On-screen Show (4:3)</PresentationFormat>
  <Paragraphs>206</Paragraphs>
  <Slides>24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Technic</vt:lpstr>
      <vt:lpstr>Document</vt:lpstr>
      <vt:lpstr>Bitmap Image</vt:lpstr>
      <vt:lpstr>Human Error, Safety and Reliability</vt:lpstr>
      <vt:lpstr>The Crash of Eastern Flight 401 - Dec. 1972</vt:lpstr>
      <vt:lpstr>The Crash - continued</vt:lpstr>
      <vt:lpstr>Crash of Eastern Flight 401 - Errors</vt:lpstr>
      <vt:lpstr>Error</vt:lpstr>
      <vt:lpstr>Try This:  Name the Colors</vt:lpstr>
      <vt:lpstr>Try This: Name the Colors</vt:lpstr>
      <vt:lpstr>Try this Illusion</vt:lpstr>
      <vt:lpstr>Human Error Probability</vt:lpstr>
      <vt:lpstr>Reliability</vt:lpstr>
      <vt:lpstr>Human Error Classification Systems - 1</vt:lpstr>
      <vt:lpstr>Human Error Classification Systems - 2</vt:lpstr>
      <vt:lpstr>Human Error Classification Systems - 3</vt:lpstr>
      <vt:lpstr>Human Error Classification Systems - 4</vt:lpstr>
      <vt:lpstr>Human Error Classification Systems - 5</vt:lpstr>
      <vt:lpstr>Error Measurement</vt:lpstr>
      <vt:lpstr>Human-Machine and Error Analysis</vt:lpstr>
      <vt:lpstr>Calculation of Human Error Probability</vt:lpstr>
      <vt:lpstr>Calculation of Human Error Probability - 2</vt:lpstr>
      <vt:lpstr>Calculation of Human Error Probability - 2</vt:lpstr>
      <vt:lpstr>Effects of System Complexity on Reliability</vt:lpstr>
      <vt:lpstr>Effects of Redundancy on Reliability</vt:lpstr>
      <vt:lpstr>Techniques to Improve Reliability</vt:lpstr>
      <vt:lpstr>Risk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PSY/CS330 Human Factors</dc:title>
  <dc:subject>Class notes and slides.</dc:subject>
  <dc:creator>Psychology Department</dc:creator>
  <cp:keywords>Hum,an Factors, Notes</cp:keywords>
  <cp:lastModifiedBy>John Krantz</cp:lastModifiedBy>
  <cp:revision>88</cp:revision>
  <cp:lastPrinted>1997-04-23T21:43:52Z</cp:lastPrinted>
  <dcterms:created xsi:type="dcterms:W3CDTF">1996-04-24T13:34:28Z</dcterms:created>
  <dcterms:modified xsi:type="dcterms:W3CDTF">2010-05-05T15:28:45Z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krantzj@hanover.edu</vt:lpwstr>
  </property>
  <property fmtid="{D5CDD505-2E9C-101B-9397-08002B2CF9AE}" pid="8" name="HomePage">
    <vt:lpwstr>http://psych.hanover.edu/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8388608</vt:i4>
  </property>
  <property fmtid="{D5CDD505-2E9C-101B-9397-08002B2CF9AE}" pid="14" name="TextColor">
    <vt:i4>16777215</vt:i4>
  </property>
  <property fmtid="{D5CDD505-2E9C-101B-9397-08002B2CF9AE}" pid="15" name="LinkColor">
    <vt:i4>8454143</vt:i4>
  </property>
  <property fmtid="{D5CDD505-2E9C-101B-9397-08002B2CF9AE}" pid="16" name="VisitedColor">
    <vt:i4>16776960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2</vt:i4>
  </property>
  <property fmtid="{D5CDD505-2E9C-101B-9397-08002B2CF9AE}" pid="21" name="OutputDir">
    <vt:lpwstr>C:\My Documents\Human Factors\Slides</vt:lpwstr>
  </property>
</Properties>
</file>