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4"/>
  </p:notesMasterIdLst>
  <p:sldIdLst>
    <p:sldId id="273" r:id="rId2"/>
    <p:sldId id="318" r:id="rId3"/>
    <p:sldId id="316" r:id="rId4"/>
    <p:sldId id="317" r:id="rId5"/>
    <p:sldId id="274" r:id="rId6"/>
    <p:sldId id="311" r:id="rId7"/>
    <p:sldId id="312" r:id="rId8"/>
    <p:sldId id="313" r:id="rId9"/>
    <p:sldId id="314" r:id="rId10"/>
    <p:sldId id="315" r:id="rId11"/>
    <p:sldId id="276" r:id="rId12"/>
    <p:sldId id="28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0">
          <p15:clr>
            <a:srgbClr val="A4A3A4"/>
          </p15:clr>
        </p15:guide>
        <p15:guide id="2" pos="54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snapToObjects="1" showGuides="1">
      <p:cViewPr varScale="1">
        <p:scale>
          <a:sx n="85" d="100"/>
          <a:sy n="85" d="100"/>
        </p:scale>
        <p:origin x="1382" y="43"/>
      </p:cViewPr>
      <p:guideLst>
        <p:guide orient="horz" pos="490"/>
        <p:guide pos="545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Users\krantz\Documents\Classes\HCI\Class%20Data\SocialvsComputerIntera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krantz\Documents\Classes\HCI\Class%20Data\SocialvsComputerInterac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Alone</c:v>
                </c:pt>
              </c:strCache>
            </c:strRef>
          </c:tx>
          <c:spPr>
            <a:solidFill>
              <a:schemeClr val="accent1"/>
            </a:solidFill>
            <a:ln>
              <a:noFill/>
            </a:ln>
            <a:effectLst/>
          </c:spPr>
          <c:invertIfNegative val="0"/>
          <c:errBars>
            <c:errBarType val="both"/>
            <c:errValType val="cust"/>
            <c:noEndCap val="0"/>
            <c:plus>
              <c:numRef>
                <c:f>Data!$G$2:$H$2</c:f>
                <c:numCache>
                  <c:formatCode>General</c:formatCode>
                  <c:ptCount val="2"/>
                  <c:pt idx="0">
                    <c:v>0.58074074074074067</c:v>
                  </c:pt>
                  <c:pt idx="1">
                    <c:v>1.6513817633712271</c:v>
                  </c:pt>
                </c:numCache>
              </c:numRef>
            </c:plus>
            <c:minus>
              <c:numRef>
                <c:f>Data!$G$2:$H$2</c:f>
                <c:numCache>
                  <c:formatCode>General</c:formatCode>
                  <c:ptCount val="2"/>
                  <c:pt idx="0">
                    <c:v>0.58074074074074067</c:v>
                  </c:pt>
                  <c:pt idx="1">
                    <c:v>1.6513817633712271</c:v>
                  </c:pt>
                </c:numCache>
              </c:numRef>
            </c:minus>
            <c:spPr>
              <a:noFill/>
              <a:ln w="9525" cap="flat" cmpd="sng" algn="ctr">
                <a:solidFill>
                  <a:schemeClr val="tx1">
                    <a:lumMod val="65000"/>
                    <a:lumOff val="35000"/>
                  </a:schemeClr>
                </a:solidFill>
                <a:round/>
              </a:ln>
              <a:effectLst/>
            </c:spPr>
          </c:errBars>
          <c:cat>
            <c:strRef>
              <c:f>Data!$H$4:$I$4</c:f>
              <c:strCache>
                <c:ptCount val="2"/>
                <c:pt idx="0">
                  <c:v>TotalSoc</c:v>
                </c:pt>
                <c:pt idx="1">
                  <c:v>TotalDev</c:v>
                </c:pt>
              </c:strCache>
            </c:strRef>
          </c:cat>
          <c:val>
            <c:numRef>
              <c:f>Data!$H$3:$I$3</c:f>
              <c:numCache>
                <c:formatCode>General</c:formatCode>
                <c:ptCount val="2"/>
                <c:pt idx="0">
                  <c:v>5.4444444444444446</c:v>
                </c:pt>
                <c:pt idx="1">
                  <c:v>5.666666666666667</c:v>
                </c:pt>
              </c:numCache>
            </c:numRef>
          </c:val>
          <c:extLst>
            <c:ext xmlns:c16="http://schemas.microsoft.com/office/drawing/2014/chart" uri="{C3380CC4-5D6E-409C-BE32-E72D297353CC}">
              <c16:uniqueId val="{00000000-3F0F-4D06-BBE4-629C23EDEEF7}"/>
            </c:ext>
          </c:extLst>
        </c:ser>
        <c:ser>
          <c:idx val="1"/>
          <c:order val="1"/>
          <c:tx>
            <c:strRef>
              <c:f>Data!$L$1</c:f>
              <c:strCache>
                <c:ptCount val="1"/>
                <c:pt idx="0">
                  <c:v>Group</c:v>
                </c:pt>
              </c:strCache>
            </c:strRef>
          </c:tx>
          <c:spPr>
            <a:solidFill>
              <a:schemeClr val="accent2"/>
            </a:solidFill>
            <a:ln>
              <a:noFill/>
            </a:ln>
            <a:effectLst/>
          </c:spPr>
          <c:invertIfNegative val="0"/>
          <c:errBars>
            <c:errBarType val="both"/>
            <c:errValType val="cust"/>
            <c:noEndCap val="0"/>
            <c:plus>
              <c:numRef>
                <c:f>Data!$R$2:$S$2</c:f>
                <c:numCache>
                  <c:formatCode>General</c:formatCode>
                  <c:ptCount val="2"/>
                  <c:pt idx="0">
                    <c:v>1.3380490680995116</c:v>
                  </c:pt>
                  <c:pt idx="1">
                    <c:v>1.0577428280355441</c:v>
                  </c:pt>
                </c:numCache>
              </c:numRef>
            </c:plus>
            <c:minus>
              <c:numRef>
                <c:f>Data!$R$2:$S$2</c:f>
                <c:numCache>
                  <c:formatCode>General</c:formatCode>
                  <c:ptCount val="2"/>
                  <c:pt idx="0">
                    <c:v>1.3380490680995116</c:v>
                  </c:pt>
                  <c:pt idx="1">
                    <c:v>1.0577428280355441</c:v>
                  </c:pt>
                </c:numCache>
              </c:numRef>
            </c:minus>
            <c:spPr>
              <a:noFill/>
              <a:ln w="9525" cap="flat" cmpd="sng" algn="ctr">
                <a:solidFill>
                  <a:schemeClr val="tx1">
                    <a:lumMod val="65000"/>
                    <a:lumOff val="35000"/>
                  </a:schemeClr>
                </a:solidFill>
                <a:round/>
              </a:ln>
              <a:effectLst/>
            </c:spPr>
          </c:errBars>
          <c:cat>
            <c:strRef>
              <c:f>Data!$H$4:$I$4</c:f>
              <c:strCache>
                <c:ptCount val="2"/>
                <c:pt idx="0">
                  <c:v>TotalSoc</c:v>
                </c:pt>
                <c:pt idx="1">
                  <c:v>TotalDev</c:v>
                </c:pt>
              </c:strCache>
            </c:strRef>
          </c:cat>
          <c:val>
            <c:numRef>
              <c:f>Data!$R$3:$S$3</c:f>
              <c:numCache>
                <c:formatCode>General</c:formatCode>
                <c:ptCount val="2"/>
                <c:pt idx="0">
                  <c:v>6.3611111111111116</c:v>
                </c:pt>
                <c:pt idx="1">
                  <c:v>2.9351851851851851</c:v>
                </c:pt>
              </c:numCache>
            </c:numRef>
          </c:val>
          <c:extLst>
            <c:ext xmlns:c16="http://schemas.microsoft.com/office/drawing/2014/chart" uri="{C3380CC4-5D6E-409C-BE32-E72D297353CC}">
              <c16:uniqueId val="{00000001-3F0F-4D06-BBE4-629C23EDEEF7}"/>
            </c:ext>
          </c:extLst>
        </c:ser>
        <c:dLbls>
          <c:showLegendKey val="0"/>
          <c:showVal val="0"/>
          <c:showCatName val="0"/>
          <c:showSerName val="0"/>
          <c:showPercent val="0"/>
          <c:showBubbleSize val="0"/>
        </c:dLbls>
        <c:gapWidth val="219"/>
        <c:overlap val="-27"/>
        <c:axId val="1032629007"/>
        <c:axId val="1034607439"/>
      </c:barChart>
      <c:catAx>
        <c:axId val="103262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a:t>Activity</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4607439"/>
        <c:crosses val="autoZero"/>
        <c:auto val="1"/>
        <c:lblAlgn val="ctr"/>
        <c:lblOffset val="100"/>
        <c:noMultiLvlLbl val="0"/>
      </c:catAx>
      <c:valAx>
        <c:axId val="1034607439"/>
        <c:scaling>
          <c:orientation val="minMax"/>
          <c:max val="8"/>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a:t>Frequency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2629007"/>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Data!$A$1</c:f>
              <c:strCache>
                <c:ptCount val="1"/>
                <c:pt idx="0">
                  <c:v>Alone</c:v>
                </c:pt>
              </c:strCache>
            </c:strRef>
          </c:tx>
          <c:spPr>
            <a:solidFill>
              <a:schemeClr val="accent1"/>
            </a:solidFill>
            <a:ln>
              <a:noFill/>
            </a:ln>
            <a:effectLst/>
          </c:spPr>
          <c:invertIfNegative val="0"/>
          <c:errBars>
            <c:errBarType val="both"/>
            <c:errValType val="cust"/>
            <c:noEndCap val="0"/>
            <c:plus>
              <c:numRef>
                <c:f>Data!$B$2:$I$2</c:f>
                <c:numCache>
                  <c:formatCode>General</c:formatCode>
                  <c:ptCount val="8"/>
                  <c:pt idx="0">
                    <c:v>0.55522656925788105</c:v>
                  </c:pt>
                  <c:pt idx="1">
                    <c:v>1.6114084016899739</c:v>
                  </c:pt>
                  <c:pt idx="2">
                    <c:v>0.84344970650739237</c:v>
                  </c:pt>
                  <c:pt idx="3">
                    <c:v>0.43555555555555553</c:v>
                  </c:pt>
                  <c:pt idx="4">
                    <c:v>0.76567120916794107</c:v>
                  </c:pt>
                  <c:pt idx="5">
                    <c:v>0.58074074074074067</c:v>
                  </c:pt>
                  <c:pt idx="6">
                    <c:v>1.6513817633712271</c:v>
                  </c:pt>
                  <c:pt idx="7">
                    <c:v>1.0557169467262233</c:v>
                  </c:pt>
                </c:numCache>
              </c:numRef>
            </c:plus>
            <c:minus>
              <c:numRef>
                <c:f>Data!$B$2:$I$2</c:f>
                <c:numCache>
                  <c:formatCode>General</c:formatCode>
                  <c:ptCount val="8"/>
                  <c:pt idx="0">
                    <c:v>0.55522656925788105</c:v>
                  </c:pt>
                  <c:pt idx="1">
                    <c:v>1.6114084016899739</c:v>
                  </c:pt>
                  <c:pt idx="2">
                    <c:v>0.84344970650739237</c:v>
                  </c:pt>
                  <c:pt idx="3">
                    <c:v>0.43555555555555553</c:v>
                  </c:pt>
                  <c:pt idx="4">
                    <c:v>0.76567120916794107</c:v>
                  </c:pt>
                  <c:pt idx="5">
                    <c:v>0.58074074074074067</c:v>
                  </c:pt>
                  <c:pt idx="6">
                    <c:v>1.6513817633712271</c:v>
                  </c:pt>
                  <c:pt idx="7">
                    <c:v>1.0557169467262233</c:v>
                  </c:pt>
                </c:numCache>
              </c:numRef>
            </c:minus>
            <c:spPr>
              <a:noFill/>
              <a:ln w="9525" cap="flat" cmpd="sng" algn="ctr">
                <a:solidFill>
                  <a:schemeClr val="tx1">
                    <a:lumMod val="65000"/>
                    <a:lumOff val="35000"/>
                  </a:schemeClr>
                </a:solidFill>
                <a:round/>
              </a:ln>
              <a:effectLst/>
            </c:spPr>
          </c:errBars>
          <c:cat>
            <c:strRef>
              <c:f>Data!$B$4:$J$4</c:f>
              <c:strCache>
                <c:ptCount val="9"/>
                <c:pt idx="0">
                  <c:v>Talking</c:v>
                </c:pt>
                <c:pt idx="1">
                  <c:v>Quiet</c:v>
                </c:pt>
                <c:pt idx="2">
                  <c:v>Phone</c:v>
                </c:pt>
                <c:pt idx="3">
                  <c:v>Tablet</c:v>
                </c:pt>
                <c:pt idx="4">
                  <c:v>Laptop</c:v>
                </c:pt>
                <c:pt idx="5">
                  <c:v>Other Device</c:v>
                </c:pt>
                <c:pt idx="6">
                  <c:v>TotalSoc</c:v>
                </c:pt>
                <c:pt idx="7">
                  <c:v>TotalDev</c:v>
                </c:pt>
                <c:pt idx="8">
                  <c:v>Number of Companions</c:v>
                </c:pt>
              </c:strCache>
            </c:strRef>
          </c:cat>
          <c:val>
            <c:numRef>
              <c:f>Data!$B$3:$I$3</c:f>
              <c:numCache>
                <c:formatCode>General</c:formatCode>
                <c:ptCount val="8"/>
                <c:pt idx="0">
                  <c:v>0.55555555555555558</c:v>
                </c:pt>
                <c:pt idx="1">
                  <c:v>4.8888888888888893</c:v>
                </c:pt>
                <c:pt idx="2">
                  <c:v>3.7777777777777777</c:v>
                </c:pt>
                <c:pt idx="3">
                  <c:v>0.22222222222222221</c:v>
                </c:pt>
                <c:pt idx="4">
                  <c:v>1.3703703703703702</c:v>
                </c:pt>
                <c:pt idx="5">
                  <c:v>0.29629629629629628</c:v>
                </c:pt>
                <c:pt idx="6">
                  <c:v>5.4444444444444446</c:v>
                </c:pt>
                <c:pt idx="7">
                  <c:v>5.666666666666667</c:v>
                </c:pt>
              </c:numCache>
            </c:numRef>
          </c:val>
          <c:extLst>
            <c:ext xmlns:c16="http://schemas.microsoft.com/office/drawing/2014/chart" uri="{C3380CC4-5D6E-409C-BE32-E72D297353CC}">
              <c16:uniqueId val="{00000000-EADA-4CD7-BEB2-D6F507405452}"/>
            </c:ext>
          </c:extLst>
        </c:ser>
        <c:ser>
          <c:idx val="1"/>
          <c:order val="1"/>
          <c:tx>
            <c:strRef>
              <c:f>Data!$L$1</c:f>
              <c:strCache>
                <c:ptCount val="1"/>
                <c:pt idx="0">
                  <c:v>Group</c:v>
                </c:pt>
              </c:strCache>
            </c:strRef>
          </c:tx>
          <c:spPr>
            <a:solidFill>
              <a:schemeClr val="accent2"/>
            </a:solidFill>
            <a:ln>
              <a:noFill/>
            </a:ln>
            <a:effectLst/>
          </c:spPr>
          <c:invertIfNegative val="0"/>
          <c:errBars>
            <c:errBarType val="both"/>
            <c:errValType val="cust"/>
            <c:noEndCap val="0"/>
            <c:plus>
              <c:numRef>
                <c:f>Data!$L$2:$T$2</c:f>
                <c:numCache>
                  <c:formatCode>General</c:formatCode>
                  <c:ptCount val="9"/>
                  <c:pt idx="0">
                    <c:v>0.71702412369761614</c:v>
                  </c:pt>
                  <c:pt idx="1">
                    <c:v>1.4828269815925326</c:v>
                  </c:pt>
                  <c:pt idx="2">
                    <c:v>1.15850022482478</c:v>
                  </c:pt>
                  <c:pt idx="3">
                    <c:v>0.14518518518518517</c:v>
                  </c:pt>
                  <c:pt idx="4">
                    <c:v>0.15399214345840367</c:v>
                  </c:pt>
                  <c:pt idx="5">
                    <c:v>7.2592592592592584E-2</c:v>
                  </c:pt>
                  <c:pt idx="6">
                    <c:v>1.3380490680995116</c:v>
                  </c:pt>
                  <c:pt idx="7">
                    <c:v>1.0577428280355441</c:v>
                  </c:pt>
                  <c:pt idx="8">
                    <c:v>0.71892924496035071</c:v>
                  </c:pt>
                </c:numCache>
              </c:numRef>
            </c:plus>
            <c:minus>
              <c:numRef>
                <c:f>Data!$L$2:$T$2</c:f>
                <c:numCache>
                  <c:formatCode>General</c:formatCode>
                  <c:ptCount val="9"/>
                  <c:pt idx="0">
                    <c:v>0.71702412369761614</c:v>
                  </c:pt>
                  <c:pt idx="1">
                    <c:v>1.4828269815925326</c:v>
                  </c:pt>
                  <c:pt idx="2">
                    <c:v>1.15850022482478</c:v>
                  </c:pt>
                  <c:pt idx="3">
                    <c:v>0.14518518518518517</c:v>
                  </c:pt>
                  <c:pt idx="4">
                    <c:v>0.15399214345840367</c:v>
                  </c:pt>
                  <c:pt idx="5">
                    <c:v>7.2592592592592584E-2</c:v>
                  </c:pt>
                  <c:pt idx="6">
                    <c:v>1.3380490680995116</c:v>
                  </c:pt>
                  <c:pt idx="7">
                    <c:v>1.0577428280355441</c:v>
                  </c:pt>
                  <c:pt idx="8">
                    <c:v>0.71892924496035071</c:v>
                  </c:pt>
                </c:numCache>
              </c:numRef>
            </c:minus>
            <c:spPr>
              <a:noFill/>
              <a:ln w="9525" cap="flat" cmpd="sng" algn="ctr">
                <a:solidFill>
                  <a:schemeClr val="tx1">
                    <a:lumMod val="65000"/>
                    <a:lumOff val="35000"/>
                  </a:schemeClr>
                </a:solidFill>
                <a:round/>
              </a:ln>
              <a:effectLst/>
            </c:spPr>
          </c:errBars>
          <c:cat>
            <c:strRef>
              <c:f>Data!$B$4:$J$4</c:f>
              <c:strCache>
                <c:ptCount val="9"/>
                <c:pt idx="0">
                  <c:v>Talking</c:v>
                </c:pt>
                <c:pt idx="1">
                  <c:v>Quiet</c:v>
                </c:pt>
                <c:pt idx="2">
                  <c:v>Phone</c:v>
                </c:pt>
                <c:pt idx="3">
                  <c:v>Tablet</c:v>
                </c:pt>
                <c:pt idx="4">
                  <c:v>Laptop</c:v>
                </c:pt>
                <c:pt idx="5">
                  <c:v>Other Device</c:v>
                </c:pt>
                <c:pt idx="6">
                  <c:v>TotalSoc</c:v>
                </c:pt>
                <c:pt idx="7">
                  <c:v>TotalDev</c:v>
                </c:pt>
                <c:pt idx="8">
                  <c:v>Number of Companions</c:v>
                </c:pt>
              </c:strCache>
            </c:strRef>
          </c:cat>
          <c:val>
            <c:numRef>
              <c:f>Data!$L$3:$T$3</c:f>
              <c:numCache>
                <c:formatCode>General</c:formatCode>
                <c:ptCount val="9"/>
                <c:pt idx="0">
                  <c:v>3.7314814814814818</c:v>
                </c:pt>
                <c:pt idx="1">
                  <c:v>2.6296296296296298</c:v>
                </c:pt>
                <c:pt idx="2">
                  <c:v>2.7129629629629632</c:v>
                </c:pt>
                <c:pt idx="3">
                  <c:v>7.407407407407407E-2</c:v>
                </c:pt>
                <c:pt idx="4">
                  <c:v>0.1111111111111111</c:v>
                </c:pt>
                <c:pt idx="5">
                  <c:v>3.7037037037037035E-2</c:v>
                </c:pt>
                <c:pt idx="6">
                  <c:v>6.3611111111111116</c:v>
                </c:pt>
                <c:pt idx="7">
                  <c:v>2.9351851851851851</c:v>
                </c:pt>
                <c:pt idx="8">
                  <c:v>2.7142857142857144</c:v>
                </c:pt>
              </c:numCache>
            </c:numRef>
          </c:val>
          <c:extLst>
            <c:ext xmlns:c16="http://schemas.microsoft.com/office/drawing/2014/chart" uri="{C3380CC4-5D6E-409C-BE32-E72D297353CC}">
              <c16:uniqueId val="{00000001-EADA-4CD7-BEB2-D6F507405452}"/>
            </c:ext>
          </c:extLst>
        </c:ser>
        <c:dLbls>
          <c:showLegendKey val="0"/>
          <c:showVal val="0"/>
          <c:showCatName val="0"/>
          <c:showSerName val="0"/>
          <c:showPercent val="0"/>
          <c:showBubbleSize val="0"/>
        </c:dLbls>
        <c:gapWidth val="219"/>
        <c:overlap val="-27"/>
        <c:axId val="1032629007"/>
        <c:axId val="1034607439"/>
      </c:barChart>
      <c:catAx>
        <c:axId val="103262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a:t>Activity</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4607439"/>
        <c:crosses val="autoZero"/>
        <c:auto val="1"/>
        <c:lblAlgn val="ctr"/>
        <c:lblOffset val="100"/>
        <c:noMultiLvlLbl val="0"/>
      </c:catAx>
      <c:valAx>
        <c:axId val="1034607439"/>
        <c:scaling>
          <c:orientation val="minMax"/>
          <c:max val="8"/>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a:t>Frequency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2629007"/>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B83A1-C86B-4A11-9B81-395DC2B0D2DB}" type="datetimeFigureOut">
              <a:rPr lang="en-US" smtClean="0"/>
              <a:t>5/8/2017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68C7A-E293-4D1B-820F-D27EDC2DAAC6}" type="slidenum">
              <a:rPr lang="en-US" smtClean="0"/>
              <a:t>‹#›</a:t>
            </a:fld>
            <a:endParaRPr lang="en-US"/>
          </a:p>
        </p:txBody>
      </p:sp>
    </p:spTree>
    <p:extLst>
      <p:ext uri="{BB962C8B-B14F-4D97-AF65-F5344CB8AC3E}">
        <p14:creationId xmlns:p14="http://schemas.microsoft.com/office/powerpoint/2010/main" val="195663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a:xfrm>
            <a:off x="1171575" y="685800"/>
            <a:ext cx="4514850" cy="33861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a:spLocks noGrp="1" noChangeArrowheads="1"/>
          </p:cNvSpPr>
          <p:nvPr>
            <p:ph type="body" idx="1"/>
          </p:nvPr>
        </p:nvSpPr>
        <p:spPr>
          <a:xfrm>
            <a:off x="685800" y="4289425"/>
            <a:ext cx="5486400" cy="4062413"/>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2121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9B27E3-F709-7640-9E00-7C8C7BDF8039}" type="slidenum">
              <a:rPr lang="en-GB" sz="1200"/>
              <a:pPr eaLnBrk="1" hangingPunct="1"/>
              <a:t>11</a:t>
            </a:fld>
            <a:endParaRPr lang="en-GB" sz="1200"/>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Are the ways we live and interact with one another changing? Have the conventions, norms and rules–that have been established in face-to-face interactions to maintain social order been able to migrate to social media interactions? In particular, are the established conversational rules and etiquette – whose function it is to let people know how they should behave in social groups – also applicable to online social behaviour? </a:t>
            </a:r>
          </a:p>
        </p:txBody>
      </p:sp>
      <p:sp>
        <p:nvSpPr>
          <p:cNvPr id="1843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3F21016-3F4B-5D45-B184-4A76BFC5D3D9}" type="slidenum">
              <a:rPr lang="en-US" sz="1200">
                <a:latin typeface="Times" charset="0"/>
              </a:rPr>
              <a:pPr algn="r"/>
              <a:t>11</a:t>
            </a:fld>
            <a:endParaRPr lang="en-US" sz="1200">
              <a:latin typeface="Times" charset="0"/>
            </a:endParaRPr>
          </a:p>
        </p:txBody>
      </p:sp>
    </p:spTree>
    <p:extLst>
      <p:ext uri="{BB962C8B-B14F-4D97-AF65-F5344CB8AC3E}">
        <p14:creationId xmlns:p14="http://schemas.microsoft.com/office/powerpoint/2010/main" val="351741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CC7DD0-D4B8-7E4D-84DF-826E99D7D3F3}" type="slidenum">
              <a:rPr lang="en-GB" sz="1200"/>
              <a:pPr eaLnBrk="1" hangingPunct="1"/>
              <a:t>12</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t>have new conversational mechanisms evolved for the various kinds of social media? For example, do people greet each other in the same way, depending on whether they are chatting online, Skyping or at a party? Do people take turns when online chatting in the way they do when talking with each other face-to-face? In order to answer these questions we next describe the core social mechanisms that exist in face-to-face interactions, followed by a discussion of the extent to which they remain or have been replaced with other mechanisms in online interactions. </a:t>
            </a:r>
          </a:p>
          <a:p>
            <a:pPr eaLnBrk="1" hangingPunct="1">
              <a:lnSpc>
                <a:spcPct val="90000"/>
              </a:lnSpc>
            </a:pPr>
            <a:endParaRPr lang="en-GB"/>
          </a:p>
          <a:p>
            <a:pPr eaLnBrk="1" hangingPunct="1">
              <a:lnSpc>
                <a:spcPct val="90000"/>
              </a:lnSpc>
            </a:pPr>
            <a:r>
              <a:rPr lang="en-GB"/>
              <a:t>On the phone: The person answering the call will initiate the conversation by saying </a:t>
            </a:r>
            <a:r>
              <a:rPr lang="ja-JP" altLang="en-GB"/>
              <a:t>“</a:t>
            </a:r>
            <a:r>
              <a:rPr lang="en-GB"/>
              <a:t>hello</a:t>
            </a:r>
            <a:r>
              <a:rPr lang="ja-JP" altLang="en-GB"/>
              <a:t>”</a:t>
            </a:r>
            <a:r>
              <a:rPr lang="en-GB"/>
              <a:t> or more formally, the name of their company/department (and sometimes the phone number being called). Many phones now have caller ID letting the person answering the call know who he is talking to, which can enable him to be more personal, e.g. </a:t>
            </a:r>
            <a:r>
              <a:rPr lang="ja-JP" altLang="en-GB"/>
              <a:t>“</a:t>
            </a:r>
            <a:r>
              <a:rPr lang="en-GB"/>
              <a:t>Hello John, how are you doing?</a:t>
            </a:r>
            <a:r>
              <a:rPr lang="ja-JP" altLang="en-GB"/>
              <a:t>”</a:t>
            </a:r>
            <a:r>
              <a:rPr lang="en-GB"/>
              <a:t> Phone conversations usually start with a mutual greeting and end with a farewell one.</a:t>
            </a:r>
          </a:p>
          <a:p>
            <a:pPr eaLnBrk="1" hangingPunct="1">
              <a:lnSpc>
                <a:spcPct val="90000"/>
              </a:lnSpc>
            </a:pPr>
            <a:endParaRPr lang="en-GB"/>
          </a:p>
          <a:p>
            <a:pPr eaLnBrk="1" hangingPunct="1">
              <a:lnSpc>
                <a:spcPct val="90000"/>
              </a:lnSpc>
            </a:pPr>
            <a:r>
              <a:rPr lang="en-GB"/>
              <a:t> In contrast, conversations that take place via online chatting or IM have evolved new conventions. The use of opening and ending greetings when joining and leaving are rarely used; instead most people simply start their message with what they want to talk about, and then stop when they have got an answer, as if in the middle of a conversation </a:t>
            </a:r>
          </a:p>
          <a:p>
            <a:pPr eaLnBrk="1" hangingPunct="1">
              <a:lnSpc>
                <a:spcPct val="90000"/>
              </a:lnSpc>
            </a:pPr>
            <a:endParaRPr lang="en-GB"/>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5F2B7A1-8FC8-A24D-A39F-F776399F7520}" type="slidenum">
              <a:rPr lang="en-US" sz="1200">
                <a:latin typeface="Times" charset="0"/>
              </a:rPr>
              <a:pPr algn="r"/>
              <a:t>12</a:t>
            </a:fld>
            <a:endParaRPr lang="en-US" sz="1200">
              <a:latin typeface="Times" charset="0"/>
            </a:endParaRPr>
          </a:p>
        </p:txBody>
      </p:sp>
    </p:spTree>
    <p:extLst>
      <p:ext uri="{BB962C8B-B14F-4D97-AF65-F5344CB8AC3E}">
        <p14:creationId xmlns:p14="http://schemas.microsoft.com/office/powerpoint/2010/main" val="209580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9ED96E9-0D19-3C43-BCC0-58C11E6447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98391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29228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9233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D96E9-0D19-3C43-BCC0-58C11E6447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424398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D96E9-0D19-3C43-BCC0-58C11E6447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34103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D96E9-0D19-3C43-BCC0-58C11E64476D}"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97443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ED96E9-0D19-3C43-BCC0-58C11E64476D}"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89733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ED96E9-0D19-3C43-BCC0-58C11E64476D}"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397104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D96E9-0D19-3C43-BCC0-58C11E64476D}"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62135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ED96E9-0D19-3C43-BCC0-58C11E64476D}"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357839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ED96E9-0D19-3C43-BCC0-58C11E64476D}"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95728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ED96E9-0D19-3C43-BCC0-58C11E64476D}" type="datetimeFigureOut">
              <a:rPr lang="en-US" smtClean="0"/>
              <a:t>5/8/2017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824F57-0163-2D43-A663-D845295191B1}" type="slidenum">
              <a:rPr lang="en-US" smtClean="0"/>
              <a:t>‹#›</a:t>
            </a:fld>
            <a:endParaRPr lang="en-US"/>
          </a:p>
        </p:txBody>
      </p:sp>
    </p:spTree>
    <p:extLst>
      <p:ext uri="{BB962C8B-B14F-4D97-AF65-F5344CB8AC3E}">
        <p14:creationId xmlns:p14="http://schemas.microsoft.com/office/powerpoint/2010/main" val="41684534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5779" y="4581128"/>
            <a:ext cx="4569649" cy="584775"/>
          </a:xfrm>
          <a:prstGeom prst="rect">
            <a:avLst/>
          </a:prstGeom>
          <a:noFill/>
        </p:spPr>
        <p:txBody>
          <a:bodyPr wrap="none" rtlCol="0">
            <a:spAutoFit/>
          </a:bodyPr>
          <a:lstStyle/>
          <a:p>
            <a:pPr algn="ctr"/>
            <a:r>
              <a:rPr lang="en-GB" sz="32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SOCIAL INTERACTION</a:t>
            </a:r>
          </a:p>
        </p:txBody>
      </p:sp>
    </p:spTree>
    <p:extLst>
      <p:ext uri="{BB962C8B-B14F-4D97-AF65-F5344CB8AC3E}">
        <p14:creationId xmlns:p14="http://schemas.microsoft.com/office/powerpoint/2010/main" val="147118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76200" y="5989638"/>
            <a:ext cx="90836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r>
              <a:rPr lang="en-US" sz="1200" b="1">
                <a:latin typeface="Arial" pitchFamily="34" charset="0"/>
                <a:ea typeface="ＭＳ Ｐゴシック" pitchFamily="34" charset="-128"/>
              </a:rPr>
              <a:t>Figure 12.14  Stereotype Threat  </a:t>
            </a:r>
            <a:r>
              <a:rPr lang="en-US" sz="1200">
                <a:latin typeface="Arial" pitchFamily="34" charset="0"/>
                <a:ea typeface="ＭＳ Ｐゴシック" pitchFamily="34" charset="-128"/>
              </a:rPr>
              <a:t>When asked to indicate their race before starting a test, African American students perform more </a:t>
            </a:r>
            <a:br>
              <a:rPr lang="en-US" sz="1200">
                <a:latin typeface="Arial" pitchFamily="34" charset="0"/>
                <a:ea typeface="ＭＳ Ｐゴシック" pitchFamily="34" charset="-128"/>
              </a:rPr>
            </a:br>
            <a:r>
              <a:rPr lang="en-US" sz="1200">
                <a:latin typeface="Arial" pitchFamily="34" charset="0"/>
                <a:ea typeface="ＭＳ Ｐゴシック" pitchFamily="34" charset="-128"/>
              </a:rPr>
              <a:t>poorly than their SAT scores suggest they should.</a:t>
            </a:r>
            <a:br>
              <a:rPr lang="en-US" sz="1200">
                <a:latin typeface="Arial" pitchFamily="34" charset="0"/>
                <a:ea typeface="ＭＳ Ｐゴシック" pitchFamily="34" charset="-128"/>
              </a:rPr>
            </a:br>
            <a:r>
              <a:rPr lang="de-DE" sz="1200">
                <a:latin typeface="Arial" pitchFamily="34" charset="0"/>
                <a:ea typeface="ＭＳ Ｐゴシック" pitchFamily="34" charset="-128"/>
              </a:rPr>
              <a:t>DANIEL L. SCHACTER, DANIEL T. GILBERT, DANIEL M. WEGNER</a:t>
            </a:r>
            <a:r>
              <a:rPr lang="en-US" sz="1200">
                <a:latin typeface="Arial" pitchFamily="34" charset="0"/>
                <a:ea typeface="ＭＳ Ｐゴシック" pitchFamily="34" charset="-128"/>
              </a:rPr>
              <a:t>: Introducing Psychology, Second Edition</a:t>
            </a:r>
            <a:br>
              <a:rPr lang="en-US" sz="1200">
                <a:latin typeface="Arial" pitchFamily="34" charset="0"/>
                <a:ea typeface="ＭＳ Ｐゴシック" pitchFamily="34" charset="-128"/>
              </a:rPr>
            </a:br>
            <a:r>
              <a:rPr lang="en-US" sz="1000">
                <a:latin typeface="Arial" pitchFamily="34" charset="0"/>
                <a:ea typeface="ＭＳ Ｐゴシック" pitchFamily="34" charset="-128"/>
              </a:rPr>
              <a:t>Copyright © 2013, 2011 by Worth Publishers</a:t>
            </a:r>
          </a:p>
        </p:txBody>
      </p:sp>
      <p:pic>
        <p:nvPicPr>
          <p:cNvPr id="18435" name="Picture 3" descr="Sch2e_fig_12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25" y="501650"/>
            <a:ext cx="53371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88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idx="4294967295"/>
          </p:nvPr>
        </p:nvSpPr>
        <p:spPr/>
        <p:txBody>
          <a:bodyPr/>
          <a:lstStyle/>
          <a:p>
            <a:pPr eaLnBrk="1" hangingPunct="1"/>
            <a:r>
              <a:rPr lang="en-GB">
                <a:latin typeface="Liberation Sans"/>
              </a:rPr>
              <a:t>Being social</a:t>
            </a:r>
          </a:p>
        </p:txBody>
      </p:sp>
      <p:sp>
        <p:nvSpPr>
          <p:cNvPr id="17413" name="Content Placeholder 2"/>
          <p:cNvSpPr>
            <a:spLocks noGrp="1"/>
          </p:cNvSpPr>
          <p:nvPr>
            <p:ph idx="4294967295"/>
          </p:nvPr>
        </p:nvSpPr>
        <p:spPr/>
        <p:txBody>
          <a:bodyPr/>
          <a:lstStyle/>
          <a:p>
            <a:pPr eaLnBrk="1" hangingPunct="1"/>
            <a:r>
              <a:rPr lang="en-GB" sz="2800" dirty="0">
                <a:solidFill>
                  <a:srgbClr val="7030A0"/>
                </a:solidFill>
                <a:latin typeface="Liberation Sans"/>
              </a:rPr>
              <a:t>Are F2F conversations being superseded by our social media interactions?</a:t>
            </a:r>
          </a:p>
          <a:p>
            <a:pPr eaLnBrk="1" hangingPunct="1"/>
            <a:r>
              <a:rPr lang="en-GB" sz="2800" dirty="0">
                <a:solidFill>
                  <a:srgbClr val="7030A0"/>
                </a:solidFill>
                <a:latin typeface="Liberation Sans"/>
              </a:rPr>
              <a:t>How many friends do you have on Facebook, </a:t>
            </a:r>
            <a:r>
              <a:rPr lang="en-GB" sz="2800" dirty="0" err="1">
                <a:solidFill>
                  <a:srgbClr val="7030A0"/>
                </a:solidFill>
                <a:latin typeface="Liberation Sans"/>
              </a:rPr>
              <a:t>LinkedIn,etc</a:t>
            </a:r>
            <a:r>
              <a:rPr lang="en-GB" sz="2800" dirty="0">
                <a:solidFill>
                  <a:srgbClr val="7030A0"/>
                </a:solidFill>
                <a:latin typeface="Liberation Sans"/>
              </a:rPr>
              <a:t> </a:t>
            </a:r>
            <a:r>
              <a:rPr lang="en-GB" sz="2800" dirty="0" err="1">
                <a:solidFill>
                  <a:srgbClr val="7030A0"/>
                </a:solidFill>
                <a:latin typeface="Liberation Sans"/>
              </a:rPr>
              <a:t>vs</a:t>
            </a:r>
            <a:r>
              <a:rPr lang="en-GB" sz="2800" dirty="0">
                <a:solidFill>
                  <a:srgbClr val="7030A0"/>
                </a:solidFill>
                <a:latin typeface="Liberation Sans"/>
              </a:rPr>
              <a:t> real life?</a:t>
            </a:r>
          </a:p>
          <a:p>
            <a:pPr eaLnBrk="1" hangingPunct="1"/>
            <a:r>
              <a:rPr lang="en-GB" sz="2800" dirty="0">
                <a:solidFill>
                  <a:srgbClr val="7030A0"/>
                </a:solidFill>
                <a:latin typeface="Liberation Sans"/>
              </a:rPr>
              <a:t>How much overlap?</a:t>
            </a:r>
          </a:p>
          <a:p>
            <a:pPr eaLnBrk="1" hangingPunct="1"/>
            <a:r>
              <a:rPr lang="en-GB" sz="2800" dirty="0">
                <a:solidFill>
                  <a:srgbClr val="7030A0"/>
                </a:solidFill>
                <a:latin typeface="Liberation Sans"/>
              </a:rPr>
              <a:t>How are the ways we live and interact with one another changing? </a:t>
            </a:r>
          </a:p>
          <a:p>
            <a:pPr eaLnBrk="1" hangingPunct="1"/>
            <a:r>
              <a:rPr lang="en-GB" sz="2800" dirty="0">
                <a:solidFill>
                  <a:srgbClr val="7030A0"/>
                </a:solidFill>
                <a:latin typeface="Liberation Sans"/>
              </a:rPr>
              <a:t>Are the established rules and etiquette still applicable to online and offline?</a:t>
            </a:r>
          </a:p>
        </p:txBody>
      </p:sp>
      <p:sp>
        <p:nvSpPr>
          <p:cNvPr id="2" name="Footer Placeholder 1"/>
          <p:cNvSpPr>
            <a:spLocks noGrp="1"/>
          </p:cNvSpPr>
          <p:nvPr>
            <p:ph type="ftr" sz="quarter" idx="11"/>
          </p:nvPr>
        </p:nvSpPr>
        <p:spPr/>
        <p:txBody>
          <a:bodyPr/>
          <a:lstStyle/>
          <a:p>
            <a:r>
              <a:rPr lang="en-GB"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fld id="{A7EA2D8D-44E5-43C4-BBA1-AE3E32EF0894}" type="slidenum">
              <a:rPr lang="en-GB" smtClean="0">
                <a:solidFill>
                  <a:schemeClr val="accent6">
                    <a:lumMod val="75000"/>
                  </a:schemeClr>
                </a:solidFill>
                <a:latin typeface="Liberation Sans"/>
              </a:rPr>
              <a:t>11</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154687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normAutofit/>
          </a:bodyPr>
          <a:lstStyle/>
          <a:p>
            <a:pPr eaLnBrk="1" hangingPunct="1"/>
            <a:r>
              <a:rPr lang="en-GB">
                <a:latin typeface="Liberation Sans"/>
              </a:rPr>
              <a:t>What happens in social media conversations?</a:t>
            </a:r>
          </a:p>
        </p:txBody>
      </p:sp>
      <p:sp>
        <p:nvSpPr>
          <p:cNvPr id="23557" name="Rectangle 3"/>
          <p:cNvSpPr>
            <a:spLocks noGrp="1" noChangeArrowheads="1"/>
          </p:cNvSpPr>
          <p:nvPr>
            <p:ph type="body" idx="4294967295"/>
          </p:nvPr>
        </p:nvSpPr>
        <p:spPr>
          <a:xfrm>
            <a:off x="685800" y="1628800"/>
            <a:ext cx="7772400" cy="4680520"/>
          </a:xfrm>
        </p:spPr>
        <p:txBody>
          <a:bodyPr>
            <a:normAutofit/>
          </a:bodyPr>
          <a:lstStyle/>
          <a:p>
            <a:pPr eaLnBrk="1" hangingPunct="1"/>
            <a:r>
              <a:rPr lang="en-GB" dirty="0">
                <a:solidFill>
                  <a:srgbClr val="7030A0"/>
                </a:solidFill>
                <a:latin typeface="Liberation Sans"/>
              </a:rPr>
              <a:t>Do same conversational rules apply?</a:t>
            </a:r>
          </a:p>
          <a:p>
            <a:pPr eaLnBrk="1" hangingPunct="1"/>
            <a:endParaRPr lang="en-GB" sz="600" dirty="0">
              <a:solidFill>
                <a:srgbClr val="7030A0"/>
              </a:solidFill>
              <a:latin typeface="Liberation Sans"/>
            </a:endParaRPr>
          </a:p>
          <a:p>
            <a:pPr eaLnBrk="1" hangingPunct="1"/>
            <a:r>
              <a:rPr lang="en-GB" dirty="0">
                <a:solidFill>
                  <a:srgbClr val="7030A0"/>
                </a:solidFill>
                <a:latin typeface="Liberation Sans"/>
              </a:rPr>
              <a:t>Are there more breakdowns?</a:t>
            </a:r>
          </a:p>
          <a:p>
            <a:pPr eaLnBrk="1" hangingPunct="1"/>
            <a:endParaRPr lang="en-GB" sz="600" dirty="0">
              <a:solidFill>
                <a:srgbClr val="7030A0"/>
              </a:solidFill>
              <a:latin typeface="Liberation Sans"/>
            </a:endParaRPr>
          </a:p>
          <a:p>
            <a:pPr eaLnBrk="1" hangingPunct="1"/>
            <a:r>
              <a:rPr lang="en-GB" dirty="0">
                <a:solidFill>
                  <a:srgbClr val="7030A0"/>
                </a:solidFill>
                <a:latin typeface="Liberation Sans"/>
              </a:rPr>
              <a:t>How do people repair them for:</a:t>
            </a:r>
          </a:p>
          <a:p>
            <a:pPr eaLnBrk="1" hangingPunct="1"/>
            <a:endParaRPr lang="en-GB" sz="6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Phone?</a:t>
            </a:r>
          </a:p>
          <a:p>
            <a:pPr lvl="1" eaLnBrk="1" hangingPunct="1"/>
            <a:r>
              <a:rPr lang="en-GB" sz="2400" dirty="0">
                <a:solidFill>
                  <a:schemeClr val="accent1"/>
                </a:solidFill>
                <a:latin typeface="Liberation Sans"/>
                <a:ea typeface="ＭＳ Ｐゴシック" charset="0"/>
              </a:rPr>
              <a:t>email?</a:t>
            </a:r>
          </a:p>
          <a:p>
            <a:pPr lvl="1" eaLnBrk="1" hangingPunct="1"/>
            <a:r>
              <a:rPr lang="en-GB" sz="2400" dirty="0">
                <a:solidFill>
                  <a:schemeClr val="accent1"/>
                </a:solidFill>
                <a:latin typeface="Liberation Sans"/>
                <a:ea typeface="ＭＳ Ｐゴシック" charset="0"/>
              </a:rPr>
              <a:t>Instant messaging?</a:t>
            </a:r>
          </a:p>
          <a:p>
            <a:pPr lvl="1" eaLnBrk="1" hangingPunct="1"/>
            <a:r>
              <a:rPr lang="en-GB" sz="2400" dirty="0">
                <a:solidFill>
                  <a:schemeClr val="accent1"/>
                </a:solidFill>
                <a:latin typeface="Liberation Sans"/>
                <a:ea typeface="ＭＳ Ｐゴシック" charset="0"/>
              </a:rPr>
              <a:t>texting?</a:t>
            </a:r>
          </a:p>
          <a:p>
            <a:pPr lvl="1" eaLnBrk="1" hangingPunct="1"/>
            <a:r>
              <a:rPr lang="en-GB" sz="2400" dirty="0">
                <a:solidFill>
                  <a:schemeClr val="accent1"/>
                </a:solidFill>
                <a:latin typeface="Liberation Sans"/>
                <a:ea typeface="ＭＳ Ｐゴシック" charset="0"/>
              </a:rPr>
              <a:t>Skyping?</a:t>
            </a:r>
            <a:endParaRPr lang="en-GB" dirty="0">
              <a:solidFill>
                <a:schemeClr val="accent1"/>
              </a:solidFill>
              <a:latin typeface="Liberation Sans"/>
              <a:ea typeface="ＭＳ Ｐゴシック" charset="0"/>
            </a:endParaRPr>
          </a:p>
        </p:txBody>
      </p:sp>
      <p:sp>
        <p:nvSpPr>
          <p:cNvPr id="2" name="Footer Placeholder 1"/>
          <p:cNvSpPr>
            <a:spLocks noGrp="1"/>
          </p:cNvSpPr>
          <p:nvPr>
            <p:ph type="ftr" sz="quarter" idx="11"/>
          </p:nvPr>
        </p:nvSpPr>
        <p:spPr/>
        <p:txBody>
          <a:bodyPr/>
          <a:lstStyle/>
          <a:p>
            <a:r>
              <a:rPr lang="en-GB"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fld id="{A7EA2D8D-44E5-43C4-BBA1-AE3E32EF0894}" type="slidenum">
              <a:rPr lang="en-GB" smtClean="0">
                <a:solidFill>
                  <a:schemeClr val="accent6">
                    <a:lumMod val="75000"/>
                  </a:schemeClr>
                </a:solidFill>
                <a:latin typeface="Liberation Sans"/>
              </a:rPr>
              <a:t>12</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152445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This weekend</a:t>
            </a:r>
          </a:p>
        </p:txBody>
      </p:sp>
      <p:pic>
        <p:nvPicPr>
          <p:cNvPr id="5" name="Content Placeholder 4" descr="A person in a pink shirt&#10;&#10;Description generated with very high confidence"/>
          <p:cNvPicPr>
            <a:picLocks noGrp="1" noChangeAspect="1"/>
          </p:cNvPicPr>
          <p:nvPr>
            <p:ph sz="half" idx="1"/>
          </p:nvPr>
        </p:nvPicPr>
        <p:blipFill>
          <a:blip r:embed="rId4"/>
          <a:stretch>
            <a:fillRect/>
          </a:stretch>
        </p:blipFill>
        <p:spPr>
          <a:xfrm>
            <a:off x="628650" y="2265098"/>
            <a:ext cx="3886200" cy="3472391"/>
          </a:xfrm>
        </p:spPr>
      </p:pic>
      <p:pic>
        <p:nvPicPr>
          <p:cNvPr id="8" name="Elizabeth2017_0506">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4830763" y="1825625"/>
            <a:ext cx="3481387" cy="4351338"/>
          </a:xfrm>
        </p:spPr>
      </p:pic>
    </p:spTree>
    <p:extLst>
      <p:ext uri="{BB962C8B-B14F-4D97-AF65-F5344CB8AC3E}">
        <p14:creationId xmlns:p14="http://schemas.microsoft.com/office/powerpoint/2010/main" val="1971325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Observation Results</a:t>
            </a:r>
          </a:p>
        </p:txBody>
      </p:sp>
      <p:graphicFrame>
        <p:nvGraphicFramePr>
          <p:cNvPr id="4" name="Content Placeholder 3">
            <a:extLst>
              <a:ext uri="{FF2B5EF4-FFF2-40B4-BE49-F238E27FC236}">
                <a16:creationId xmlns:a16="http://schemas.microsoft.com/office/drawing/2014/main" id="{D73A7B64-B02E-41A6-B797-9CC4ECA87CD4}"/>
              </a:ext>
            </a:extLst>
          </p:cNvPr>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32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Results</a:t>
            </a:r>
          </a:p>
        </p:txBody>
      </p:sp>
      <p:graphicFrame>
        <p:nvGraphicFramePr>
          <p:cNvPr id="4" name="Content Placeholder 3">
            <a:extLst>
              <a:ext uri="{FF2B5EF4-FFF2-40B4-BE49-F238E27FC236}">
                <a16:creationId xmlns:a16="http://schemas.microsoft.com/office/drawing/2014/main" id="{627A1603-EBC2-4FB1-B6DE-2BFA16274D58}"/>
              </a:ext>
            </a:extLst>
          </p:cNvPr>
          <p:cNvGraphicFramePr>
            <a:graphicFrameLocks noGrp="1"/>
          </p:cNvGraphicFramePr>
          <p:nvPr>
            <p:ph idx="1"/>
            <p:extLst>
              <p:ext uri="{D42A27DB-BD31-4B8C-83A1-F6EECF244321}">
                <p14:modId xmlns:p14="http://schemas.microsoft.com/office/powerpoint/2010/main" val="2067680349"/>
              </p:ext>
            </p:extLst>
          </p:nvPr>
        </p:nvGraphicFramePr>
        <p:xfrm>
          <a:off x="628650" y="1322294"/>
          <a:ext cx="7886700" cy="5535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585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lstStyle/>
          <a:p>
            <a:pPr eaLnBrk="1" hangingPunct="1"/>
            <a:r>
              <a:rPr lang="en-GB">
                <a:latin typeface="Liberation Sans"/>
              </a:rPr>
              <a:t>Overview</a:t>
            </a:r>
          </a:p>
        </p:txBody>
      </p:sp>
      <p:sp>
        <p:nvSpPr>
          <p:cNvPr id="15365" name="Rectangle 3"/>
          <p:cNvSpPr>
            <a:spLocks noGrp="1" noChangeArrowheads="1"/>
          </p:cNvSpPr>
          <p:nvPr>
            <p:ph type="body" idx="4294967295"/>
          </p:nvPr>
        </p:nvSpPr>
        <p:spPr/>
        <p:txBody>
          <a:bodyPr/>
          <a:lstStyle/>
          <a:p>
            <a:pPr eaLnBrk="1" hangingPunct="1">
              <a:lnSpc>
                <a:spcPct val="90000"/>
              </a:lnSpc>
            </a:pPr>
            <a:r>
              <a:rPr lang="en-GB" dirty="0">
                <a:solidFill>
                  <a:srgbClr val="7030A0"/>
                </a:solidFill>
                <a:latin typeface="Liberation Sans"/>
              </a:rPr>
              <a:t>Being social</a:t>
            </a:r>
          </a:p>
          <a:p>
            <a:pPr eaLnBrk="1" hangingPunct="1">
              <a:lnSpc>
                <a:spcPct val="90000"/>
              </a:lnSpc>
            </a:pPr>
            <a:endParaRPr lang="en-GB" sz="1000" dirty="0">
              <a:solidFill>
                <a:srgbClr val="7030A0"/>
              </a:solidFill>
              <a:latin typeface="Liberation Sans"/>
            </a:endParaRPr>
          </a:p>
          <a:p>
            <a:pPr eaLnBrk="1" hangingPunct="1">
              <a:lnSpc>
                <a:spcPct val="90000"/>
              </a:lnSpc>
            </a:pPr>
            <a:r>
              <a:rPr lang="en-GB" dirty="0">
                <a:solidFill>
                  <a:srgbClr val="7030A0"/>
                </a:solidFill>
                <a:latin typeface="Liberation Sans"/>
              </a:rPr>
              <a:t>Face to face conversations</a:t>
            </a:r>
          </a:p>
          <a:p>
            <a:pPr eaLnBrk="1" hangingPunct="1">
              <a:lnSpc>
                <a:spcPct val="90000"/>
              </a:lnSpc>
            </a:pPr>
            <a:endParaRPr lang="en-GB" sz="1000" dirty="0">
              <a:solidFill>
                <a:srgbClr val="7030A0"/>
              </a:solidFill>
              <a:latin typeface="Liberation Sans"/>
            </a:endParaRPr>
          </a:p>
          <a:p>
            <a:pPr eaLnBrk="1" hangingPunct="1">
              <a:lnSpc>
                <a:spcPct val="90000"/>
              </a:lnSpc>
            </a:pPr>
            <a:r>
              <a:rPr lang="en-GB" dirty="0">
                <a:solidFill>
                  <a:srgbClr val="7030A0"/>
                </a:solidFill>
                <a:latin typeface="Liberation Sans"/>
              </a:rPr>
              <a:t>Remote conversations</a:t>
            </a:r>
          </a:p>
          <a:p>
            <a:pPr eaLnBrk="1" hangingPunct="1">
              <a:lnSpc>
                <a:spcPct val="90000"/>
              </a:lnSpc>
            </a:pPr>
            <a:endParaRPr lang="en-GB" sz="1000" dirty="0">
              <a:solidFill>
                <a:srgbClr val="7030A0"/>
              </a:solidFill>
              <a:latin typeface="Liberation Sans"/>
            </a:endParaRPr>
          </a:p>
          <a:p>
            <a:pPr eaLnBrk="1" hangingPunct="1">
              <a:lnSpc>
                <a:spcPct val="90000"/>
              </a:lnSpc>
            </a:pPr>
            <a:r>
              <a:rPr lang="en-GB" dirty="0">
                <a:solidFill>
                  <a:srgbClr val="7030A0"/>
                </a:solidFill>
                <a:latin typeface="Liberation Sans"/>
              </a:rPr>
              <a:t>Tele-presence</a:t>
            </a:r>
          </a:p>
          <a:p>
            <a:pPr eaLnBrk="1" hangingPunct="1">
              <a:lnSpc>
                <a:spcPct val="90000"/>
              </a:lnSpc>
            </a:pPr>
            <a:endParaRPr lang="en-GB" sz="1000" dirty="0">
              <a:solidFill>
                <a:srgbClr val="7030A0"/>
              </a:solidFill>
              <a:latin typeface="Liberation Sans"/>
            </a:endParaRPr>
          </a:p>
          <a:p>
            <a:pPr eaLnBrk="1" hangingPunct="1">
              <a:lnSpc>
                <a:spcPct val="90000"/>
              </a:lnSpc>
            </a:pPr>
            <a:r>
              <a:rPr lang="en-GB" dirty="0">
                <a:solidFill>
                  <a:srgbClr val="7030A0"/>
                </a:solidFill>
                <a:latin typeface="Liberation Sans"/>
              </a:rPr>
              <a:t>Co-presence</a:t>
            </a:r>
          </a:p>
          <a:p>
            <a:pPr eaLnBrk="1" hangingPunct="1">
              <a:lnSpc>
                <a:spcPct val="90000"/>
              </a:lnSpc>
            </a:pPr>
            <a:endParaRPr lang="en-GB" sz="1000" dirty="0">
              <a:solidFill>
                <a:srgbClr val="7030A0"/>
              </a:solidFill>
              <a:latin typeface="Liberation Sans"/>
            </a:endParaRPr>
          </a:p>
          <a:p>
            <a:pPr eaLnBrk="1" hangingPunct="1">
              <a:lnSpc>
                <a:spcPct val="90000"/>
              </a:lnSpc>
            </a:pPr>
            <a:r>
              <a:rPr lang="en-GB" dirty="0">
                <a:solidFill>
                  <a:srgbClr val="7030A0"/>
                </a:solidFill>
                <a:latin typeface="Liberation Sans"/>
              </a:rPr>
              <a:t>Shareable technologies</a:t>
            </a:r>
          </a:p>
        </p:txBody>
      </p:sp>
      <p:sp>
        <p:nvSpPr>
          <p:cNvPr id="2" name="Footer Placeholder 1"/>
          <p:cNvSpPr>
            <a:spLocks noGrp="1"/>
          </p:cNvSpPr>
          <p:nvPr>
            <p:ph type="ftr" sz="quarter" idx="11"/>
          </p:nvPr>
        </p:nvSpPr>
        <p:spPr/>
        <p:txBody>
          <a:bodyPr/>
          <a:lstStyle/>
          <a:p>
            <a:r>
              <a:rPr lang="en-GB" dirty="0">
                <a:solidFill>
                  <a:schemeClr val="accent6">
                    <a:lumMod val="75000"/>
                  </a:schemeClr>
                </a:solidFill>
                <a:latin typeface="Liberation Sans"/>
              </a:rPr>
              <a:t>www.id-book.com</a:t>
            </a:r>
          </a:p>
        </p:txBody>
      </p:sp>
      <p:sp>
        <p:nvSpPr>
          <p:cNvPr id="3" name="Slide Number Placeholder 2"/>
          <p:cNvSpPr>
            <a:spLocks noGrp="1"/>
          </p:cNvSpPr>
          <p:nvPr>
            <p:ph type="sldNum" sz="quarter" idx="12"/>
          </p:nvPr>
        </p:nvSpPr>
        <p:spPr/>
        <p:txBody>
          <a:bodyPr/>
          <a:lstStyle/>
          <a:p>
            <a:fld id="{A7EA2D8D-44E5-43C4-BBA1-AE3E32EF0894}" type="slidenum">
              <a:rPr lang="en-GB" smtClean="0">
                <a:solidFill>
                  <a:schemeClr val="accent6">
                    <a:lumMod val="75000"/>
                  </a:schemeClr>
                </a:solidFill>
                <a:latin typeface="Liberation Sans"/>
              </a:rPr>
              <a:t>5</a:t>
            </a:fld>
            <a:endParaRPr lang="en-GB" dirty="0">
              <a:solidFill>
                <a:schemeClr val="accent6">
                  <a:lumMod val="75000"/>
                </a:schemeClr>
              </a:solidFill>
              <a:latin typeface="Liberation Sans"/>
            </a:endParaRPr>
          </a:p>
        </p:txBody>
      </p:sp>
    </p:spTree>
    <p:extLst>
      <p:ext uri="{BB962C8B-B14F-4D97-AF65-F5344CB8AC3E}">
        <p14:creationId xmlns:p14="http://schemas.microsoft.com/office/powerpoint/2010/main" val="94807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4/47/Asch_experi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8580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84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2138363" cy="2309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2"/>
          <p:cNvPicPr>
            <a:picLocks noChangeAspect="1" noChangeArrowheads="1"/>
          </p:cNvPicPr>
          <p:nvPr/>
        </p:nvPicPr>
        <p:blipFill>
          <a:blip r:embed="rId4">
            <a:extLst>
              <a:ext uri="{28A0092B-C50C-407E-A947-70E740481C1C}">
                <a14:useLocalDpi xmlns:a14="http://schemas.microsoft.com/office/drawing/2010/main" val="0"/>
              </a:ext>
            </a:extLst>
          </a:blip>
          <a:srcRect l="2246" r="2246" b="10802"/>
          <a:stretch>
            <a:fillRect/>
          </a:stretch>
        </p:blipFill>
        <p:spPr bwMode="auto">
          <a:xfrm>
            <a:off x="2514600" y="1219200"/>
            <a:ext cx="6629400" cy="1638300"/>
          </a:xfrm>
          <a:prstGeom prst="rect">
            <a:avLst/>
          </a:prstGeom>
          <a:noFill/>
          <a:ln>
            <a:noFill/>
          </a:ln>
          <a:effectLst/>
          <a:extLst>
            <a:ext uri="{909E8E84-426E-40DD-AFC4-6F175D3DCCD1}">
              <a14:hiddenFill xmlns:a14="http://schemas.microsoft.com/office/drawing/2010/main">
                <a:blipFill dpi="0" rotWithShape="0">
                  <a:blip/>
                  <a:srcRect l="2246" r="2246" b="10802"/>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971800"/>
            <a:ext cx="3341688"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2110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hanswers-auth.mhhe.com/sites/default/files/images/Figure%208.6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695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77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76200" y="5624513"/>
            <a:ext cx="876935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r>
              <a:rPr lang="en-US" sz="1200" b="1">
                <a:latin typeface="Arial" pitchFamily="34" charset="0"/>
                <a:ea typeface="ＭＳ Ｐゴシック" pitchFamily="34" charset="-128"/>
              </a:rPr>
              <a:t>Figure 12.3  The Prisoner’s Dilemma Game  </a:t>
            </a:r>
            <a:r>
              <a:rPr lang="en-US" sz="1200">
                <a:latin typeface="Arial" pitchFamily="34" charset="0"/>
                <a:ea typeface="ＭＳ Ｐゴシック" pitchFamily="34" charset="-128"/>
              </a:rPr>
              <a:t>The prisoner’s dilemma game illustrates the benefits and costs of cooperation. </a:t>
            </a:r>
            <a:br>
              <a:rPr lang="en-US" sz="1200">
                <a:latin typeface="Arial" pitchFamily="34" charset="0"/>
                <a:ea typeface="ＭＳ Ｐゴシック" pitchFamily="34" charset="-128"/>
              </a:rPr>
            </a:br>
            <a:r>
              <a:rPr lang="en-US" sz="1200">
                <a:latin typeface="Arial" pitchFamily="34" charset="0"/>
                <a:ea typeface="ＭＳ Ｐゴシック" pitchFamily="34" charset="-128"/>
              </a:rPr>
              <a:t>Players A and B receive benefits whose size depends on whether they independently decide to cooperate. Mutual cooperation </a:t>
            </a:r>
            <a:br>
              <a:rPr lang="en-US" sz="1200">
                <a:latin typeface="Arial" pitchFamily="34" charset="0"/>
                <a:ea typeface="ＭＳ Ｐゴシック" pitchFamily="34" charset="-128"/>
              </a:rPr>
            </a:br>
            <a:r>
              <a:rPr lang="en-US" sz="1200">
                <a:latin typeface="Arial" pitchFamily="34" charset="0"/>
                <a:ea typeface="ＭＳ Ｐゴシック" pitchFamily="34" charset="-128"/>
              </a:rPr>
              <a:t>leads to a relatively moderate benefit to both players, but if only one player cooperates, then the cooperator gets no benefit and </a:t>
            </a:r>
            <a:br>
              <a:rPr lang="en-US" sz="1200">
                <a:latin typeface="Arial" pitchFamily="34" charset="0"/>
                <a:ea typeface="ＭＳ Ｐゴシック" pitchFamily="34" charset="-128"/>
              </a:rPr>
            </a:br>
            <a:r>
              <a:rPr lang="en-US" sz="1200">
                <a:latin typeface="Arial" pitchFamily="34" charset="0"/>
                <a:ea typeface="ＭＳ Ｐゴシック" pitchFamily="34" charset="-128"/>
              </a:rPr>
              <a:t>the non-cooperator gets a large benefit.</a:t>
            </a:r>
            <a:br>
              <a:rPr lang="en-US" sz="1200">
                <a:latin typeface="Arial" pitchFamily="34" charset="0"/>
                <a:ea typeface="ＭＳ Ｐゴシック" pitchFamily="34" charset="-128"/>
              </a:rPr>
            </a:br>
            <a:r>
              <a:rPr lang="de-DE" sz="1200">
                <a:latin typeface="Arial" pitchFamily="34" charset="0"/>
                <a:ea typeface="ＭＳ Ｐゴシック" pitchFamily="34" charset="-128"/>
              </a:rPr>
              <a:t>DANIEL L. SCHACTER, DANIEL T. GILBERT, DANIEL M. WEGNER</a:t>
            </a:r>
            <a:r>
              <a:rPr lang="en-US" sz="1200">
                <a:latin typeface="Arial" pitchFamily="34" charset="0"/>
                <a:ea typeface="ＭＳ Ｐゴシック" pitchFamily="34" charset="-128"/>
              </a:rPr>
              <a:t>: Introducing Psychology, Second Edition</a:t>
            </a:r>
            <a:br>
              <a:rPr lang="en-US" sz="1200">
                <a:latin typeface="Arial" pitchFamily="34" charset="0"/>
                <a:ea typeface="ＭＳ Ｐゴシック" pitchFamily="34" charset="-128"/>
              </a:rPr>
            </a:br>
            <a:r>
              <a:rPr lang="en-US" sz="1000">
                <a:latin typeface="Arial" pitchFamily="34" charset="0"/>
                <a:ea typeface="ＭＳ Ｐゴシック" pitchFamily="34" charset="-128"/>
              </a:rPr>
              <a:t>Copyright © 2013, 2011 by Worth Publishers</a:t>
            </a:r>
          </a:p>
        </p:txBody>
      </p:sp>
      <p:pic>
        <p:nvPicPr>
          <p:cNvPr id="5123" name="Picture 3" descr="Sch2e_fig_12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8813"/>
            <a:ext cx="8382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062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1434</TotalTime>
  <Words>516</Words>
  <Application>Microsoft Office PowerPoint</Application>
  <PresentationFormat>On-screen Show (4:3)</PresentationFormat>
  <Paragraphs>56</Paragraphs>
  <Slides>12</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Arial</vt:lpstr>
      <vt:lpstr>Calibri</vt:lpstr>
      <vt:lpstr>Calibri Light</vt:lpstr>
      <vt:lpstr>Liberation Sans</vt:lpstr>
      <vt:lpstr>Times</vt:lpstr>
      <vt:lpstr>Times New Roman</vt:lpstr>
      <vt:lpstr>Office Theme</vt:lpstr>
      <vt:lpstr>PowerPoint Presentation</vt:lpstr>
      <vt:lpstr>This weekend</vt:lpstr>
      <vt:lpstr>Class Observation Results</vt:lpstr>
      <vt:lpstr>Full Results</vt:lpstr>
      <vt:lpstr>Overview</vt:lpstr>
      <vt:lpstr>PowerPoint Presentation</vt:lpstr>
      <vt:lpstr>PowerPoint Presentation</vt:lpstr>
      <vt:lpstr>PowerPoint Presentation</vt:lpstr>
      <vt:lpstr>PowerPoint Presentation</vt:lpstr>
      <vt:lpstr>PowerPoint Presentation</vt:lpstr>
      <vt:lpstr>Being social</vt:lpstr>
      <vt:lpstr>What happens in social media conversations?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Opening/Closing Title</dc:title>
  <dc:creator>Katie</dc:creator>
  <cp:lastModifiedBy>John Krantz</cp:lastModifiedBy>
  <cp:revision>140</cp:revision>
  <dcterms:created xsi:type="dcterms:W3CDTF">2015-04-14T14:31:50Z</dcterms:created>
  <dcterms:modified xsi:type="dcterms:W3CDTF">2017-05-08T17:28:00Z</dcterms:modified>
</cp:coreProperties>
</file>