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0"/>
  </p:notesMasterIdLst>
  <p:sldIdLst>
    <p:sldId id="453" r:id="rId2"/>
    <p:sldId id="454" r:id="rId3"/>
    <p:sldId id="455" r:id="rId4"/>
    <p:sldId id="456" r:id="rId5"/>
    <p:sldId id="457" r:id="rId6"/>
    <p:sldId id="458" r:id="rId7"/>
    <p:sldId id="459" r:id="rId8"/>
    <p:sldId id="460" r:id="rId9"/>
    <p:sldId id="461" r:id="rId10"/>
    <p:sldId id="462" r:id="rId11"/>
    <p:sldId id="463" r:id="rId12"/>
    <p:sldId id="464" r:id="rId13"/>
    <p:sldId id="465" r:id="rId14"/>
    <p:sldId id="466" r:id="rId15"/>
    <p:sldId id="467" r:id="rId16"/>
    <p:sldId id="468" r:id="rId17"/>
    <p:sldId id="388" r:id="rId18"/>
    <p:sldId id="444" r:id="rId19"/>
    <p:sldId id="445" r:id="rId20"/>
    <p:sldId id="474" r:id="rId21"/>
    <p:sldId id="473" r:id="rId22"/>
    <p:sldId id="366" r:id="rId23"/>
    <p:sldId id="368" r:id="rId24"/>
    <p:sldId id="369" r:id="rId25"/>
    <p:sldId id="375" r:id="rId26"/>
    <p:sldId id="393" r:id="rId27"/>
    <p:sldId id="394" r:id="rId28"/>
    <p:sldId id="3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0">
          <p15:clr>
            <a:srgbClr val="A4A3A4"/>
          </p15:clr>
        </p15:guide>
        <p15:guide id="2" pos="54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343" autoAdjust="0"/>
  </p:normalViewPr>
  <p:slideViewPr>
    <p:cSldViewPr snapToGrid="0" snapToObjects="1" showGuides="1">
      <p:cViewPr varScale="1">
        <p:scale>
          <a:sx n="85" d="100"/>
          <a:sy n="85" d="100"/>
        </p:scale>
        <p:origin x="1320" y="43"/>
      </p:cViewPr>
      <p:guideLst>
        <p:guide orient="horz" pos="490"/>
        <p:guide pos="545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Users\krantz\Documents\Classes\Cognition\Data-Class\Week%2010%20Decision%20Making\Problem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6703296703297"/>
          <c:y val="2.8831562974203338E-2"/>
          <c:w val="0.83736263736263739"/>
          <c:h val="0.81942336874051591"/>
        </c:manualLayout>
      </c:layout>
      <c:scatterChart>
        <c:scatterStyle val="lineMarker"/>
        <c:varyColors val="0"/>
        <c:ser>
          <c:idx val="0"/>
          <c:order val="0"/>
          <c:tx>
            <c:v>Stay</c:v>
          </c:tx>
          <c:spPr>
            <a:ln w="28575">
              <a:noFill/>
            </a:ln>
          </c:spPr>
          <c:trendline>
            <c:spPr>
              <a:ln w="22225">
                <a:solidFill>
                  <a:schemeClr val="accent1"/>
                </a:solidFill>
              </a:ln>
            </c:spPr>
            <c:trendlineType val="linear"/>
            <c:dispRSqr val="0"/>
            <c:dispEq val="0"/>
          </c:trendline>
          <c:xVal>
            <c:numRef>
              <c:f>DataCogLab!$B$8:$B$200</c:f>
              <c:numCache>
                <c:formatCode>General</c:formatCode>
                <c:ptCount val="193"/>
                <c:pt idx="0">
                  <c:v>19</c:v>
                </c:pt>
                <c:pt idx="1">
                  <c:v>2</c:v>
                </c:pt>
                <c:pt idx="2">
                  <c:v>2</c:v>
                </c:pt>
                <c:pt idx="3">
                  <c:v>15</c:v>
                </c:pt>
                <c:pt idx="4">
                  <c:v>27</c:v>
                </c:pt>
                <c:pt idx="5">
                  <c:v>22</c:v>
                </c:pt>
                <c:pt idx="6">
                  <c:v>20</c:v>
                </c:pt>
                <c:pt idx="7">
                  <c:v>20</c:v>
                </c:pt>
                <c:pt idx="9">
                  <c:v>7</c:v>
                </c:pt>
                <c:pt idx="10">
                  <c:v>19</c:v>
                </c:pt>
                <c:pt idx="11">
                  <c:v>0</c:v>
                </c:pt>
                <c:pt idx="12">
                  <c:v>22</c:v>
                </c:pt>
                <c:pt idx="13">
                  <c:v>15</c:v>
                </c:pt>
                <c:pt idx="14">
                  <c:v>20</c:v>
                </c:pt>
                <c:pt idx="15">
                  <c:v>17</c:v>
                </c:pt>
                <c:pt idx="16">
                  <c:v>14</c:v>
                </c:pt>
                <c:pt idx="18">
                  <c:v>16</c:v>
                </c:pt>
                <c:pt idx="19">
                  <c:v>12</c:v>
                </c:pt>
                <c:pt idx="20">
                  <c:v>2</c:v>
                </c:pt>
                <c:pt idx="21">
                  <c:v>0</c:v>
                </c:pt>
                <c:pt idx="22">
                  <c:v>9</c:v>
                </c:pt>
                <c:pt idx="23">
                  <c:v>26</c:v>
                </c:pt>
                <c:pt idx="24">
                  <c:v>25</c:v>
                </c:pt>
                <c:pt idx="25">
                  <c:v>8</c:v>
                </c:pt>
                <c:pt idx="26">
                  <c:v>14</c:v>
                </c:pt>
                <c:pt idx="27">
                  <c:v>15</c:v>
                </c:pt>
                <c:pt idx="28">
                  <c:v>13</c:v>
                </c:pt>
                <c:pt idx="29">
                  <c:v>15</c:v>
                </c:pt>
                <c:pt idx="31">
                  <c:v>23</c:v>
                </c:pt>
                <c:pt idx="32">
                  <c:v>14</c:v>
                </c:pt>
                <c:pt idx="33">
                  <c:v>3</c:v>
                </c:pt>
                <c:pt idx="34">
                  <c:v>4</c:v>
                </c:pt>
                <c:pt idx="35">
                  <c:v>13</c:v>
                </c:pt>
                <c:pt idx="36">
                  <c:v>10</c:v>
                </c:pt>
                <c:pt idx="38">
                  <c:v>0</c:v>
                </c:pt>
                <c:pt idx="39">
                  <c:v>0</c:v>
                </c:pt>
                <c:pt idx="40">
                  <c:v>7</c:v>
                </c:pt>
                <c:pt idx="41">
                  <c:v>6</c:v>
                </c:pt>
                <c:pt idx="42">
                  <c:v>3</c:v>
                </c:pt>
                <c:pt idx="43">
                  <c:v>7</c:v>
                </c:pt>
                <c:pt idx="44">
                  <c:v>23</c:v>
                </c:pt>
                <c:pt idx="45">
                  <c:v>0</c:v>
                </c:pt>
                <c:pt idx="46">
                  <c:v>16</c:v>
                </c:pt>
                <c:pt idx="47">
                  <c:v>6</c:v>
                </c:pt>
                <c:pt idx="49">
                  <c:v>7</c:v>
                </c:pt>
                <c:pt idx="50">
                  <c:v>12</c:v>
                </c:pt>
                <c:pt idx="51">
                  <c:v>0</c:v>
                </c:pt>
                <c:pt idx="52">
                  <c:v>7</c:v>
                </c:pt>
                <c:pt idx="53">
                  <c:v>0</c:v>
                </c:pt>
                <c:pt idx="54">
                  <c:v>12</c:v>
                </c:pt>
                <c:pt idx="55">
                  <c:v>2</c:v>
                </c:pt>
                <c:pt idx="56">
                  <c:v>7</c:v>
                </c:pt>
                <c:pt idx="57">
                  <c:v>21</c:v>
                </c:pt>
                <c:pt idx="58">
                  <c:v>8</c:v>
                </c:pt>
                <c:pt idx="59">
                  <c:v>1</c:v>
                </c:pt>
                <c:pt idx="60">
                  <c:v>14</c:v>
                </c:pt>
              </c:numCache>
            </c:numRef>
          </c:xVal>
          <c:yVal>
            <c:numRef>
              <c:f>DataCogLab!$F$8:$F$200</c:f>
              <c:numCache>
                <c:formatCode>0.00</c:formatCode>
                <c:ptCount val="193"/>
                <c:pt idx="0">
                  <c:v>50.000000033333329</c:v>
                </c:pt>
                <c:pt idx="1">
                  <c:v>56.666667866666664</c:v>
                </c:pt>
                <c:pt idx="2">
                  <c:v>66.666665333333327</c:v>
                </c:pt>
                <c:pt idx="3">
                  <c:v>50.000001000000005</c:v>
                </c:pt>
                <c:pt idx="4">
                  <c:v>30.000000199999999</c:v>
                </c:pt>
                <c:pt idx="5">
                  <c:v>34.6</c:v>
                </c:pt>
                <c:pt idx="6">
                  <c:v>33.333333333333336</c:v>
                </c:pt>
                <c:pt idx="7">
                  <c:v>33.333333333333336</c:v>
                </c:pt>
                <c:pt idx="9">
                  <c:v>39.999999200000005</c:v>
                </c:pt>
                <c:pt idx="10">
                  <c:v>60.00000013333333</c:v>
                </c:pt>
                <c:pt idx="11">
                  <c:v>73.333336000000003</c:v>
                </c:pt>
                <c:pt idx="12">
                  <c:v>50</c:v>
                </c:pt>
                <c:pt idx="13">
                  <c:v>46.666668000000001</c:v>
                </c:pt>
                <c:pt idx="14">
                  <c:v>56.666666666666664</c:v>
                </c:pt>
                <c:pt idx="15">
                  <c:v>50.000000933333332</c:v>
                </c:pt>
                <c:pt idx="16">
                  <c:v>46.666667266666664</c:v>
                </c:pt>
                <c:pt idx="18">
                  <c:v>40.000000066666665</c:v>
                </c:pt>
                <c:pt idx="19">
                  <c:v>66.666668799999997</c:v>
                </c:pt>
                <c:pt idx="20">
                  <c:v>60.0000012</c:v>
                </c:pt>
                <c:pt idx="21">
                  <c:v>53.33</c:v>
                </c:pt>
                <c:pt idx="22">
                  <c:v>53.333331099999995</c:v>
                </c:pt>
                <c:pt idx="23">
                  <c:v>40.00000073333333</c:v>
                </c:pt>
                <c:pt idx="24">
                  <c:v>36.666666666666664</c:v>
                </c:pt>
                <c:pt idx="25">
                  <c:v>49.995999999999995</c:v>
                </c:pt>
                <c:pt idx="26">
                  <c:v>56.666666733333336</c:v>
                </c:pt>
                <c:pt idx="27">
                  <c:v>46.666668000000001</c:v>
                </c:pt>
                <c:pt idx="28">
                  <c:v>70.00066666666666</c:v>
                </c:pt>
                <c:pt idx="29">
                  <c:v>50</c:v>
                </c:pt>
                <c:pt idx="31">
                  <c:v>46.666667133333341</c:v>
                </c:pt>
                <c:pt idx="32">
                  <c:v>46.666666933333332</c:v>
                </c:pt>
                <c:pt idx="33">
                  <c:v>53.333334000000001</c:v>
                </c:pt>
                <c:pt idx="34">
                  <c:v>53.333332733333336</c:v>
                </c:pt>
                <c:pt idx="35">
                  <c:v>39.999999366666664</c:v>
                </c:pt>
                <c:pt idx="36">
                  <c:v>53.333333333333336</c:v>
                </c:pt>
                <c:pt idx="38">
                  <c:v>63.333320000000001</c:v>
                </c:pt>
                <c:pt idx="39">
                  <c:v>53.33</c:v>
                </c:pt>
                <c:pt idx="40">
                  <c:v>43.453793103448277</c:v>
                </c:pt>
                <c:pt idx="41">
                  <c:v>63.333333199999998</c:v>
                </c:pt>
                <c:pt idx="42">
                  <c:v>59.999999900000006</c:v>
                </c:pt>
                <c:pt idx="43">
                  <c:v>43.332000000000001</c:v>
                </c:pt>
                <c:pt idx="44">
                  <c:v>39.999999433333336</c:v>
                </c:pt>
                <c:pt idx="45">
                  <c:v>73.333330000000004</c:v>
                </c:pt>
                <c:pt idx="46">
                  <c:v>36.666666733333336</c:v>
                </c:pt>
                <c:pt idx="47">
                  <c:v>63.333399999999997</c:v>
                </c:pt>
                <c:pt idx="49">
                  <c:v>70.00000013333333</c:v>
                </c:pt>
                <c:pt idx="50">
                  <c:v>46.6666648</c:v>
                </c:pt>
                <c:pt idx="51">
                  <c:v>60</c:v>
                </c:pt>
                <c:pt idx="52">
                  <c:v>59.999999033333324</c:v>
                </c:pt>
                <c:pt idx="53">
                  <c:v>66.66</c:v>
                </c:pt>
                <c:pt idx="54">
                  <c:v>53.333331199999996</c:v>
                </c:pt>
                <c:pt idx="55">
                  <c:v>66.666663999999997</c:v>
                </c:pt>
                <c:pt idx="56">
                  <c:v>56.667666666666669</c:v>
                </c:pt>
                <c:pt idx="57">
                  <c:v>46.666667199999999</c:v>
                </c:pt>
                <c:pt idx="58">
                  <c:v>56.66666506666666</c:v>
                </c:pt>
                <c:pt idx="59">
                  <c:v>63.333332000000006</c:v>
                </c:pt>
                <c:pt idx="60">
                  <c:v>49.999999933333335</c:v>
                </c:pt>
              </c:numCache>
            </c:numRef>
          </c:yVal>
          <c:smooth val="0"/>
          <c:extLst>
            <c:ext xmlns:c16="http://schemas.microsoft.com/office/drawing/2014/chart" uri="{C3380CC4-5D6E-409C-BE32-E72D297353CC}">
              <c16:uniqueId val="{00000001-F162-4395-BC53-58496770CDF1}"/>
            </c:ext>
          </c:extLst>
        </c:ser>
        <c:dLbls>
          <c:showLegendKey val="0"/>
          <c:showVal val="0"/>
          <c:showCatName val="0"/>
          <c:showSerName val="0"/>
          <c:showPercent val="0"/>
          <c:showBubbleSize val="0"/>
        </c:dLbls>
        <c:axId val="1448750384"/>
        <c:axId val="1"/>
      </c:scatterChart>
      <c:valAx>
        <c:axId val="1448750384"/>
        <c:scaling>
          <c:orientation val="minMax"/>
        </c:scaling>
        <c:delete val="0"/>
        <c:axPos val="b"/>
        <c:title>
          <c:tx>
            <c:rich>
              <a:bodyPr/>
              <a:lstStyle/>
              <a:p>
                <a:pPr>
                  <a:defRPr/>
                </a:pPr>
                <a:r>
                  <a:rPr lang="en-US"/>
                  <a:t>Times Stay</a:t>
                </a:r>
              </a:p>
            </c:rich>
          </c:tx>
          <c:overlay val="0"/>
        </c:title>
        <c:numFmt formatCode="General" sourceLinked="1"/>
        <c:majorTickMark val="none"/>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
        <c:crosses val="autoZero"/>
        <c:crossBetween val="midCat"/>
      </c:valAx>
      <c:valAx>
        <c:axId val="1"/>
        <c:scaling>
          <c:orientation val="minMax"/>
          <c:max val="100"/>
        </c:scaling>
        <c:delete val="0"/>
        <c:axPos val="l"/>
        <c:title>
          <c:tx>
            <c:rich>
              <a:bodyPr/>
              <a:lstStyle/>
              <a:p>
                <a:pPr>
                  <a:defRPr/>
                </a:pPr>
                <a:r>
                  <a:rPr lang="en-US"/>
                  <a:t>Overall Correct</a:t>
                </a:r>
              </a:p>
            </c:rich>
          </c:tx>
          <c:overlay val="0"/>
        </c:title>
        <c:numFmt formatCode="0.00" sourceLinked="1"/>
        <c:majorTickMark val="none"/>
        <c:minorTickMark val="none"/>
        <c:tickLblPos val="nextTo"/>
        <c:crossAx val="1448750384"/>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B83A1-C86B-4A11-9B81-395DC2B0D2DB}" type="datetimeFigureOut">
              <a:rPr lang="en-US" smtClean="0"/>
              <a:t>5/5/2017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68C7A-E293-4D1B-820F-D27EDC2DAAC6}" type="slidenum">
              <a:rPr lang="en-US" smtClean="0"/>
              <a:t>‹#›</a:t>
            </a:fld>
            <a:endParaRPr lang="en-US"/>
          </a:p>
        </p:txBody>
      </p:sp>
    </p:spTree>
    <p:extLst>
      <p:ext uri="{BB962C8B-B14F-4D97-AF65-F5344CB8AC3E}">
        <p14:creationId xmlns:p14="http://schemas.microsoft.com/office/powerpoint/2010/main" val="195663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BA5DC9-4FC3-2C4D-BCEC-6FCC6D9A3155}" type="slidenum">
              <a:rPr lang="en-GB" sz="1200"/>
              <a:pPr eaLnBrk="1" hangingPunct="1"/>
              <a:t>17</a:t>
            </a:fld>
            <a:endParaRPr lang="en-GB" sz="1200"/>
          </a:p>
        </p:txBody>
      </p:sp>
    </p:spTree>
    <p:extLst>
      <p:ext uri="{BB962C8B-B14F-4D97-AF65-F5344CB8AC3E}">
        <p14:creationId xmlns:p14="http://schemas.microsoft.com/office/powerpoint/2010/main" val="108970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311EF-C177-7044-8D4A-8A56B3C87D3A}" type="slidenum">
              <a:rPr lang="en-GB" sz="1200"/>
              <a:pPr eaLnBrk="1" hangingPunct="1"/>
              <a:t>22</a:t>
            </a:fld>
            <a:endParaRPr lang="en-GB" sz="1200"/>
          </a:p>
        </p:txBody>
      </p:sp>
      <p:sp>
        <p:nvSpPr>
          <p:cNvPr id="696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85F935F-F078-7847-8E73-92279A92F6A4}" type="slidenum">
              <a:rPr lang="en-US" sz="1200">
                <a:latin typeface="Times" charset="0"/>
              </a:rPr>
              <a:pPr algn="r"/>
              <a:t>22</a:t>
            </a:fld>
            <a:endParaRPr lang="en-US" sz="1200">
              <a:latin typeface="Times"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5386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592FBA-EDEB-C245-A12D-1904EE02A27E}" type="slidenum">
              <a:rPr lang="en-GB" sz="1200"/>
              <a:pPr eaLnBrk="1" hangingPunct="1"/>
              <a:t>26</a:t>
            </a:fld>
            <a:endParaRPr lang="en-GB" sz="1200"/>
          </a:p>
        </p:txBody>
      </p:sp>
      <p:sp>
        <p:nvSpPr>
          <p:cNvPr id="1187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71EE77F-802B-7742-AD5D-7A655994055C}" type="slidenum">
              <a:rPr lang="en-US" sz="1200">
                <a:latin typeface="Times" charset="0"/>
              </a:rPr>
              <a:pPr algn="r"/>
              <a:t>26</a:t>
            </a:fld>
            <a:endParaRPr lang="en-US" sz="1200">
              <a:latin typeface="Times"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03357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D1CFB1-D79C-0A47-93E3-1D8B0024248A}" type="slidenum">
              <a:rPr lang="en-GB" sz="1200"/>
              <a:pPr eaLnBrk="1" hangingPunct="1"/>
              <a:t>27</a:t>
            </a:fld>
            <a:endParaRPr lang="en-GB" sz="1200"/>
          </a:p>
        </p:txBody>
      </p:sp>
      <p:sp>
        <p:nvSpPr>
          <p:cNvPr id="1208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01B03C9-19F9-7A48-A234-C4CB1D178E17}" type="slidenum">
              <a:rPr lang="en-US" sz="1200">
                <a:latin typeface="Times" charset="0"/>
              </a:rPr>
              <a:pPr algn="r"/>
              <a:t>27</a:t>
            </a:fld>
            <a:endParaRPr lang="en-US" sz="1200">
              <a:latin typeface="Times"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8420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9ED96E9-0D19-3C43-BCC0-58C11E64476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99191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17860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78641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Date Placeholder 2"/>
          <p:cNvSpPr>
            <a:spLocks noGrp="1"/>
          </p:cNvSpPr>
          <p:nvPr>
            <p:ph type="dt" idx="10"/>
          </p:nvPr>
        </p:nvSpPr>
        <p:spPr>
          <a:xfrm>
            <a:off x="456481" y="6247376"/>
            <a:ext cx="2128320" cy="470930"/>
          </a:xfrm>
        </p:spPr>
        <p:txBody>
          <a:bodyPr/>
          <a:lstStyle>
            <a:lvl1pPr>
              <a:defRPr/>
            </a:lvl1pPr>
          </a:lstStyle>
          <a:p>
            <a:endParaRPr 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28320" cy="470930"/>
          </a:xfrm>
        </p:spPr>
        <p:txBody>
          <a:bodyPr/>
          <a:lstStyle>
            <a:lvl1pPr>
              <a:defRPr/>
            </a:lvl1pPr>
          </a:lstStyle>
          <a:p>
            <a:fld id="{62337EB0-B7F2-4D9A-BC85-0C244966D06B}" type="slidenum">
              <a:rPr lang="en-US"/>
              <a:pPr/>
              <a:t>‹#›</a:t>
            </a:fld>
            <a:endParaRPr lang="en-US"/>
          </a:p>
        </p:txBody>
      </p:sp>
    </p:spTree>
    <p:extLst>
      <p:ext uri="{BB962C8B-B14F-4D97-AF65-F5344CB8AC3E}">
        <p14:creationId xmlns:p14="http://schemas.microsoft.com/office/powerpoint/2010/main" val="406291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5404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D96E9-0D19-3C43-BCC0-58C11E64476D}"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74245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D96E9-0D19-3C43-BCC0-58C11E64476D}"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86190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ED96E9-0D19-3C43-BCC0-58C11E64476D}" type="datetimeFigureOut">
              <a:rPr lang="en-US" smtClean="0"/>
              <a:t>5/5/2017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87652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ED96E9-0D19-3C43-BCC0-58C11E64476D}" type="datetimeFigureOut">
              <a:rPr lang="en-US" smtClean="0"/>
              <a:t>5/5/2017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17688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D96E9-0D19-3C43-BCC0-58C11E64476D}" type="datetimeFigureOut">
              <a:rPr lang="en-US" smtClean="0"/>
              <a:t>5/5/2017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2873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409322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50921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ED96E9-0D19-3C43-BCC0-58C11E64476D}" type="datetimeFigureOut">
              <a:rPr lang="en-US" smtClean="0"/>
              <a:t>5/5/2017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824F57-0163-2D43-A663-D845295191B1}" type="slidenum">
              <a:rPr lang="en-US" smtClean="0"/>
              <a:t>‹#›</a:t>
            </a:fld>
            <a:endParaRPr lang="en-US"/>
          </a:p>
        </p:txBody>
      </p:sp>
    </p:spTree>
    <p:extLst>
      <p:ext uri="{BB962C8B-B14F-4D97-AF65-F5344CB8AC3E}">
        <p14:creationId xmlns:p14="http://schemas.microsoft.com/office/powerpoint/2010/main" val="20431980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idx="4294967295"/>
          </p:nvPr>
        </p:nvSpPr>
        <p:spPr>
          <a:xfrm>
            <a:off x="685800" y="762000"/>
            <a:ext cx="7772400" cy="1143000"/>
          </a:xfrm>
        </p:spPr>
        <p:txBody>
          <a:bodyPr>
            <a:normAutofit/>
          </a:bodyPr>
          <a:lstStyle/>
          <a:p>
            <a:pPr eaLnBrk="1" hangingPunct="1"/>
            <a:r>
              <a:rPr lang="en-GB" sz="3600" dirty="0">
                <a:latin typeface="Liberation Sans"/>
              </a:rPr>
              <a:t>Problem-solving</a:t>
            </a:r>
            <a:br>
              <a:rPr lang="en-GB" b="1" dirty="0">
                <a:latin typeface="Liberation Sans"/>
              </a:rPr>
            </a:br>
            <a:endParaRPr lang="en-GB" dirty="0">
              <a:latin typeface="Liberation Sans"/>
            </a:endParaRPr>
          </a:p>
        </p:txBody>
      </p:sp>
      <p:sp>
        <p:nvSpPr>
          <p:cNvPr id="79877" name="Content Placeholder 2"/>
          <p:cNvSpPr>
            <a:spLocks noGrp="1"/>
          </p:cNvSpPr>
          <p:nvPr>
            <p:ph idx="4294967295"/>
          </p:nvPr>
        </p:nvSpPr>
        <p:spPr>
          <a:xfrm>
            <a:off x="685800" y="2133600"/>
            <a:ext cx="7772400" cy="4114800"/>
          </a:xfrm>
        </p:spPr>
        <p:txBody>
          <a:bodyPr/>
          <a:lstStyle/>
          <a:p>
            <a:pPr marL="0" indent="0" eaLnBrk="1" hangingPunct="1">
              <a:buNone/>
            </a:pPr>
            <a:endParaRPr lang="en-GB" sz="2400" dirty="0">
              <a:latin typeface="Liberation Sans"/>
            </a:endParaRPr>
          </a:p>
        </p:txBody>
      </p:sp>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419444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24" y="609897"/>
            <a:ext cx="7923968" cy="478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1067168" y="5562376"/>
            <a:ext cx="66287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Only 39% of subjects were able to see solution within 10 minutes</a:t>
            </a:r>
          </a:p>
        </p:txBody>
      </p:sp>
    </p:spTree>
    <p:extLst>
      <p:ext uri="{BB962C8B-B14F-4D97-AF65-F5344CB8AC3E}">
        <p14:creationId xmlns:p14="http://schemas.microsoft.com/office/powerpoint/2010/main" val="266158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632" y="274969"/>
            <a:ext cx="8228736" cy="792079"/>
          </a:xfrm>
        </p:spPr>
        <p:txBody>
          <a:bodyPr/>
          <a:lstStyle/>
          <a:p>
            <a:pPr eaLnBrk="1" hangingPunct="1"/>
            <a:r>
              <a:rPr lang="en-US" altLang="en-US"/>
              <a:t>Duncker’s problem: support a candle on a door</a:t>
            </a:r>
          </a:p>
        </p:txBody>
      </p:sp>
      <p:pic>
        <p:nvPicPr>
          <p:cNvPr id="215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784" y="1067048"/>
            <a:ext cx="6711245" cy="493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8"/>
          <p:cNvSpPr txBox="1">
            <a:spLocks noChangeArrowheads="1"/>
          </p:cNvSpPr>
          <p:nvPr/>
        </p:nvSpPr>
        <p:spPr bwMode="auto">
          <a:xfrm>
            <a:off x="1371936" y="6019528"/>
            <a:ext cx="6206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 box of tacks, some matches, and a candle</a:t>
            </a:r>
          </a:p>
        </p:txBody>
      </p:sp>
    </p:spTree>
    <p:extLst>
      <p:ext uri="{BB962C8B-B14F-4D97-AF65-F5344CB8AC3E}">
        <p14:creationId xmlns:p14="http://schemas.microsoft.com/office/powerpoint/2010/main" val="172003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48" y="533704"/>
            <a:ext cx="8304928" cy="539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3276736" y="6171913"/>
            <a:ext cx="26837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Hat Rack Problem</a:t>
            </a:r>
          </a:p>
        </p:txBody>
      </p:sp>
    </p:spTree>
    <p:extLst>
      <p:ext uri="{BB962C8B-B14F-4D97-AF65-F5344CB8AC3E}">
        <p14:creationId xmlns:p14="http://schemas.microsoft.com/office/powerpoint/2010/main" val="327350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64" y="686089"/>
            <a:ext cx="8533504" cy="541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p:cNvSpPr>
            <a:spLocks noChangeArrowheads="1"/>
          </p:cNvSpPr>
          <p:nvPr/>
        </p:nvSpPr>
        <p:spPr bwMode="auto">
          <a:xfrm>
            <a:off x="381440" y="6195101"/>
            <a:ext cx="8152544" cy="59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exposure to the string problem aided performance on the hatrack problem (72% vs. 24% solution) </a:t>
            </a:r>
          </a:p>
        </p:txBody>
      </p:sp>
    </p:spTree>
    <p:extLst>
      <p:ext uri="{BB962C8B-B14F-4D97-AF65-F5344CB8AC3E}">
        <p14:creationId xmlns:p14="http://schemas.microsoft.com/office/powerpoint/2010/main" val="365762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a:lstStyle/>
          <a:p>
            <a:r>
              <a:rPr lang="en-US"/>
              <a:t>Try This.</a:t>
            </a:r>
          </a:p>
        </p:txBody>
      </p:sp>
      <p:sp>
        <p:nvSpPr>
          <p:cNvPr id="51203" name="Rectangle 3"/>
          <p:cNvSpPr>
            <a:spLocks noChangeArrowheads="1"/>
          </p:cNvSpPr>
          <p:nvPr/>
        </p:nvSpPr>
        <p:spPr bwMode="auto">
          <a:xfrm>
            <a:off x="1225550" y="2444750"/>
            <a:ext cx="1587500" cy="7493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1204" name="Rectangle 4"/>
          <p:cNvSpPr>
            <a:spLocks noChangeArrowheads="1"/>
          </p:cNvSpPr>
          <p:nvPr/>
        </p:nvSpPr>
        <p:spPr bwMode="auto">
          <a:xfrm>
            <a:off x="3054350" y="2444750"/>
            <a:ext cx="1587500" cy="7493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1205" name="Rectangle 5"/>
          <p:cNvSpPr>
            <a:spLocks noChangeArrowheads="1"/>
          </p:cNvSpPr>
          <p:nvPr/>
        </p:nvSpPr>
        <p:spPr bwMode="auto">
          <a:xfrm>
            <a:off x="4883150" y="2444750"/>
            <a:ext cx="1587500" cy="7493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1206" name="Rectangle 6"/>
          <p:cNvSpPr>
            <a:spLocks noChangeArrowheads="1"/>
          </p:cNvSpPr>
          <p:nvPr/>
        </p:nvSpPr>
        <p:spPr bwMode="auto">
          <a:xfrm>
            <a:off x="6711950" y="2444750"/>
            <a:ext cx="1587500" cy="7493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1207" name="Rectangle 7"/>
          <p:cNvSpPr>
            <a:spLocks noChangeArrowheads="1"/>
          </p:cNvSpPr>
          <p:nvPr/>
        </p:nvSpPr>
        <p:spPr bwMode="auto">
          <a:xfrm>
            <a:off x="1660525" y="2528888"/>
            <a:ext cx="360676" cy="523862"/>
          </a:xfrm>
          <a:prstGeom prst="rect">
            <a:avLst/>
          </a:prstGeom>
          <a:solidFill>
            <a:srgbClr val="FFFFFF"/>
          </a:solidFill>
          <a:ln w="9525">
            <a:noFill/>
            <a:miter lim="800000"/>
            <a:headEnd/>
            <a:tailEnd/>
          </a:ln>
          <a:effectLst/>
        </p:spPr>
        <p:txBody>
          <a:bodyPr wrap="none" lIns="92075" tIns="46038" rIns="92075" bIns="46038">
            <a:spAutoFit/>
          </a:bodyPr>
          <a:lstStyle/>
          <a:p>
            <a:r>
              <a:rPr lang="en-US" sz="2800" dirty="0"/>
              <a:t>E</a:t>
            </a:r>
            <a:endParaRPr lang="en-US" sz="2800" b="0" dirty="0">
              <a:solidFill>
                <a:schemeClr val="tx1"/>
              </a:solidFill>
            </a:endParaRPr>
          </a:p>
        </p:txBody>
      </p:sp>
      <p:sp>
        <p:nvSpPr>
          <p:cNvPr id="51208" name="Rectangle 8"/>
          <p:cNvSpPr>
            <a:spLocks noChangeArrowheads="1"/>
          </p:cNvSpPr>
          <p:nvPr/>
        </p:nvSpPr>
        <p:spPr bwMode="auto">
          <a:xfrm>
            <a:off x="3565525" y="2528888"/>
            <a:ext cx="442913" cy="519112"/>
          </a:xfrm>
          <a:prstGeom prst="rect">
            <a:avLst/>
          </a:prstGeom>
          <a:solidFill>
            <a:srgbClr val="FFFFFF"/>
          </a:solidFill>
          <a:ln w="9525">
            <a:noFill/>
            <a:miter lim="800000"/>
            <a:headEnd/>
            <a:tailEnd/>
          </a:ln>
          <a:effectLst/>
        </p:spPr>
        <p:txBody>
          <a:bodyPr wrap="none" lIns="92075" tIns="46038" rIns="92075" bIns="46038">
            <a:spAutoFit/>
          </a:bodyPr>
          <a:lstStyle/>
          <a:p>
            <a:r>
              <a:rPr lang="en-US" sz="2800" b="0">
                <a:solidFill>
                  <a:schemeClr val="tx1"/>
                </a:solidFill>
              </a:rPr>
              <a:t>K</a:t>
            </a:r>
          </a:p>
        </p:txBody>
      </p:sp>
      <p:sp>
        <p:nvSpPr>
          <p:cNvPr id="51209" name="Rectangle 9"/>
          <p:cNvSpPr>
            <a:spLocks noChangeArrowheads="1"/>
          </p:cNvSpPr>
          <p:nvPr/>
        </p:nvSpPr>
        <p:spPr bwMode="auto">
          <a:xfrm>
            <a:off x="5470525" y="2528888"/>
            <a:ext cx="361950" cy="519112"/>
          </a:xfrm>
          <a:prstGeom prst="rect">
            <a:avLst/>
          </a:prstGeom>
          <a:solidFill>
            <a:srgbClr val="FFFFFF"/>
          </a:solidFill>
          <a:ln w="9525">
            <a:noFill/>
            <a:miter lim="800000"/>
            <a:headEnd/>
            <a:tailEnd/>
          </a:ln>
          <a:effectLst/>
        </p:spPr>
        <p:txBody>
          <a:bodyPr wrap="none" lIns="92075" tIns="46038" rIns="92075" bIns="46038">
            <a:spAutoFit/>
          </a:bodyPr>
          <a:lstStyle/>
          <a:p>
            <a:r>
              <a:rPr lang="en-US" sz="2800" b="0">
                <a:solidFill>
                  <a:schemeClr val="tx1"/>
                </a:solidFill>
              </a:rPr>
              <a:t>4</a:t>
            </a:r>
          </a:p>
        </p:txBody>
      </p:sp>
      <p:sp>
        <p:nvSpPr>
          <p:cNvPr id="51210" name="Rectangle 10"/>
          <p:cNvSpPr>
            <a:spLocks noChangeArrowheads="1"/>
          </p:cNvSpPr>
          <p:nvPr/>
        </p:nvSpPr>
        <p:spPr bwMode="auto">
          <a:xfrm>
            <a:off x="7299325" y="2528888"/>
            <a:ext cx="361950" cy="519112"/>
          </a:xfrm>
          <a:prstGeom prst="rect">
            <a:avLst/>
          </a:prstGeom>
          <a:solidFill>
            <a:srgbClr val="FFFFFF"/>
          </a:solidFill>
          <a:ln w="9525">
            <a:noFill/>
            <a:miter lim="800000"/>
            <a:headEnd/>
            <a:tailEnd/>
          </a:ln>
          <a:effectLst/>
        </p:spPr>
        <p:txBody>
          <a:bodyPr wrap="none" lIns="92075" tIns="46038" rIns="92075" bIns="46038">
            <a:spAutoFit/>
          </a:bodyPr>
          <a:lstStyle/>
          <a:p>
            <a:r>
              <a:rPr lang="en-US" sz="2800" b="0">
                <a:solidFill>
                  <a:schemeClr val="tx1"/>
                </a:solidFill>
              </a:rPr>
              <a:t>7</a:t>
            </a:r>
          </a:p>
        </p:txBody>
      </p:sp>
      <p:sp>
        <p:nvSpPr>
          <p:cNvPr id="51211" name="Rectangle 11"/>
          <p:cNvSpPr>
            <a:spLocks noChangeArrowheads="1"/>
          </p:cNvSpPr>
          <p:nvPr/>
        </p:nvSpPr>
        <p:spPr bwMode="auto">
          <a:xfrm>
            <a:off x="1127125" y="1385888"/>
            <a:ext cx="3670300" cy="519112"/>
          </a:xfrm>
          <a:prstGeom prst="rect">
            <a:avLst/>
          </a:prstGeom>
          <a:noFill/>
          <a:ln w="9525">
            <a:noFill/>
            <a:miter lim="800000"/>
            <a:headEnd/>
            <a:tailEnd/>
          </a:ln>
          <a:effectLst/>
        </p:spPr>
        <p:txBody>
          <a:bodyPr wrap="none" lIns="92075" tIns="46038" rIns="92075" bIns="46038">
            <a:spAutoFit/>
          </a:bodyPr>
          <a:lstStyle/>
          <a:p>
            <a:r>
              <a:rPr lang="en-US" sz="2800" b="0">
                <a:solidFill>
                  <a:schemeClr val="tx1"/>
                </a:solidFill>
              </a:rPr>
              <a:t>These are index cards.</a:t>
            </a:r>
          </a:p>
        </p:txBody>
      </p:sp>
      <p:sp>
        <p:nvSpPr>
          <p:cNvPr id="51212" name="Rectangle 12"/>
          <p:cNvSpPr>
            <a:spLocks noChangeArrowheads="1"/>
          </p:cNvSpPr>
          <p:nvPr/>
        </p:nvSpPr>
        <p:spPr bwMode="auto">
          <a:xfrm>
            <a:off x="1203325" y="3519488"/>
            <a:ext cx="7869238" cy="1800225"/>
          </a:xfrm>
          <a:prstGeom prst="rect">
            <a:avLst/>
          </a:prstGeom>
          <a:noFill/>
          <a:ln w="9525">
            <a:noFill/>
            <a:miter lim="800000"/>
            <a:headEnd/>
            <a:tailEnd/>
          </a:ln>
          <a:effectLst/>
        </p:spPr>
        <p:txBody>
          <a:bodyPr wrap="none" lIns="92075" tIns="46038" rIns="92075" bIns="46038">
            <a:spAutoFit/>
          </a:bodyPr>
          <a:lstStyle/>
          <a:p>
            <a:r>
              <a:rPr lang="en-US" sz="2800" b="0">
                <a:solidFill>
                  <a:schemeClr val="tx1"/>
                </a:solidFill>
              </a:rPr>
              <a:t>Which cards do you need to turn over to test the </a:t>
            </a:r>
          </a:p>
          <a:p>
            <a:r>
              <a:rPr lang="en-US" sz="2800" b="0">
                <a:solidFill>
                  <a:schemeClr val="tx1"/>
                </a:solidFill>
              </a:rPr>
              <a:t>following hypothesis:</a:t>
            </a:r>
          </a:p>
          <a:p>
            <a:r>
              <a:rPr lang="en-US" sz="2800" b="0">
                <a:solidFill>
                  <a:schemeClr val="tx1"/>
                </a:solidFill>
              </a:rPr>
              <a:t>	If a card has a vowel on it, it has an </a:t>
            </a:r>
          </a:p>
          <a:p>
            <a:r>
              <a:rPr lang="en-US" sz="2800" b="0">
                <a:solidFill>
                  <a:schemeClr val="tx1"/>
                </a:solidFill>
              </a:rPr>
              <a:t>	even number on the other side.</a:t>
            </a:r>
          </a:p>
        </p:txBody>
      </p:sp>
    </p:spTree>
    <p:extLst>
      <p:ext uri="{BB962C8B-B14F-4D97-AF65-F5344CB8AC3E}">
        <p14:creationId xmlns:p14="http://schemas.microsoft.com/office/powerpoint/2010/main" val="18818201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Monty Hall Problem</a:t>
            </a:r>
          </a:p>
        </p:txBody>
      </p:sp>
    </p:spTree>
    <p:extLst>
      <p:ext uri="{BB962C8B-B14F-4D97-AF65-F5344CB8AC3E}">
        <p14:creationId xmlns:p14="http://schemas.microsoft.com/office/powerpoint/2010/main" val="408692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Monty Hall Problem</a:t>
            </a:r>
          </a:p>
        </p:txBody>
      </p:sp>
      <p:graphicFrame>
        <p:nvGraphicFramePr>
          <p:cNvPr id="5" name="Content Placeholder 4">
            <a:extLst>
              <a:ext uri="{FF2B5EF4-FFF2-40B4-BE49-F238E27FC236}">
                <a16:creationId xmlns:a16="http://schemas.microsoft.com/office/drawing/2014/main" id="{92060C6E-3039-4DBC-BA6F-51EB79F4AB54}"/>
              </a:ext>
            </a:extLst>
          </p:cNvPr>
          <p:cNvGraphicFramePr>
            <a:graphicFrameLocks noGrp="1"/>
          </p:cNvGraphicFramePr>
          <p:nvPr>
            <p:ph idx="1"/>
            <p:extLst/>
          </p:nvPr>
        </p:nvGraphicFramePr>
        <p:xfrm>
          <a:off x="628650" y="1320800"/>
          <a:ext cx="7886700" cy="4856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17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p:nvPr>
        </p:nvSpPr>
        <p:spPr/>
        <p:txBody>
          <a:bodyPr/>
          <a:lstStyle/>
          <a:p>
            <a:pPr eaLnBrk="1" hangingPunct="1"/>
            <a:r>
              <a:rPr lang="en-GB">
                <a:latin typeface="Liberation Sans"/>
              </a:rPr>
              <a:t>Bridging the gulfs</a:t>
            </a:r>
          </a:p>
        </p:txBody>
      </p:sp>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17</a:t>
            </a:fld>
            <a:endParaRPr lang="en-GB" dirty="0">
              <a:solidFill>
                <a:schemeClr val="accent6">
                  <a:lumMod val="75000"/>
                </a:schemeClr>
              </a:solidFill>
              <a:latin typeface="Liberation Sans"/>
            </a:endParaRPr>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39481"/>
            <a:ext cx="7992888" cy="483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76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p:txBody>
          <a:bodyPr/>
          <a:lstStyle/>
          <a:p>
            <a:pPr eaLnBrk="1" hangingPunct="1"/>
            <a:r>
              <a:rPr lang="en-GB" sz="2400" dirty="0">
                <a:latin typeface="Liberation Sans"/>
              </a:rPr>
              <a:t>Activity: Find the price of a double room at the Holiday Inn in Columbia </a:t>
            </a:r>
            <a:endParaRPr lang="en-GB" dirty="0">
              <a:latin typeface="Liberation Sans"/>
            </a:endParaRPr>
          </a:p>
        </p:txBody>
      </p:sp>
      <p:pic>
        <p:nvPicPr>
          <p:cNvPr id="4712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28800"/>
            <a:ext cx="5493593" cy="417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18</a:t>
            </a:fld>
            <a:endParaRPr lang="en-GB" sz="1200" dirty="0">
              <a:solidFill>
                <a:schemeClr val="accent6">
                  <a:lumMod val="75000"/>
                </a:schemeClr>
              </a:solidFill>
              <a:latin typeface="Liberation Sans"/>
            </a:endParaRPr>
          </a:p>
        </p:txBody>
      </p:sp>
    </p:spTree>
    <p:extLst>
      <p:ext uri="{BB962C8B-B14F-4D97-AF65-F5344CB8AC3E}">
        <p14:creationId xmlns:p14="http://schemas.microsoft.com/office/powerpoint/2010/main" val="3810869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idx="4294967295"/>
          </p:nvPr>
        </p:nvSpPr>
        <p:spPr/>
        <p:txBody>
          <a:bodyPr/>
          <a:lstStyle/>
          <a:p>
            <a:pPr eaLnBrk="1" hangingPunct="1"/>
            <a:r>
              <a:rPr lang="en-GB" sz="2400" dirty="0">
                <a:latin typeface="Liberation Sans"/>
              </a:rPr>
              <a:t>Activity: Find the price for a double room at the Quality Inn in Pennsylvania a</a:t>
            </a:r>
            <a:endParaRPr lang="en-GB" dirty="0">
              <a:latin typeface="Liberation Sans"/>
            </a:endParaRPr>
          </a:p>
        </p:txBody>
      </p:sp>
      <p:pic>
        <p:nvPicPr>
          <p:cNvPr id="4916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704659"/>
            <a:ext cx="5544616" cy="419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19</a:t>
            </a:fld>
            <a:endParaRPr lang="en-GB" sz="1200" dirty="0">
              <a:solidFill>
                <a:schemeClr val="accent6">
                  <a:lumMod val="75000"/>
                </a:schemeClr>
              </a:solidFill>
              <a:latin typeface="Liberation Sans"/>
            </a:endParaRPr>
          </a:p>
        </p:txBody>
      </p:sp>
    </p:spTree>
    <p:extLst>
      <p:ext uri="{BB962C8B-B14F-4D97-AF65-F5344CB8AC3E}">
        <p14:creationId xmlns:p14="http://schemas.microsoft.com/office/powerpoint/2010/main" val="313593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Oval 455"/>
          <p:cNvSpPr>
            <a:spLocks noChangeArrowheads="1"/>
          </p:cNvSpPr>
          <p:nvPr/>
        </p:nvSpPr>
        <p:spPr bwMode="auto">
          <a:xfrm>
            <a:off x="22098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699" name="Oval 456"/>
          <p:cNvSpPr>
            <a:spLocks noChangeArrowheads="1"/>
          </p:cNvSpPr>
          <p:nvPr/>
        </p:nvSpPr>
        <p:spPr bwMode="auto">
          <a:xfrm>
            <a:off x="40386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0" name="Oval 457"/>
          <p:cNvSpPr>
            <a:spLocks noChangeArrowheads="1"/>
          </p:cNvSpPr>
          <p:nvPr/>
        </p:nvSpPr>
        <p:spPr bwMode="auto">
          <a:xfrm>
            <a:off x="58674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1" name="Oval 458"/>
          <p:cNvSpPr>
            <a:spLocks noChangeArrowheads="1"/>
          </p:cNvSpPr>
          <p:nvPr/>
        </p:nvSpPr>
        <p:spPr bwMode="auto">
          <a:xfrm>
            <a:off x="22098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2" name="Oval 459"/>
          <p:cNvSpPr>
            <a:spLocks noChangeArrowheads="1"/>
          </p:cNvSpPr>
          <p:nvPr/>
        </p:nvSpPr>
        <p:spPr bwMode="auto">
          <a:xfrm>
            <a:off x="40386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3" name="Oval 460"/>
          <p:cNvSpPr>
            <a:spLocks noChangeArrowheads="1"/>
          </p:cNvSpPr>
          <p:nvPr/>
        </p:nvSpPr>
        <p:spPr bwMode="auto">
          <a:xfrm>
            <a:off x="58674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4" name="Oval 461"/>
          <p:cNvSpPr>
            <a:spLocks noChangeArrowheads="1"/>
          </p:cNvSpPr>
          <p:nvPr/>
        </p:nvSpPr>
        <p:spPr bwMode="auto">
          <a:xfrm>
            <a:off x="22098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5" name="Oval 462"/>
          <p:cNvSpPr>
            <a:spLocks noChangeArrowheads="1"/>
          </p:cNvSpPr>
          <p:nvPr/>
        </p:nvSpPr>
        <p:spPr bwMode="auto">
          <a:xfrm>
            <a:off x="40386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6" name="Oval 463"/>
          <p:cNvSpPr>
            <a:spLocks noChangeArrowheads="1"/>
          </p:cNvSpPr>
          <p:nvPr/>
        </p:nvSpPr>
        <p:spPr bwMode="auto">
          <a:xfrm>
            <a:off x="58674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7" name="Rectangle 464"/>
          <p:cNvSpPr>
            <a:spLocks noGrp="1" noChangeArrowheads="1"/>
          </p:cNvSpPr>
          <p:nvPr>
            <p:ph type="title"/>
          </p:nvPr>
        </p:nvSpPr>
        <p:spPr/>
        <p:txBody>
          <a:bodyPr/>
          <a:lstStyle/>
          <a:p>
            <a:pPr eaLnBrk="1" hangingPunct="1"/>
            <a:r>
              <a:rPr lang="en-US" altLang="en-US"/>
              <a:t>9 dot problem</a:t>
            </a:r>
          </a:p>
        </p:txBody>
      </p:sp>
    </p:spTree>
    <p:extLst>
      <p:ext uri="{BB962C8B-B14F-4D97-AF65-F5344CB8AC3E}">
        <p14:creationId xmlns:p14="http://schemas.microsoft.com/office/powerpoint/2010/main" val="222268508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was easier and why?</a:t>
            </a:r>
          </a:p>
        </p:txBody>
      </p:sp>
      <p:pic>
        <p:nvPicPr>
          <p:cNvPr id="5" name="Picture 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24877"/>
            <a:ext cx="3886200" cy="295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9150" y="2530270"/>
            <a:ext cx="3886200" cy="294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18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Apply Sensory</a:t>
            </a:r>
          </a:p>
        </p:txBody>
      </p:sp>
      <p:sp>
        <p:nvSpPr>
          <p:cNvPr id="3" name="Content Placeholder 2"/>
          <p:cNvSpPr>
            <a:spLocks noGrp="1"/>
          </p:cNvSpPr>
          <p:nvPr>
            <p:ph idx="1"/>
          </p:nvPr>
        </p:nvSpPr>
        <p:spPr/>
        <p:txBody>
          <a:bodyPr/>
          <a:lstStyle/>
          <a:p>
            <a:r>
              <a:rPr lang="en-US" sz="2400" dirty="0"/>
              <a:t>Activities:</a:t>
            </a:r>
            <a:endParaRPr lang="en-US" dirty="0"/>
          </a:p>
          <a:p>
            <a:pPr lvl="1"/>
            <a:r>
              <a:rPr lang="en-US" dirty="0"/>
              <a:t>How should we use visual factors to enhance interactions</a:t>
            </a:r>
          </a:p>
          <a:p>
            <a:pPr lvl="1"/>
            <a:r>
              <a:rPr lang="en-US" dirty="0"/>
              <a:t>Find examples</a:t>
            </a:r>
          </a:p>
          <a:p>
            <a:pPr lvl="2"/>
            <a:r>
              <a:rPr lang="en-US" sz="1600" dirty="0"/>
              <a:t>Examples of interactions on web or apps that do/do not use contrast well:</a:t>
            </a:r>
            <a:endParaRPr lang="en-US" dirty="0"/>
          </a:p>
          <a:p>
            <a:pPr lvl="2"/>
            <a:r>
              <a:rPr lang="en-US" sz="1600" dirty="0"/>
              <a:t>Examples of interactions that use color well or poorly</a:t>
            </a:r>
            <a:endParaRPr lang="en-US" dirty="0"/>
          </a:p>
          <a:p>
            <a:pPr lvl="2"/>
            <a:r>
              <a:rPr lang="en-US" sz="1600" dirty="0"/>
              <a:t>Examples of Interactions that use Gestalt laws well</a:t>
            </a:r>
            <a:endParaRPr lang="en-US" dirty="0"/>
          </a:p>
          <a:p>
            <a:pPr lvl="2"/>
            <a:r>
              <a:rPr lang="en-US" sz="1600" dirty="0"/>
              <a:t>Examples of interactions in speech that function well or poorly</a:t>
            </a:r>
            <a:endParaRPr lang="en-US" dirty="0"/>
          </a:p>
          <a:p>
            <a:pPr lvl="3"/>
            <a:r>
              <a:rPr lang="en-US" sz="1200" dirty="0"/>
              <a:t>Find a sentence that makes the speech recognition breakdown humorously</a:t>
            </a:r>
            <a:endParaRPr lang="en-US" dirty="0"/>
          </a:p>
          <a:p>
            <a:endParaRPr lang="en-US" dirty="0"/>
          </a:p>
        </p:txBody>
      </p:sp>
    </p:spTree>
    <p:extLst>
      <p:ext uri="{BB962C8B-B14F-4D97-AF65-F5344CB8AC3E}">
        <p14:creationId xmlns:p14="http://schemas.microsoft.com/office/powerpoint/2010/main" val="414536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idx="4294967295"/>
          </p:nvPr>
        </p:nvSpPr>
        <p:spPr/>
        <p:txBody>
          <a:bodyPr>
            <a:normAutofit/>
          </a:bodyPr>
          <a:lstStyle/>
          <a:p>
            <a:pPr eaLnBrk="1" hangingPunct="1"/>
            <a:r>
              <a:rPr lang="en-GB">
                <a:latin typeface="Liberation Sans"/>
              </a:rPr>
              <a:t>Is Apple</a:t>
            </a:r>
            <a:r>
              <a:rPr lang="ja-JP" altLang="en-GB">
                <a:latin typeface="Liberation Sans"/>
              </a:rPr>
              <a:t>’</a:t>
            </a:r>
            <a:r>
              <a:rPr lang="en-GB">
                <a:latin typeface="Liberation Sans"/>
              </a:rPr>
              <a:t>s Spotlight search tool any good?</a:t>
            </a: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22</a:t>
            </a:fld>
            <a:endParaRPr lang="en-GB" dirty="0">
              <a:solidFill>
                <a:schemeClr val="accent6">
                  <a:lumMod val="75000"/>
                </a:schemeClr>
              </a:solidFill>
              <a:latin typeface="Liberation Sans"/>
            </a:endParaRPr>
          </a:p>
        </p:txBody>
      </p:sp>
      <p:pic>
        <p:nvPicPr>
          <p:cNvPr id="144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180" y="1484784"/>
            <a:ext cx="3528392" cy="467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776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60" name="Title 1"/>
          <p:cNvSpPr>
            <a:spLocks noGrp="1"/>
          </p:cNvSpPr>
          <p:nvPr>
            <p:ph type="title" idx="4294967295"/>
          </p:nvPr>
        </p:nvSpPr>
        <p:spPr/>
        <p:txBody>
          <a:bodyPr/>
          <a:lstStyle/>
          <a:p>
            <a:pPr eaLnBrk="1" hangingPunct="1"/>
            <a:r>
              <a:rPr lang="en-GB">
                <a:latin typeface="Liberation Sans"/>
              </a:rPr>
              <a:t>Memory aids</a:t>
            </a:r>
          </a:p>
        </p:txBody>
      </p:sp>
      <p:sp>
        <p:nvSpPr>
          <p:cNvPr id="70661" name="Content Placeholder 2"/>
          <p:cNvSpPr>
            <a:spLocks noGrp="1"/>
          </p:cNvSpPr>
          <p:nvPr>
            <p:ph idx="4294967295"/>
          </p:nvPr>
        </p:nvSpPr>
        <p:spPr/>
        <p:txBody>
          <a:bodyPr>
            <a:normAutofit lnSpcReduction="10000"/>
          </a:bodyPr>
          <a:lstStyle/>
          <a:p>
            <a:pPr eaLnBrk="1" hangingPunct="1"/>
            <a:r>
              <a:rPr lang="en-GB" sz="2800" dirty="0" err="1">
                <a:latin typeface="Liberation Sans"/>
              </a:rPr>
              <a:t>SenseCam</a:t>
            </a:r>
            <a:r>
              <a:rPr lang="en-GB" sz="2800" dirty="0">
                <a:latin typeface="Liberation Sans"/>
              </a:rPr>
              <a:t> developed by Microsoft Research Labs (now </a:t>
            </a:r>
            <a:r>
              <a:rPr lang="en-GB" sz="2800" dirty="0" err="1">
                <a:latin typeface="Liberation Sans"/>
              </a:rPr>
              <a:t>Autographer</a:t>
            </a:r>
            <a:r>
              <a:rPr lang="en-GB" sz="2800" dirty="0">
                <a:latin typeface="Liberation Sans"/>
              </a:rPr>
              <a:t>)</a:t>
            </a:r>
          </a:p>
          <a:p>
            <a:pPr eaLnBrk="1" hangingPunct="1"/>
            <a:endParaRPr lang="en-GB" sz="1500" dirty="0">
              <a:latin typeface="Liberation Sans"/>
            </a:endParaRPr>
          </a:p>
          <a:p>
            <a:pPr eaLnBrk="1" hangingPunct="1"/>
            <a:r>
              <a:rPr lang="en-GB" sz="2800" dirty="0">
                <a:latin typeface="Liberation Sans"/>
              </a:rPr>
              <a:t>a wearable device that intermittently takes photos without any user intervention while worn </a:t>
            </a:r>
          </a:p>
          <a:p>
            <a:pPr eaLnBrk="1" hangingPunct="1"/>
            <a:endParaRPr lang="en-GB" sz="1500" dirty="0">
              <a:latin typeface="Liberation Sans"/>
            </a:endParaRPr>
          </a:p>
          <a:p>
            <a:pPr eaLnBrk="1" hangingPunct="1"/>
            <a:r>
              <a:rPr lang="en-GB" sz="2800" dirty="0">
                <a:latin typeface="Liberation Sans"/>
              </a:rPr>
              <a:t>digital images taken are stored and revisited using special software</a:t>
            </a:r>
          </a:p>
          <a:p>
            <a:pPr eaLnBrk="1" hangingPunct="1"/>
            <a:endParaRPr lang="en-GB" sz="1400" dirty="0">
              <a:latin typeface="Liberation Sans"/>
            </a:endParaRPr>
          </a:p>
          <a:p>
            <a:pPr eaLnBrk="1" hangingPunct="1"/>
            <a:r>
              <a:rPr lang="en-GB" sz="2800" dirty="0">
                <a:latin typeface="Liberation Sans"/>
              </a:rPr>
              <a:t>Has been found to improve people</a:t>
            </a:r>
            <a:r>
              <a:rPr lang="ja-JP" altLang="en-GB" sz="2800" dirty="0">
                <a:latin typeface="Liberation Sans"/>
              </a:rPr>
              <a:t>’</a:t>
            </a:r>
            <a:r>
              <a:rPr lang="en-GB" sz="2800" dirty="0">
                <a:latin typeface="Liberation Sans"/>
              </a:rPr>
              <a:t>s memory, suffering from </a:t>
            </a:r>
            <a:r>
              <a:rPr lang="en-GB" sz="2800" dirty="0" err="1">
                <a:latin typeface="Liberation Sans"/>
              </a:rPr>
              <a:t>Alzheimers</a:t>
            </a:r>
            <a:endParaRPr lang="en-GB" sz="2800" dirty="0">
              <a:latin typeface="Liberation Sans"/>
            </a:endParaRP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23</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202980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6" name="Title 1"/>
          <p:cNvSpPr>
            <a:spLocks noGrp="1"/>
          </p:cNvSpPr>
          <p:nvPr>
            <p:ph type="title" idx="4294967295"/>
          </p:nvPr>
        </p:nvSpPr>
        <p:spPr/>
        <p:txBody>
          <a:bodyPr/>
          <a:lstStyle/>
          <a:p>
            <a:pPr eaLnBrk="1" hangingPunct="1"/>
            <a:r>
              <a:rPr lang="en-GB">
                <a:latin typeface="Verdana" charset="0"/>
              </a:rPr>
              <a:t>SenseCam</a:t>
            </a:r>
          </a:p>
        </p:txBody>
      </p:sp>
      <p:sp>
        <p:nvSpPr>
          <p:cNvPr id="2" name="Footer Placeholder 1"/>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3" name="Slide Number Placeholder 2"/>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24</a:t>
            </a:fld>
            <a:endParaRPr lang="en-GB" dirty="0">
              <a:solidFill>
                <a:schemeClr val="accent6">
                  <a:lumMod val="75000"/>
                </a:schemeClr>
              </a:solidFill>
              <a:latin typeface="Liberation Sans"/>
            </a:endParaRPr>
          </a:p>
        </p:txBody>
      </p:sp>
      <p:pic>
        <p:nvPicPr>
          <p:cNvPr id="95288"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0820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28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idx="4294967295"/>
          </p:nvPr>
        </p:nvSpPr>
        <p:spPr/>
        <p:txBody>
          <a:bodyPr/>
          <a:lstStyle/>
          <a:p>
            <a:pPr eaLnBrk="1" hangingPunct="1"/>
            <a:r>
              <a:rPr lang="en-GB">
                <a:latin typeface="Liberation Sans"/>
              </a:rPr>
              <a:t>Applications</a:t>
            </a:r>
          </a:p>
        </p:txBody>
      </p:sp>
      <p:sp>
        <p:nvSpPr>
          <p:cNvPr id="77829" name="Content Placeholder 2"/>
          <p:cNvSpPr>
            <a:spLocks noGrp="1"/>
          </p:cNvSpPr>
          <p:nvPr>
            <p:ph idx="4294967295"/>
          </p:nvPr>
        </p:nvSpPr>
        <p:spPr/>
        <p:txBody>
          <a:bodyPr>
            <a:normAutofit lnSpcReduction="10000"/>
          </a:bodyPr>
          <a:lstStyle/>
          <a:p>
            <a:pPr eaLnBrk="1" hangingPunct="1"/>
            <a:r>
              <a:rPr lang="en-US" sz="2400" dirty="0">
                <a:latin typeface="Liberation Sans"/>
              </a:rPr>
              <a:t>Speech-recognition systems allow users to interact with them by asking questions</a:t>
            </a:r>
          </a:p>
          <a:p>
            <a:pPr eaLnBrk="1" hangingPunct="1"/>
            <a:endParaRPr lang="en-US" sz="1200" dirty="0">
              <a:latin typeface="Liberation Sans"/>
            </a:endParaRPr>
          </a:p>
          <a:p>
            <a:pPr lvl="1" eaLnBrk="1" hangingPunct="1"/>
            <a:r>
              <a:rPr lang="en-US" sz="2000" dirty="0">
                <a:solidFill>
                  <a:schemeClr val="accent1"/>
                </a:solidFill>
                <a:latin typeface="Liberation Sans"/>
                <a:ea typeface="ＭＳ Ｐゴシック" charset="0"/>
              </a:rPr>
              <a:t>e.g. Google Voice, Siri, Cortana, Alexa</a:t>
            </a:r>
          </a:p>
          <a:p>
            <a:pPr lvl="1" eaLnBrk="1" hangingPunct="1"/>
            <a:endParaRPr lang="en-US" sz="1200" dirty="0">
              <a:solidFill>
                <a:schemeClr val="accent1"/>
              </a:solidFill>
              <a:latin typeface="Liberation Sans"/>
              <a:ea typeface="ＭＳ Ｐゴシック" charset="0"/>
            </a:endParaRPr>
          </a:p>
          <a:p>
            <a:pPr eaLnBrk="1" hangingPunct="1"/>
            <a:r>
              <a:rPr lang="en-GB" sz="2400" dirty="0">
                <a:latin typeface="Liberation Sans"/>
              </a:rPr>
              <a:t>Speech-output systems use artificially generated speech </a:t>
            </a:r>
          </a:p>
          <a:p>
            <a:pPr eaLnBrk="1" hangingPunct="1"/>
            <a:endParaRPr lang="en-GB" sz="1200" dirty="0">
              <a:latin typeface="Liberation Sans"/>
            </a:endParaRPr>
          </a:p>
          <a:p>
            <a:pPr lvl="1"/>
            <a:r>
              <a:rPr lang="en-GB" sz="2000" dirty="0">
                <a:solidFill>
                  <a:schemeClr val="accent1"/>
                </a:solidFill>
                <a:latin typeface="Liberation Sans"/>
              </a:rPr>
              <a:t>e.g. written-text-to-speech systems for the blind</a:t>
            </a:r>
          </a:p>
          <a:p>
            <a:pPr lvl="1"/>
            <a:endParaRPr lang="en-GB" sz="1200" dirty="0">
              <a:solidFill>
                <a:schemeClr val="accent1"/>
              </a:solidFill>
              <a:latin typeface="Liberation Sans"/>
            </a:endParaRPr>
          </a:p>
          <a:p>
            <a:pPr eaLnBrk="1" hangingPunct="1"/>
            <a:r>
              <a:rPr lang="en-GB" sz="2400" dirty="0">
                <a:latin typeface="Liberation Sans"/>
              </a:rPr>
              <a:t>Natural-language systems enable users to type in questions and give text-based responses </a:t>
            </a:r>
          </a:p>
          <a:p>
            <a:pPr eaLnBrk="1" hangingPunct="1"/>
            <a:endParaRPr lang="en-GB" sz="1200" dirty="0">
              <a:latin typeface="Liberation Sans"/>
            </a:endParaRPr>
          </a:p>
          <a:p>
            <a:pPr lvl="1" eaLnBrk="1" hangingPunct="1"/>
            <a:r>
              <a:rPr lang="en-GB" sz="2000" dirty="0">
                <a:solidFill>
                  <a:schemeClr val="accent1"/>
                </a:solidFill>
                <a:latin typeface="Liberation Sans"/>
                <a:ea typeface="ＭＳ Ｐゴシック" charset="0"/>
              </a:rPr>
              <a:t>e.g. Ask search engine </a:t>
            </a:r>
          </a:p>
          <a:p>
            <a:pPr eaLnBrk="1" hangingPunct="1"/>
            <a:endParaRPr lang="en-GB" sz="2400" dirty="0">
              <a:latin typeface="Liberation Sans"/>
            </a:endParaRPr>
          </a:p>
        </p:txBody>
      </p:sp>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25</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23315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idx="4294967295"/>
          </p:nvPr>
        </p:nvSpPr>
        <p:spPr/>
        <p:txBody>
          <a:bodyPr/>
          <a:lstStyle/>
          <a:p>
            <a:pPr eaLnBrk="1" hangingPunct="1"/>
            <a:r>
              <a:rPr lang="en-GB">
                <a:latin typeface="Liberation Sans"/>
              </a:rPr>
              <a:t>Distributed cognition</a:t>
            </a:r>
          </a:p>
        </p:txBody>
      </p:sp>
      <p:sp>
        <p:nvSpPr>
          <p:cNvPr id="117765" name="Rectangle 3"/>
          <p:cNvSpPr>
            <a:spLocks noGrp="1" noChangeArrowheads="1"/>
          </p:cNvSpPr>
          <p:nvPr>
            <p:ph type="body" idx="4294967295"/>
          </p:nvPr>
        </p:nvSpPr>
        <p:spPr/>
        <p:txBody>
          <a:bodyPr>
            <a:normAutofit/>
          </a:bodyPr>
          <a:lstStyle/>
          <a:p>
            <a:pPr eaLnBrk="1" hangingPunct="1">
              <a:lnSpc>
                <a:spcPct val="90000"/>
              </a:lnSpc>
            </a:pPr>
            <a:r>
              <a:rPr lang="en-GB" sz="2800" dirty="0">
                <a:latin typeface="Liberation Sans"/>
              </a:rPr>
              <a:t>Concerned with the nature of cognitive phenomena across individuals, artefacts, and internal and external representations (Hutchins, 1995)</a:t>
            </a:r>
          </a:p>
          <a:p>
            <a:pPr eaLnBrk="1" hangingPunct="1">
              <a:lnSpc>
                <a:spcPct val="90000"/>
              </a:lnSpc>
            </a:pPr>
            <a:endParaRPr lang="en-GB" sz="1400" dirty="0">
              <a:latin typeface="Liberation Sans"/>
            </a:endParaRPr>
          </a:p>
          <a:p>
            <a:pPr eaLnBrk="1" hangingPunct="1">
              <a:lnSpc>
                <a:spcPct val="90000"/>
              </a:lnSpc>
            </a:pPr>
            <a:r>
              <a:rPr lang="en-GB" sz="2800" dirty="0">
                <a:latin typeface="Liberation Sans"/>
              </a:rPr>
              <a:t>Describes these in terms of propagation across representational state</a:t>
            </a:r>
          </a:p>
          <a:p>
            <a:pPr marL="0" indent="0" eaLnBrk="1" hangingPunct="1">
              <a:lnSpc>
                <a:spcPct val="90000"/>
              </a:lnSpc>
              <a:buNone/>
            </a:pPr>
            <a:endParaRPr lang="en-GB" sz="1500" dirty="0">
              <a:latin typeface="Liberation Sans"/>
            </a:endParaRPr>
          </a:p>
          <a:p>
            <a:pPr eaLnBrk="1" hangingPunct="1">
              <a:lnSpc>
                <a:spcPct val="90000"/>
              </a:lnSpc>
            </a:pPr>
            <a:r>
              <a:rPr lang="en-GB" sz="2800" dirty="0">
                <a:latin typeface="Liberation Sans"/>
              </a:rPr>
              <a:t>Information is transformed through different media (computers, displays, paper, heads)</a:t>
            </a:r>
          </a:p>
          <a:p>
            <a:pPr eaLnBrk="1" hangingPunct="1">
              <a:lnSpc>
                <a:spcPct val="90000"/>
              </a:lnSpc>
            </a:pPr>
            <a:endParaRPr lang="en-GB" sz="2800" dirty="0">
              <a:latin typeface="Liberation Sans"/>
            </a:endParaRPr>
          </a:p>
        </p:txBody>
      </p:sp>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26</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346385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Rectangle 2"/>
          <p:cNvSpPr>
            <a:spLocks noGrp="1" noChangeArrowheads="1"/>
          </p:cNvSpPr>
          <p:nvPr>
            <p:ph type="title" idx="4294967295"/>
          </p:nvPr>
        </p:nvSpPr>
        <p:spPr/>
        <p:txBody>
          <a:bodyPr>
            <a:normAutofit/>
          </a:bodyPr>
          <a:lstStyle/>
          <a:p>
            <a:pPr eaLnBrk="1" hangingPunct="1"/>
            <a:r>
              <a:rPr lang="en-GB">
                <a:latin typeface="Liberation Sans"/>
              </a:rPr>
              <a:t>How it differs from information processing</a:t>
            </a:r>
          </a:p>
        </p:txBody>
      </p:sp>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27</a:t>
            </a:fld>
            <a:endParaRPr lang="en-GB" dirty="0">
              <a:solidFill>
                <a:schemeClr val="accent6">
                  <a:lumMod val="75000"/>
                </a:schemeClr>
              </a:solidFill>
              <a:latin typeface="Liberation Sans"/>
            </a:endParaRPr>
          </a:p>
        </p:txBody>
      </p:sp>
      <p:pic>
        <p:nvPicPr>
          <p:cNvPr id="14338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85677"/>
            <a:ext cx="778886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3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GB" sz="1200" dirty="0">
                <a:solidFill>
                  <a:schemeClr val="accent6">
                    <a:lumMod val="75000"/>
                  </a:schemeClr>
                </a:solidFill>
                <a:latin typeface="Liberation Sans"/>
              </a:rPr>
              <a:t>www.id-book.com</a:t>
            </a:r>
            <a:endParaRPr lang="en-GB" dirty="0">
              <a:solidFill>
                <a:schemeClr val="accent6">
                  <a:lumMod val="75000"/>
                </a:schemeClr>
              </a:solidFill>
              <a:latin typeface="Liberation Sans"/>
            </a:endParaRPr>
          </a:p>
        </p:txBody>
      </p:sp>
      <p:sp>
        <p:nvSpPr>
          <p:cNvPr id="5" name="Slide Number Placeholder 4"/>
          <p:cNvSpPr>
            <a:spLocks noGrp="1"/>
          </p:cNvSpPr>
          <p:nvPr>
            <p:ph type="sldNum" sz="quarter" idx="12"/>
          </p:nvPr>
        </p:nvSpPr>
        <p:spPr/>
        <p:txBody>
          <a:bodyPr/>
          <a:lstStyle/>
          <a:p>
            <a:pPr algn="r"/>
            <a:fld id="{A7EA2D8D-44E5-43C4-BBA1-AE3E32EF0894}" type="slidenum">
              <a:rPr lang="en-GB" sz="1200" smtClean="0">
                <a:solidFill>
                  <a:schemeClr val="accent6">
                    <a:lumMod val="75000"/>
                  </a:schemeClr>
                </a:solidFill>
                <a:latin typeface="Liberation Sans"/>
              </a:rPr>
              <a:pPr algn="r"/>
              <a:t>28</a:t>
            </a:fld>
            <a:endParaRPr lang="en-GB" dirty="0">
              <a:solidFill>
                <a:schemeClr val="accent6">
                  <a:lumMod val="75000"/>
                </a:schemeClr>
              </a:solidFill>
              <a:latin typeface="Liberation Sans"/>
            </a:endParaRPr>
          </a:p>
        </p:txBody>
      </p:sp>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7344816" cy="623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98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22098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3" name="Oval 3"/>
          <p:cNvSpPr>
            <a:spLocks noChangeArrowheads="1"/>
          </p:cNvSpPr>
          <p:nvPr/>
        </p:nvSpPr>
        <p:spPr bwMode="auto">
          <a:xfrm>
            <a:off x="40386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4" name="Oval 4"/>
          <p:cNvSpPr>
            <a:spLocks noChangeArrowheads="1"/>
          </p:cNvSpPr>
          <p:nvPr/>
        </p:nvSpPr>
        <p:spPr bwMode="auto">
          <a:xfrm>
            <a:off x="58674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5" name="Oval 5"/>
          <p:cNvSpPr>
            <a:spLocks noChangeArrowheads="1"/>
          </p:cNvSpPr>
          <p:nvPr/>
        </p:nvSpPr>
        <p:spPr bwMode="auto">
          <a:xfrm>
            <a:off x="22098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6" name="Oval 6"/>
          <p:cNvSpPr>
            <a:spLocks noChangeArrowheads="1"/>
          </p:cNvSpPr>
          <p:nvPr/>
        </p:nvSpPr>
        <p:spPr bwMode="auto">
          <a:xfrm>
            <a:off x="40386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7" name="Oval 7"/>
          <p:cNvSpPr>
            <a:spLocks noChangeArrowheads="1"/>
          </p:cNvSpPr>
          <p:nvPr/>
        </p:nvSpPr>
        <p:spPr bwMode="auto">
          <a:xfrm>
            <a:off x="5943600" y="3200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8" name="Oval 8"/>
          <p:cNvSpPr>
            <a:spLocks noChangeArrowheads="1"/>
          </p:cNvSpPr>
          <p:nvPr/>
        </p:nvSpPr>
        <p:spPr bwMode="auto">
          <a:xfrm>
            <a:off x="22098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9" name="Oval 9"/>
          <p:cNvSpPr>
            <a:spLocks noChangeArrowheads="1"/>
          </p:cNvSpPr>
          <p:nvPr/>
        </p:nvSpPr>
        <p:spPr bwMode="auto">
          <a:xfrm>
            <a:off x="40386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30" name="Oval 10"/>
          <p:cNvSpPr>
            <a:spLocks noChangeArrowheads="1"/>
          </p:cNvSpPr>
          <p:nvPr/>
        </p:nvSpPr>
        <p:spPr bwMode="auto">
          <a:xfrm>
            <a:off x="5867400" y="4876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31" name="Freeform 11"/>
          <p:cNvSpPr>
            <a:spLocks/>
          </p:cNvSpPr>
          <p:nvPr/>
        </p:nvSpPr>
        <p:spPr bwMode="auto">
          <a:xfrm>
            <a:off x="1066800" y="1795463"/>
            <a:ext cx="6967538" cy="4740275"/>
          </a:xfrm>
          <a:custGeom>
            <a:avLst/>
            <a:gdLst>
              <a:gd name="T0" fmla="*/ 0 w 4389"/>
              <a:gd name="T1" fmla="*/ 52924075 h 2986"/>
              <a:gd name="T2" fmla="*/ 2147483646 w 4389"/>
              <a:gd name="T3" fmla="*/ 0 h 2986"/>
              <a:gd name="T4" fmla="*/ 2084170162 w 4389"/>
              <a:gd name="T5" fmla="*/ 2147483646 h 2986"/>
              <a:gd name="T6" fmla="*/ 2096770150 w 4389"/>
              <a:gd name="T7" fmla="*/ 173891575 h 2986"/>
              <a:gd name="T8" fmla="*/ 2147483646 w 4389"/>
              <a:gd name="T9" fmla="*/ 2147483646 h 2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89" h="2986">
                <a:moveTo>
                  <a:pt x="0" y="21"/>
                </a:moveTo>
                <a:lnTo>
                  <a:pt x="4389" y="0"/>
                </a:lnTo>
                <a:lnTo>
                  <a:pt x="827" y="2986"/>
                </a:lnTo>
                <a:lnTo>
                  <a:pt x="832" y="69"/>
                </a:lnTo>
                <a:lnTo>
                  <a:pt x="3563" y="2394"/>
                </a:lnTo>
              </a:path>
            </a:pathLst>
          </a:custGeom>
          <a:noFill/>
          <a:ln w="19050">
            <a:solidFill>
              <a:schemeClr val="tx2"/>
            </a:solidFill>
            <a:round/>
            <a:headEnd type="oval" w="med" len="med"/>
            <a:tailEnd type="triangle" w="lg" len="lg"/>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8505332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632" y="274969"/>
            <a:ext cx="8228736" cy="715887"/>
          </a:xfrm>
        </p:spPr>
        <p:txBody>
          <a:bodyPr/>
          <a:lstStyle/>
          <a:p>
            <a:pPr eaLnBrk="1" hangingPunct="1"/>
            <a:r>
              <a:rPr lang="en-US" altLang="en-US"/>
              <a:t>Luchins Water Jar Problems</a:t>
            </a:r>
          </a:p>
        </p:txBody>
      </p:sp>
      <p:sp>
        <p:nvSpPr>
          <p:cNvPr id="26627" name="Rectangle 3"/>
          <p:cNvSpPr>
            <a:spLocks noChangeArrowheads="1"/>
          </p:cNvSpPr>
          <p:nvPr/>
        </p:nvSpPr>
        <p:spPr bwMode="auto">
          <a:xfrm>
            <a:off x="533825" y="1166428"/>
            <a:ext cx="8076352" cy="59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How would you use 3 jars with the indicated capacities to measure out the desired amount of water? </a:t>
            </a:r>
          </a:p>
        </p:txBody>
      </p:sp>
      <p:sp>
        <p:nvSpPr>
          <p:cNvPr id="26628" name="Rectangle 4"/>
          <p:cNvSpPr>
            <a:spLocks noChangeArrowheads="1"/>
          </p:cNvSpPr>
          <p:nvPr/>
        </p:nvSpPr>
        <p:spPr bwMode="auto">
          <a:xfrm>
            <a:off x="2329099"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A</a:t>
            </a:r>
            <a:endParaRPr lang="en-US" altLang="en-US" sz="1633"/>
          </a:p>
        </p:txBody>
      </p:sp>
      <p:sp>
        <p:nvSpPr>
          <p:cNvPr id="26629" name="Rectangle 5"/>
          <p:cNvSpPr>
            <a:spLocks noChangeArrowheads="1"/>
          </p:cNvSpPr>
          <p:nvPr/>
        </p:nvSpPr>
        <p:spPr bwMode="auto">
          <a:xfrm>
            <a:off x="3062446"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a:t>
            </a:r>
            <a:endParaRPr lang="en-US" altLang="en-US" sz="1633"/>
          </a:p>
        </p:txBody>
      </p:sp>
      <p:sp>
        <p:nvSpPr>
          <p:cNvPr id="26630" name="Rectangle 6"/>
          <p:cNvSpPr>
            <a:spLocks noChangeArrowheads="1"/>
          </p:cNvSpPr>
          <p:nvPr/>
        </p:nvSpPr>
        <p:spPr bwMode="auto">
          <a:xfrm>
            <a:off x="3789445" y="2846450"/>
            <a:ext cx="15068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C</a:t>
            </a:r>
            <a:endParaRPr lang="en-US" altLang="en-US" sz="1633"/>
          </a:p>
        </p:txBody>
      </p:sp>
      <p:sp>
        <p:nvSpPr>
          <p:cNvPr id="26631" name="Rectangle 7"/>
          <p:cNvSpPr>
            <a:spLocks noChangeArrowheads="1"/>
          </p:cNvSpPr>
          <p:nvPr/>
        </p:nvSpPr>
        <p:spPr bwMode="auto">
          <a:xfrm>
            <a:off x="4705337" y="2846450"/>
            <a:ext cx="92813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DESIRED</a:t>
            </a:r>
            <a:endParaRPr lang="en-US" altLang="en-US" sz="1633"/>
          </a:p>
        </p:txBody>
      </p:sp>
      <p:grpSp>
        <p:nvGrpSpPr>
          <p:cNvPr id="2" name="Group 1"/>
          <p:cNvGrpSpPr/>
          <p:nvPr/>
        </p:nvGrpSpPr>
        <p:grpSpPr>
          <a:xfrm>
            <a:off x="457632" y="3124232"/>
            <a:ext cx="4859527" cy="251287"/>
            <a:chOff x="457632" y="3124232"/>
            <a:chExt cx="4859527" cy="251287"/>
          </a:xfrm>
        </p:grpSpPr>
        <p:sp>
          <p:nvSpPr>
            <p:cNvPr id="26632" name="Rectangle 8"/>
            <p:cNvSpPr>
              <a:spLocks noChangeArrowheads="1"/>
            </p:cNvSpPr>
            <p:nvPr/>
          </p:nvSpPr>
          <p:spPr bwMode="auto">
            <a:xfrm>
              <a:off x="457632" y="3124232"/>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1</a:t>
              </a:r>
              <a:endParaRPr lang="en-US" altLang="en-US" sz="1633" dirty="0"/>
            </a:p>
          </p:txBody>
        </p:sp>
        <p:sp>
          <p:nvSpPr>
            <p:cNvPr id="26633" name="Rectangle 9"/>
            <p:cNvSpPr>
              <a:spLocks noChangeArrowheads="1"/>
            </p:cNvSpPr>
            <p:nvPr/>
          </p:nvSpPr>
          <p:spPr bwMode="auto">
            <a:xfrm>
              <a:off x="2340210" y="3124232"/>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3</a:t>
              </a:r>
              <a:endParaRPr lang="en-US" altLang="en-US" sz="1633" dirty="0"/>
            </a:p>
          </p:txBody>
        </p:sp>
        <p:sp>
          <p:nvSpPr>
            <p:cNvPr id="26634" name="Rectangle 10"/>
            <p:cNvSpPr>
              <a:spLocks noChangeArrowheads="1"/>
            </p:cNvSpPr>
            <p:nvPr/>
          </p:nvSpPr>
          <p:spPr bwMode="auto">
            <a:xfrm>
              <a:off x="301165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77</a:t>
              </a:r>
              <a:endParaRPr lang="en-US" altLang="en-US" sz="1633"/>
            </a:p>
          </p:txBody>
        </p:sp>
        <p:sp>
          <p:nvSpPr>
            <p:cNvPr id="26635" name="Rectangle 11"/>
            <p:cNvSpPr>
              <a:spLocks noChangeArrowheads="1"/>
            </p:cNvSpPr>
            <p:nvPr/>
          </p:nvSpPr>
          <p:spPr bwMode="auto">
            <a:xfrm>
              <a:off x="3743412"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6636" name="Rectangle 12"/>
            <p:cNvSpPr>
              <a:spLocks noChangeArrowheads="1"/>
            </p:cNvSpPr>
            <p:nvPr/>
          </p:nvSpPr>
          <p:spPr bwMode="auto">
            <a:xfrm>
              <a:off x="508312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50</a:t>
              </a:r>
              <a:endParaRPr lang="en-US" altLang="en-US" sz="1633"/>
            </a:p>
          </p:txBody>
        </p:sp>
      </p:grpSp>
      <p:grpSp>
        <p:nvGrpSpPr>
          <p:cNvPr id="3" name="Group 2"/>
          <p:cNvGrpSpPr/>
          <p:nvPr/>
        </p:nvGrpSpPr>
        <p:grpSpPr>
          <a:xfrm>
            <a:off x="457632" y="3402017"/>
            <a:ext cx="4859527" cy="251287"/>
            <a:chOff x="457632" y="3402017"/>
            <a:chExt cx="4859527" cy="251287"/>
          </a:xfrm>
        </p:grpSpPr>
        <p:sp>
          <p:nvSpPr>
            <p:cNvPr id="26637" name="Rectangle 13"/>
            <p:cNvSpPr>
              <a:spLocks noChangeArrowheads="1"/>
            </p:cNvSpPr>
            <p:nvPr/>
          </p:nvSpPr>
          <p:spPr bwMode="auto">
            <a:xfrm>
              <a:off x="457632" y="3402017"/>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2</a:t>
              </a:r>
              <a:endParaRPr lang="en-US" altLang="en-US" sz="1633" dirty="0"/>
            </a:p>
          </p:txBody>
        </p:sp>
        <p:sp>
          <p:nvSpPr>
            <p:cNvPr id="26638" name="Rectangle 14"/>
            <p:cNvSpPr>
              <a:spLocks noChangeArrowheads="1"/>
            </p:cNvSpPr>
            <p:nvPr/>
          </p:nvSpPr>
          <p:spPr bwMode="auto">
            <a:xfrm>
              <a:off x="2340210"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a:t>
              </a:r>
              <a:endParaRPr lang="en-US" altLang="en-US" sz="1633"/>
            </a:p>
          </p:txBody>
        </p:sp>
        <p:sp>
          <p:nvSpPr>
            <p:cNvPr id="26639" name="Rectangle 15"/>
            <p:cNvSpPr>
              <a:spLocks noChangeArrowheads="1"/>
            </p:cNvSpPr>
            <p:nvPr/>
          </p:nvSpPr>
          <p:spPr bwMode="auto">
            <a:xfrm>
              <a:off x="301165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80</a:t>
              </a:r>
              <a:endParaRPr lang="en-US" altLang="en-US" sz="1633"/>
            </a:p>
          </p:txBody>
        </p:sp>
        <p:sp>
          <p:nvSpPr>
            <p:cNvPr id="26640" name="Rectangle 16"/>
            <p:cNvSpPr>
              <a:spLocks noChangeArrowheads="1"/>
            </p:cNvSpPr>
            <p:nvPr/>
          </p:nvSpPr>
          <p:spPr bwMode="auto">
            <a:xfrm>
              <a:off x="3806905"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6641" name="Rectangle 17"/>
            <p:cNvSpPr>
              <a:spLocks noChangeArrowheads="1"/>
            </p:cNvSpPr>
            <p:nvPr/>
          </p:nvSpPr>
          <p:spPr bwMode="auto">
            <a:xfrm>
              <a:off x="508312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60</a:t>
              </a:r>
              <a:endParaRPr lang="en-US" altLang="en-US" sz="1633"/>
            </a:p>
          </p:txBody>
        </p:sp>
      </p:grpSp>
      <p:grpSp>
        <p:nvGrpSpPr>
          <p:cNvPr id="4" name="Group 3"/>
          <p:cNvGrpSpPr/>
          <p:nvPr/>
        </p:nvGrpSpPr>
        <p:grpSpPr>
          <a:xfrm>
            <a:off x="457632" y="3657576"/>
            <a:ext cx="4859527" cy="271924"/>
            <a:chOff x="457632" y="3657576"/>
            <a:chExt cx="4859527" cy="271924"/>
          </a:xfrm>
        </p:grpSpPr>
        <p:sp>
          <p:nvSpPr>
            <p:cNvPr id="26642" name="Rectangle 18"/>
            <p:cNvSpPr>
              <a:spLocks noChangeArrowheads="1"/>
            </p:cNvSpPr>
            <p:nvPr/>
          </p:nvSpPr>
          <p:spPr bwMode="auto">
            <a:xfrm>
              <a:off x="457632" y="3678213"/>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3</a:t>
              </a:r>
              <a:endParaRPr lang="en-US" altLang="en-US" sz="1633" dirty="0"/>
            </a:p>
          </p:txBody>
        </p:sp>
        <p:sp>
          <p:nvSpPr>
            <p:cNvPr id="26643" name="Rectangle 19"/>
            <p:cNvSpPr>
              <a:spLocks noChangeArrowheads="1"/>
            </p:cNvSpPr>
            <p:nvPr/>
          </p:nvSpPr>
          <p:spPr bwMode="auto">
            <a:xfrm>
              <a:off x="2349733" y="36575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5</a:t>
              </a:r>
              <a:endParaRPr lang="en-US" altLang="en-US" sz="1633" dirty="0"/>
            </a:p>
          </p:txBody>
        </p:sp>
        <p:sp>
          <p:nvSpPr>
            <p:cNvPr id="26644" name="Rectangle 20"/>
            <p:cNvSpPr>
              <a:spLocks noChangeArrowheads="1"/>
            </p:cNvSpPr>
            <p:nvPr/>
          </p:nvSpPr>
          <p:spPr bwMode="auto">
            <a:xfrm>
              <a:off x="301165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43</a:t>
              </a:r>
              <a:endParaRPr lang="en-US" altLang="en-US" sz="1633"/>
            </a:p>
          </p:txBody>
        </p:sp>
        <p:sp>
          <p:nvSpPr>
            <p:cNvPr id="26645" name="Rectangle 21"/>
            <p:cNvSpPr>
              <a:spLocks noChangeArrowheads="1"/>
            </p:cNvSpPr>
            <p:nvPr/>
          </p:nvSpPr>
          <p:spPr bwMode="auto">
            <a:xfrm>
              <a:off x="3743412"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12</a:t>
              </a:r>
              <a:endParaRPr lang="en-US" altLang="en-US" sz="1633"/>
            </a:p>
          </p:txBody>
        </p:sp>
        <p:sp>
          <p:nvSpPr>
            <p:cNvPr id="26646" name="Rectangle 22"/>
            <p:cNvSpPr>
              <a:spLocks noChangeArrowheads="1"/>
            </p:cNvSpPr>
            <p:nvPr/>
          </p:nvSpPr>
          <p:spPr bwMode="auto">
            <a:xfrm>
              <a:off x="508312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grpSp>
      <p:grpSp>
        <p:nvGrpSpPr>
          <p:cNvPr id="5" name="Group 4"/>
          <p:cNvGrpSpPr/>
          <p:nvPr/>
        </p:nvGrpSpPr>
        <p:grpSpPr>
          <a:xfrm>
            <a:off x="457632" y="3955995"/>
            <a:ext cx="4859527" cy="251287"/>
            <a:chOff x="457632" y="3955995"/>
            <a:chExt cx="4859527" cy="251287"/>
          </a:xfrm>
        </p:grpSpPr>
        <p:sp>
          <p:nvSpPr>
            <p:cNvPr id="26647" name="Rectangle 23"/>
            <p:cNvSpPr>
              <a:spLocks noChangeArrowheads="1"/>
            </p:cNvSpPr>
            <p:nvPr/>
          </p:nvSpPr>
          <p:spPr bwMode="auto">
            <a:xfrm>
              <a:off x="457632" y="3955995"/>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4</a:t>
              </a:r>
              <a:endParaRPr lang="en-US" altLang="en-US" sz="1633" dirty="0"/>
            </a:p>
          </p:txBody>
        </p:sp>
        <p:sp>
          <p:nvSpPr>
            <p:cNvPr id="26648" name="Rectangle 24"/>
            <p:cNvSpPr>
              <a:spLocks noChangeArrowheads="1"/>
            </p:cNvSpPr>
            <p:nvPr/>
          </p:nvSpPr>
          <p:spPr bwMode="auto">
            <a:xfrm>
              <a:off x="2340210"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a:t>
              </a:r>
              <a:endParaRPr lang="en-US" altLang="en-US" sz="1633"/>
            </a:p>
          </p:txBody>
        </p:sp>
        <p:sp>
          <p:nvSpPr>
            <p:cNvPr id="26649" name="Rectangle 25"/>
            <p:cNvSpPr>
              <a:spLocks noChangeArrowheads="1"/>
            </p:cNvSpPr>
            <p:nvPr/>
          </p:nvSpPr>
          <p:spPr bwMode="auto">
            <a:xfrm>
              <a:off x="301165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42</a:t>
              </a:r>
              <a:endParaRPr lang="en-US" altLang="en-US" sz="1633"/>
            </a:p>
          </p:txBody>
        </p:sp>
        <p:sp>
          <p:nvSpPr>
            <p:cNvPr id="26650" name="Rectangle 26"/>
            <p:cNvSpPr>
              <a:spLocks noChangeArrowheads="1"/>
            </p:cNvSpPr>
            <p:nvPr/>
          </p:nvSpPr>
          <p:spPr bwMode="auto">
            <a:xfrm>
              <a:off x="3806905"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9</a:t>
              </a:r>
              <a:endParaRPr lang="en-US" altLang="en-US" sz="1633"/>
            </a:p>
          </p:txBody>
        </p:sp>
        <p:sp>
          <p:nvSpPr>
            <p:cNvPr id="26651" name="Rectangle 27"/>
            <p:cNvSpPr>
              <a:spLocks noChangeArrowheads="1"/>
            </p:cNvSpPr>
            <p:nvPr/>
          </p:nvSpPr>
          <p:spPr bwMode="auto">
            <a:xfrm>
              <a:off x="508312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grpSp>
      <p:grpSp>
        <p:nvGrpSpPr>
          <p:cNvPr id="6" name="Group 5"/>
          <p:cNvGrpSpPr/>
          <p:nvPr/>
        </p:nvGrpSpPr>
        <p:grpSpPr>
          <a:xfrm>
            <a:off x="457632" y="4233780"/>
            <a:ext cx="4859527" cy="251287"/>
            <a:chOff x="457632" y="4233780"/>
            <a:chExt cx="4859527" cy="251287"/>
          </a:xfrm>
        </p:grpSpPr>
        <p:sp>
          <p:nvSpPr>
            <p:cNvPr id="26652" name="Rectangle 28"/>
            <p:cNvSpPr>
              <a:spLocks noChangeArrowheads="1"/>
            </p:cNvSpPr>
            <p:nvPr/>
          </p:nvSpPr>
          <p:spPr bwMode="auto">
            <a:xfrm>
              <a:off x="457632" y="4233780"/>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5</a:t>
              </a:r>
              <a:endParaRPr lang="en-US" altLang="en-US" sz="1633" dirty="0"/>
            </a:p>
          </p:txBody>
        </p:sp>
        <p:sp>
          <p:nvSpPr>
            <p:cNvPr id="26653" name="Rectangle 29"/>
            <p:cNvSpPr>
              <a:spLocks noChangeArrowheads="1"/>
            </p:cNvSpPr>
            <p:nvPr/>
          </p:nvSpPr>
          <p:spPr bwMode="auto">
            <a:xfrm>
              <a:off x="2340210" y="4233780"/>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3</a:t>
              </a:r>
              <a:endParaRPr lang="en-US" altLang="en-US" sz="1633"/>
            </a:p>
          </p:txBody>
        </p:sp>
        <p:sp>
          <p:nvSpPr>
            <p:cNvPr id="26654" name="Rectangle 30"/>
            <p:cNvSpPr>
              <a:spLocks noChangeArrowheads="1"/>
            </p:cNvSpPr>
            <p:nvPr/>
          </p:nvSpPr>
          <p:spPr bwMode="auto">
            <a:xfrm>
              <a:off x="301165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49</a:t>
              </a:r>
              <a:endParaRPr lang="en-US" altLang="en-US" sz="1633"/>
            </a:p>
          </p:txBody>
        </p:sp>
        <p:sp>
          <p:nvSpPr>
            <p:cNvPr id="26655" name="Rectangle 31"/>
            <p:cNvSpPr>
              <a:spLocks noChangeArrowheads="1"/>
            </p:cNvSpPr>
            <p:nvPr/>
          </p:nvSpPr>
          <p:spPr bwMode="auto">
            <a:xfrm>
              <a:off x="3743412"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23</a:t>
              </a:r>
              <a:endParaRPr lang="en-US" altLang="en-US" sz="1633"/>
            </a:p>
          </p:txBody>
        </p:sp>
        <p:sp>
          <p:nvSpPr>
            <p:cNvPr id="26656" name="Rectangle 32"/>
            <p:cNvSpPr>
              <a:spLocks noChangeArrowheads="1"/>
            </p:cNvSpPr>
            <p:nvPr/>
          </p:nvSpPr>
          <p:spPr bwMode="auto">
            <a:xfrm>
              <a:off x="508312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20</a:t>
              </a:r>
              <a:endParaRPr lang="en-US" altLang="en-US" sz="1633"/>
            </a:p>
          </p:txBody>
        </p:sp>
      </p:grpSp>
      <p:grpSp>
        <p:nvGrpSpPr>
          <p:cNvPr id="7" name="Group 6"/>
          <p:cNvGrpSpPr/>
          <p:nvPr/>
        </p:nvGrpSpPr>
        <p:grpSpPr>
          <a:xfrm>
            <a:off x="457632" y="4509976"/>
            <a:ext cx="4859527" cy="251287"/>
            <a:chOff x="457632" y="4509976"/>
            <a:chExt cx="4859527" cy="251287"/>
          </a:xfrm>
        </p:grpSpPr>
        <p:sp>
          <p:nvSpPr>
            <p:cNvPr id="26657" name="Rectangle 33"/>
            <p:cNvSpPr>
              <a:spLocks noChangeArrowheads="1"/>
            </p:cNvSpPr>
            <p:nvPr/>
          </p:nvSpPr>
          <p:spPr bwMode="auto">
            <a:xfrm>
              <a:off x="457632" y="4509976"/>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dirty="0">
                  <a:solidFill>
                    <a:srgbClr val="000000"/>
                  </a:solidFill>
                </a:rPr>
                <a:t>Problem 6</a:t>
              </a:r>
              <a:endParaRPr lang="en-US" altLang="en-US" sz="1633" dirty="0"/>
            </a:p>
          </p:txBody>
        </p:sp>
        <p:sp>
          <p:nvSpPr>
            <p:cNvPr id="26658" name="Rectangle 34"/>
            <p:cNvSpPr>
              <a:spLocks noChangeArrowheads="1"/>
            </p:cNvSpPr>
            <p:nvPr/>
          </p:nvSpPr>
          <p:spPr bwMode="auto">
            <a:xfrm>
              <a:off x="2340210" y="45099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6659" name="Rectangle 35"/>
            <p:cNvSpPr>
              <a:spLocks noChangeArrowheads="1"/>
            </p:cNvSpPr>
            <p:nvPr/>
          </p:nvSpPr>
          <p:spPr bwMode="auto">
            <a:xfrm>
              <a:off x="301165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48</a:t>
              </a:r>
              <a:endParaRPr lang="en-US" altLang="en-US" sz="1633"/>
            </a:p>
          </p:txBody>
        </p:sp>
        <p:sp>
          <p:nvSpPr>
            <p:cNvPr id="26660" name="Rectangle 36"/>
            <p:cNvSpPr>
              <a:spLocks noChangeArrowheads="1"/>
            </p:cNvSpPr>
            <p:nvPr/>
          </p:nvSpPr>
          <p:spPr bwMode="auto">
            <a:xfrm>
              <a:off x="3743412"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18</a:t>
              </a:r>
              <a:endParaRPr lang="en-US" altLang="en-US" sz="1633"/>
            </a:p>
          </p:txBody>
        </p:sp>
        <p:sp>
          <p:nvSpPr>
            <p:cNvPr id="26661" name="Rectangle 37"/>
            <p:cNvSpPr>
              <a:spLocks noChangeArrowheads="1"/>
            </p:cNvSpPr>
            <p:nvPr/>
          </p:nvSpPr>
          <p:spPr bwMode="auto">
            <a:xfrm>
              <a:off x="508312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22</a:t>
              </a:r>
              <a:endParaRPr lang="en-US" altLang="en-US" sz="1633"/>
            </a:p>
          </p:txBody>
        </p:sp>
      </p:grpSp>
    </p:spTree>
    <p:extLst>
      <p:ext uri="{BB962C8B-B14F-4D97-AF65-F5344CB8AC3E}">
        <p14:creationId xmlns:p14="http://schemas.microsoft.com/office/powerpoint/2010/main" val="239970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632" y="274969"/>
            <a:ext cx="8228736" cy="715887"/>
          </a:xfrm>
        </p:spPr>
        <p:txBody>
          <a:bodyPr/>
          <a:lstStyle/>
          <a:p>
            <a:pPr eaLnBrk="1" hangingPunct="1"/>
            <a:r>
              <a:rPr lang="en-US" altLang="en-US"/>
              <a:t>Luchins Water Jar Problems</a:t>
            </a:r>
          </a:p>
        </p:txBody>
      </p:sp>
      <p:sp>
        <p:nvSpPr>
          <p:cNvPr id="27651" name="Rectangle 3"/>
          <p:cNvSpPr>
            <a:spLocks noChangeArrowheads="1"/>
          </p:cNvSpPr>
          <p:nvPr/>
        </p:nvSpPr>
        <p:spPr bwMode="auto">
          <a:xfrm>
            <a:off x="533825" y="1166428"/>
            <a:ext cx="8076352" cy="59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How would you use 3 jars with the indicated capacities to measure out the desired amount of water? </a:t>
            </a:r>
          </a:p>
        </p:txBody>
      </p:sp>
      <p:sp>
        <p:nvSpPr>
          <p:cNvPr id="27652" name="Rectangle 4"/>
          <p:cNvSpPr>
            <a:spLocks noChangeArrowheads="1"/>
          </p:cNvSpPr>
          <p:nvPr/>
        </p:nvSpPr>
        <p:spPr bwMode="auto">
          <a:xfrm>
            <a:off x="2329099"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A</a:t>
            </a:r>
            <a:endParaRPr lang="en-US" altLang="en-US" sz="1633"/>
          </a:p>
        </p:txBody>
      </p:sp>
      <p:sp>
        <p:nvSpPr>
          <p:cNvPr id="27653" name="Rectangle 5"/>
          <p:cNvSpPr>
            <a:spLocks noChangeArrowheads="1"/>
          </p:cNvSpPr>
          <p:nvPr/>
        </p:nvSpPr>
        <p:spPr bwMode="auto">
          <a:xfrm>
            <a:off x="3062446" y="2846450"/>
            <a:ext cx="13946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a:t>
            </a:r>
            <a:endParaRPr lang="en-US" altLang="en-US" sz="1633"/>
          </a:p>
        </p:txBody>
      </p:sp>
      <p:sp>
        <p:nvSpPr>
          <p:cNvPr id="27654" name="Rectangle 6"/>
          <p:cNvSpPr>
            <a:spLocks noChangeArrowheads="1"/>
          </p:cNvSpPr>
          <p:nvPr/>
        </p:nvSpPr>
        <p:spPr bwMode="auto">
          <a:xfrm>
            <a:off x="3789445" y="2846450"/>
            <a:ext cx="150682"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C</a:t>
            </a:r>
            <a:endParaRPr lang="en-US" altLang="en-US" sz="1633"/>
          </a:p>
        </p:txBody>
      </p:sp>
      <p:sp>
        <p:nvSpPr>
          <p:cNvPr id="27655" name="Rectangle 7"/>
          <p:cNvSpPr>
            <a:spLocks noChangeArrowheads="1"/>
          </p:cNvSpPr>
          <p:nvPr/>
        </p:nvSpPr>
        <p:spPr bwMode="auto">
          <a:xfrm>
            <a:off x="4705337" y="2846450"/>
            <a:ext cx="92813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DESIRED</a:t>
            </a:r>
            <a:endParaRPr lang="en-US" altLang="en-US" sz="1633"/>
          </a:p>
        </p:txBody>
      </p:sp>
      <p:sp>
        <p:nvSpPr>
          <p:cNvPr id="27656" name="Rectangle 8"/>
          <p:cNvSpPr>
            <a:spLocks noChangeArrowheads="1"/>
          </p:cNvSpPr>
          <p:nvPr/>
        </p:nvSpPr>
        <p:spPr bwMode="auto">
          <a:xfrm>
            <a:off x="457632" y="3124232"/>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1</a:t>
            </a:r>
            <a:endParaRPr lang="en-US" altLang="en-US" sz="1633"/>
          </a:p>
        </p:txBody>
      </p:sp>
      <p:sp>
        <p:nvSpPr>
          <p:cNvPr id="27657" name="Rectangle 9"/>
          <p:cNvSpPr>
            <a:spLocks noChangeArrowheads="1"/>
          </p:cNvSpPr>
          <p:nvPr/>
        </p:nvSpPr>
        <p:spPr bwMode="auto">
          <a:xfrm>
            <a:off x="2340210" y="3124232"/>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3</a:t>
            </a:r>
            <a:endParaRPr lang="en-US" altLang="en-US" sz="1633"/>
          </a:p>
        </p:txBody>
      </p:sp>
      <p:sp>
        <p:nvSpPr>
          <p:cNvPr id="27658" name="Rectangle 10"/>
          <p:cNvSpPr>
            <a:spLocks noChangeArrowheads="1"/>
          </p:cNvSpPr>
          <p:nvPr/>
        </p:nvSpPr>
        <p:spPr bwMode="auto">
          <a:xfrm>
            <a:off x="301165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77</a:t>
            </a:r>
            <a:endParaRPr lang="en-US" altLang="en-US" sz="1633"/>
          </a:p>
        </p:txBody>
      </p:sp>
      <p:sp>
        <p:nvSpPr>
          <p:cNvPr id="27659" name="Rectangle 11"/>
          <p:cNvSpPr>
            <a:spLocks noChangeArrowheads="1"/>
          </p:cNvSpPr>
          <p:nvPr/>
        </p:nvSpPr>
        <p:spPr bwMode="auto">
          <a:xfrm>
            <a:off x="3743412"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7660" name="Rectangle 12"/>
          <p:cNvSpPr>
            <a:spLocks noChangeArrowheads="1"/>
          </p:cNvSpPr>
          <p:nvPr/>
        </p:nvSpPr>
        <p:spPr bwMode="auto">
          <a:xfrm>
            <a:off x="5083121" y="3124232"/>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50</a:t>
            </a:r>
            <a:endParaRPr lang="en-US" altLang="en-US" sz="1633"/>
          </a:p>
        </p:txBody>
      </p:sp>
      <p:sp>
        <p:nvSpPr>
          <p:cNvPr id="27661" name="Rectangle 13"/>
          <p:cNvSpPr>
            <a:spLocks noChangeArrowheads="1"/>
          </p:cNvSpPr>
          <p:nvPr/>
        </p:nvSpPr>
        <p:spPr bwMode="auto">
          <a:xfrm>
            <a:off x="457632" y="3402017"/>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2</a:t>
            </a:r>
            <a:endParaRPr lang="en-US" altLang="en-US" sz="1633"/>
          </a:p>
        </p:txBody>
      </p:sp>
      <p:sp>
        <p:nvSpPr>
          <p:cNvPr id="27662" name="Rectangle 14"/>
          <p:cNvSpPr>
            <a:spLocks noChangeArrowheads="1"/>
          </p:cNvSpPr>
          <p:nvPr/>
        </p:nvSpPr>
        <p:spPr bwMode="auto">
          <a:xfrm>
            <a:off x="2340210"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a:t>
            </a:r>
            <a:endParaRPr lang="en-US" altLang="en-US" sz="1633"/>
          </a:p>
        </p:txBody>
      </p:sp>
      <p:sp>
        <p:nvSpPr>
          <p:cNvPr id="27663" name="Rectangle 15"/>
          <p:cNvSpPr>
            <a:spLocks noChangeArrowheads="1"/>
          </p:cNvSpPr>
          <p:nvPr/>
        </p:nvSpPr>
        <p:spPr bwMode="auto">
          <a:xfrm>
            <a:off x="301165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80</a:t>
            </a:r>
            <a:endParaRPr lang="en-US" altLang="en-US" sz="1633"/>
          </a:p>
        </p:txBody>
      </p:sp>
      <p:sp>
        <p:nvSpPr>
          <p:cNvPr id="27664" name="Rectangle 16"/>
          <p:cNvSpPr>
            <a:spLocks noChangeArrowheads="1"/>
          </p:cNvSpPr>
          <p:nvPr/>
        </p:nvSpPr>
        <p:spPr bwMode="auto">
          <a:xfrm>
            <a:off x="3806905" y="3402017"/>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7665" name="Rectangle 17"/>
          <p:cNvSpPr>
            <a:spLocks noChangeArrowheads="1"/>
          </p:cNvSpPr>
          <p:nvPr/>
        </p:nvSpPr>
        <p:spPr bwMode="auto">
          <a:xfrm>
            <a:off x="5083121" y="3402017"/>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60</a:t>
            </a:r>
            <a:endParaRPr lang="en-US" altLang="en-US" sz="1633"/>
          </a:p>
        </p:txBody>
      </p:sp>
      <p:sp>
        <p:nvSpPr>
          <p:cNvPr id="27666" name="Rectangle 18"/>
          <p:cNvSpPr>
            <a:spLocks noChangeArrowheads="1"/>
          </p:cNvSpPr>
          <p:nvPr/>
        </p:nvSpPr>
        <p:spPr bwMode="auto">
          <a:xfrm>
            <a:off x="457632" y="3678213"/>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3</a:t>
            </a:r>
            <a:endParaRPr lang="en-US" altLang="en-US" sz="1633"/>
          </a:p>
        </p:txBody>
      </p:sp>
      <p:sp>
        <p:nvSpPr>
          <p:cNvPr id="27667" name="Rectangle 19"/>
          <p:cNvSpPr>
            <a:spLocks noChangeArrowheads="1"/>
          </p:cNvSpPr>
          <p:nvPr/>
        </p:nvSpPr>
        <p:spPr bwMode="auto">
          <a:xfrm>
            <a:off x="2349733" y="36575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5</a:t>
            </a:r>
            <a:endParaRPr lang="en-US" altLang="en-US" sz="1633"/>
          </a:p>
        </p:txBody>
      </p:sp>
      <p:sp>
        <p:nvSpPr>
          <p:cNvPr id="27668" name="Rectangle 20"/>
          <p:cNvSpPr>
            <a:spLocks noChangeArrowheads="1"/>
          </p:cNvSpPr>
          <p:nvPr/>
        </p:nvSpPr>
        <p:spPr bwMode="auto">
          <a:xfrm>
            <a:off x="301165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43</a:t>
            </a:r>
            <a:endParaRPr lang="en-US" altLang="en-US" sz="1633"/>
          </a:p>
        </p:txBody>
      </p:sp>
      <p:sp>
        <p:nvSpPr>
          <p:cNvPr id="27669" name="Rectangle 21"/>
          <p:cNvSpPr>
            <a:spLocks noChangeArrowheads="1"/>
          </p:cNvSpPr>
          <p:nvPr/>
        </p:nvSpPr>
        <p:spPr bwMode="auto">
          <a:xfrm>
            <a:off x="3743412"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12</a:t>
            </a:r>
            <a:endParaRPr lang="en-US" altLang="en-US" sz="1633"/>
          </a:p>
        </p:txBody>
      </p:sp>
      <p:sp>
        <p:nvSpPr>
          <p:cNvPr id="27670" name="Rectangle 22"/>
          <p:cNvSpPr>
            <a:spLocks noChangeArrowheads="1"/>
          </p:cNvSpPr>
          <p:nvPr/>
        </p:nvSpPr>
        <p:spPr bwMode="auto">
          <a:xfrm>
            <a:off x="5083121" y="3678213"/>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7671" name="Rectangle 23"/>
          <p:cNvSpPr>
            <a:spLocks noChangeArrowheads="1"/>
          </p:cNvSpPr>
          <p:nvPr/>
        </p:nvSpPr>
        <p:spPr bwMode="auto">
          <a:xfrm>
            <a:off x="457632" y="3955995"/>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4</a:t>
            </a:r>
            <a:endParaRPr lang="en-US" altLang="en-US" sz="1633"/>
          </a:p>
        </p:txBody>
      </p:sp>
      <p:sp>
        <p:nvSpPr>
          <p:cNvPr id="27672" name="Rectangle 24"/>
          <p:cNvSpPr>
            <a:spLocks noChangeArrowheads="1"/>
          </p:cNvSpPr>
          <p:nvPr/>
        </p:nvSpPr>
        <p:spPr bwMode="auto">
          <a:xfrm>
            <a:off x="2340210"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6</a:t>
            </a:r>
            <a:endParaRPr lang="en-US" altLang="en-US" sz="1633"/>
          </a:p>
        </p:txBody>
      </p:sp>
      <p:sp>
        <p:nvSpPr>
          <p:cNvPr id="27673" name="Rectangle 25"/>
          <p:cNvSpPr>
            <a:spLocks noChangeArrowheads="1"/>
          </p:cNvSpPr>
          <p:nvPr/>
        </p:nvSpPr>
        <p:spPr bwMode="auto">
          <a:xfrm>
            <a:off x="301165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42</a:t>
            </a:r>
            <a:endParaRPr lang="en-US" altLang="en-US" sz="1633"/>
          </a:p>
        </p:txBody>
      </p:sp>
      <p:sp>
        <p:nvSpPr>
          <p:cNvPr id="27674" name="Rectangle 26"/>
          <p:cNvSpPr>
            <a:spLocks noChangeArrowheads="1"/>
          </p:cNvSpPr>
          <p:nvPr/>
        </p:nvSpPr>
        <p:spPr bwMode="auto">
          <a:xfrm>
            <a:off x="3806905" y="3955995"/>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9</a:t>
            </a:r>
            <a:endParaRPr lang="en-US" altLang="en-US" sz="1633"/>
          </a:p>
        </p:txBody>
      </p:sp>
      <p:sp>
        <p:nvSpPr>
          <p:cNvPr id="27675" name="Rectangle 27"/>
          <p:cNvSpPr>
            <a:spLocks noChangeArrowheads="1"/>
          </p:cNvSpPr>
          <p:nvPr/>
        </p:nvSpPr>
        <p:spPr bwMode="auto">
          <a:xfrm>
            <a:off x="5083121" y="3955995"/>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21</a:t>
            </a:r>
            <a:endParaRPr lang="en-US" altLang="en-US" sz="1633"/>
          </a:p>
        </p:txBody>
      </p:sp>
      <p:sp>
        <p:nvSpPr>
          <p:cNvPr id="27676" name="Rectangle 28"/>
          <p:cNvSpPr>
            <a:spLocks noChangeArrowheads="1"/>
          </p:cNvSpPr>
          <p:nvPr/>
        </p:nvSpPr>
        <p:spPr bwMode="auto">
          <a:xfrm>
            <a:off x="457632" y="4233780"/>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5</a:t>
            </a:r>
            <a:endParaRPr lang="en-US" altLang="en-US" sz="1633"/>
          </a:p>
        </p:txBody>
      </p:sp>
      <p:sp>
        <p:nvSpPr>
          <p:cNvPr id="27677" name="Rectangle 29"/>
          <p:cNvSpPr>
            <a:spLocks noChangeArrowheads="1"/>
          </p:cNvSpPr>
          <p:nvPr/>
        </p:nvSpPr>
        <p:spPr bwMode="auto">
          <a:xfrm>
            <a:off x="2340210" y="4233780"/>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3</a:t>
            </a:r>
            <a:endParaRPr lang="en-US" altLang="en-US" sz="1633"/>
          </a:p>
        </p:txBody>
      </p:sp>
      <p:sp>
        <p:nvSpPr>
          <p:cNvPr id="27678" name="Rectangle 30"/>
          <p:cNvSpPr>
            <a:spLocks noChangeArrowheads="1"/>
          </p:cNvSpPr>
          <p:nvPr/>
        </p:nvSpPr>
        <p:spPr bwMode="auto">
          <a:xfrm>
            <a:off x="301165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49</a:t>
            </a:r>
            <a:endParaRPr lang="en-US" altLang="en-US" sz="1633"/>
          </a:p>
        </p:txBody>
      </p:sp>
      <p:sp>
        <p:nvSpPr>
          <p:cNvPr id="27679" name="Rectangle 31"/>
          <p:cNvSpPr>
            <a:spLocks noChangeArrowheads="1"/>
          </p:cNvSpPr>
          <p:nvPr/>
        </p:nvSpPr>
        <p:spPr bwMode="auto">
          <a:xfrm>
            <a:off x="3743412"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23</a:t>
            </a:r>
            <a:endParaRPr lang="en-US" altLang="en-US" sz="1633"/>
          </a:p>
        </p:txBody>
      </p:sp>
      <p:sp>
        <p:nvSpPr>
          <p:cNvPr id="27680" name="Rectangle 32"/>
          <p:cNvSpPr>
            <a:spLocks noChangeArrowheads="1"/>
          </p:cNvSpPr>
          <p:nvPr/>
        </p:nvSpPr>
        <p:spPr bwMode="auto">
          <a:xfrm>
            <a:off x="5083121" y="4233780"/>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20</a:t>
            </a:r>
            <a:endParaRPr lang="en-US" altLang="en-US" sz="1633"/>
          </a:p>
        </p:txBody>
      </p:sp>
      <p:sp>
        <p:nvSpPr>
          <p:cNvPr id="27681" name="Rectangle 33"/>
          <p:cNvSpPr>
            <a:spLocks noChangeArrowheads="1"/>
          </p:cNvSpPr>
          <p:nvPr/>
        </p:nvSpPr>
        <p:spPr bwMode="auto">
          <a:xfrm>
            <a:off x="457632" y="4509976"/>
            <a:ext cx="956993"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Problem 6</a:t>
            </a:r>
            <a:endParaRPr lang="en-US" altLang="en-US" sz="1633"/>
          </a:p>
        </p:txBody>
      </p:sp>
      <p:sp>
        <p:nvSpPr>
          <p:cNvPr id="27682" name="Rectangle 34"/>
          <p:cNvSpPr>
            <a:spLocks noChangeArrowheads="1"/>
          </p:cNvSpPr>
          <p:nvPr/>
        </p:nvSpPr>
        <p:spPr bwMode="auto">
          <a:xfrm>
            <a:off x="2340210" y="4509976"/>
            <a:ext cx="11702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a:t>
            </a:r>
            <a:endParaRPr lang="en-US" altLang="en-US" sz="1633"/>
          </a:p>
        </p:txBody>
      </p:sp>
      <p:sp>
        <p:nvSpPr>
          <p:cNvPr id="27683" name="Rectangle 35"/>
          <p:cNvSpPr>
            <a:spLocks noChangeArrowheads="1"/>
          </p:cNvSpPr>
          <p:nvPr/>
        </p:nvSpPr>
        <p:spPr bwMode="auto">
          <a:xfrm>
            <a:off x="301165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48</a:t>
            </a:r>
            <a:endParaRPr lang="en-US" altLang="en-US" sz="1633"/>
          </a:p>
        </p:txBody>
      </p:sp>
      <p:sp>
        <p:nvSpPr>
          <p:cNvPr id="27684" name="Rectangle 36"/>
          <p:cNvSpPr>
            <a:spLocks noChangeArrowheads="1"/>
          </p:cNvSpPr>
          <p:nvPr/>
        </p:nvSpPr>
        <p:spPr bwMode="auto">
          <a:xfrm>
            <a:off x="3743412"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18</a:t>
            </a:r>
            <a:endParaRPr lang="en-US" altLang="en-US" sz="1633"/>
          </a:p>
        </p:txBody>
      </p:sp>
      <p:sp>
        <p:nvSpPr>
          <p:cNvPr id="27685" name="Rectangle 37"/>
          <p:cNvSpPr>
            <a:spLocks noChangeArrowheads="1"/>
          </p:cNvSpPr>
          <p:nvPr/>
        </p:nvSpPr>
        <p:spPr bwMode="auto">
          <a:xfrm>
            <a:off x="5083121" y="4509976"/>
            <a:ext cx="234038"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22</a:t>
            </a:r>
            <a:endParaRPr lang="en-US" altLang="en-US" sz="1633"/>
          </a:p>
        </p:txBody>
      </p:sp>
      <p:sp>
        <p:nvSpPr>
          <p:cNvPr id="27686" name="Text Box 38"/>
          <p:cNvSpPr txBox="1">
            <a:spLocks noChangeArrowheads="1"/>
          </p:cNvSpPr>
          <p:nvPr/>
        </p:nvSpPr>
        <p:spPr bwMode="auto">
          <a:xfrm>
            <a:off x="6172032" y="2743273"/>
            <a:ext cx="907621"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solution</a:t>
            </a:r>
          </a:p>
        </p:txBody>
      </p:sp>
      <p:sp>
        <p:nvSpPr>
          <p:cNvPr id="27687" name="Rectangle 39"/>
          <p:cNvSpPr>
            <a:spLocks noChangeArrowheads="1"/>
          </p:cNvSpPr>
          <p:nvPr/>
        </p:nvSpPr>
        <p:spPr bwMode="auto">
          <a:xfrm>
            <a:off x="6324417" y="3124232"/>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88" name="Rectangle 40"/>
          <p:cNvSpPr>
            <a:spLocks noChangeArrowheads="1"/>
          </p:cNvSpPr>
          <p:nvPr/>
        </p:nvSpPr>
        <p:spPr bwMode="auto">
          <a:xfrm>
            <a:off x="6324417" y="3429000"/>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89" name="Rectangle 41"/>
          <p:cNvSpPr>
            <a:spLocks noChangeArrowheads="1"/>
          </p:cNvSpPr>
          <p:nvPr/>
        </p:nvSpPr>
        <p:spPr bwMode="auto">
          <a:xfrm>
            <a:off x="6324417" y="3657576"/>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90" name="Rectangle 42"/>
          <p:cNvSpPr>
            <a:spLocks noChangeArrowheads="1"/>
          </p:cNvSpPr>
          <p:nvPr/>
        </p:nvSpPr>
        <p:spPr bwMode="auto">
          <a:xfrm>
            <a:off x="6338703" y="3935361"/>
            <a:ext cx="687689"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a:t>
            </a:r>
            <a:endParaRPr lang="en-US" altLang="en-US" sz="1633"/>
          </a:p>
        </p:txBody>
      </p:sp>
      <p:sp>
        <p:nvSpPr>
          <p:cNvPr id="27691" name="Rectangle 43"/>
          <p:cNvSpPr>
            <a:spLocks noChangeArrowheads="1"/>
          </p:cNvSpPr>
          <p:nvPr/>
        </p:nvSpPr>
        <p:spPr bwMode="auto">
          <a:xfrm>
            <a:off x="6351401" y="4225842"/>
            <a:ext cx="1955664"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 but also C-A</a:t>
            </a:r>
            <a:endParaRPr lang="en-US" altLang="en-US" sz="1633"/>
          </a:p>
        </p:txBody>
      </p:sp>
      <p:sp>
        <p:nvSpPr>
          <p:cNvPr id="27692" name="Rectangle 44"/>
          <p:cNvSpPr>
            <a:spLocks noChangeArrowheads="1"/>
          </p:cNvSpPr>
          <p:nvPr/>
        </p:nvSpPr>
        <p:spPr bwMode="auto">
          <a:xfrm>
            <a:off x="6335528" y="4487753"/>
            <a:ext cx="1955664"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solidFill>
                  <a:srgbClr val="000000"/>
                </a:solidFill>
              </a:rPr>
              <a:t>B-C-2A, but also C-A</a:t>
            </a:r>
            <a:endParaRPr lang="en-US" altLang="en-US" sz="1633"/>
          </a:p>
        </p:txBody>
      </p:sp>
      <p:sp>
        <p:nvSpPr>
          <p:cNvPr id="27693" name="Text Box 45"/>
          <p:cNvSpPr txBox="1">
            <a:spLocks noChangeArrowheads="1"/>
          </p:cNvSpPr>
          <p:nvPr/>
        </p:nvSpPr>
        <p:spPr bwMode="auto">
          <a:xfrm>
            <a:off x="656049" y="5605235"/>
            <a:ext cx="6662401" cy="84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A simpler solution exists for problems 5 and 6, but subjects reached a</a:t>
            </a:r>
          </a:p>
          <a:p>
            <a:pPr eaLnBrk="1" hangingPunct="1"/>
            <a:r>
              <a:rPr lang="en-US" altLang="en-US" sz="1633"/>
              <a:t>state of “Einstellung” where they kept applying old successful problem</a:t>
            </a:r>
          </a:p>
          <a:p>
            <a:pPr eaLnBrk="1" hangingPunct="1"/>
            <a:r>
              <a:rPr lang="en-US" altLang="en-US" sz="1633"/>
              <a:t>solving methods.</a:t>
            </a:r>
          </a:p>
        </p:txBody>
      </p:sp>
    </p:spTree>
    <p:extLst>
      <p:ext uri="{BB962C8B-B14F-4D97-AF65-F5344CB8AC3E}">
        <p14:creationId xmlns:p14="http://schemas.microsoft.com/office/powerpoint/2010/main" val="372241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0016" y="152745"/>
            <a:ext cx="8228736" cy="792080"/>
          </a:xfrm>
        </p:spPr>
        <p:txBody>
          <a:bodyPr/>
          <a:lstStyle/>
          <a:p>
            <a:pPr eaLnBrk="1" hangingPunct="1"/>
            <a:r>
              <a:rPr lang="en-US" altLang="en-US"/>
              <a:t>Luchins Results</a:t>
            </a:r>
          </a:p>
        </p:txBody>
      </p:sp>
      <p:graphicFrame>
        <p:nvGraphicFramePr>
          <p:cNvPr id="63491" name="Group 3"/>
          <p:cNvGraphicFramePr>
            <a:graphicFrameLocks noGrp="1"/>
          </p:cNvGraphicFramePr>
          <p:nvPr/>
        </p:nvGraphicFramePr>
        <p:xfrm>
          <a:off x="533824" y="1752776"/>
          <a:ext cx="8609697" cy="2103217"/>
        </p:xfrm>
        <a:graphic>
          <a:graphicData uri="http://schemas.openxmlformats.org/drawingml/2006/table">
            <a:tbl>
              <a:tblPr/>
              <a:tblGrid>
                <a:gridCol w="2109567">
                  <a:extLst>
                    <a:ext uri="{9D8B030D-6E8A-4147-A177-3AD203B41FA5}">
                      <a16:colId xmlns:a16="http://schemas.microsoft.com/office/drawing/2014/main" val="20000"/>
                    </a:ext>
                  </a:extLst>
                </a:gridCol>
                <a:gridCol w="2525447">
                  <a:extLst>
                    <a:ext uri="{9D8B030D-6E8A-4147-A177-3AD203B41FA5}">
                      <a16:colId xmlns:a16="http://schemas.microsoft.com/office/drawing/2014/main" val="20001"/>
                    </a:ext>
                  </a:extLst>
                </a:gridCol>
                <a:gridCol w="2109567">
                  <a:extLst>
                    <a:ext uri="{9D8B030D-6E8A-4147-A177-3AD203B41FA5}">
                      <a16:colId xmlns:a16="http://schemas.microsoft.com/office/drawing/2014/main" val="20002"/>
                    </a:ext>
                  </a:extLst>
                </a:gridCol>
                <a:gridCol w="1865116">
                  <a:extLst>
                    <a:ext uri="{9D8B030D-6E8A-4147-A177-3AD203B41FA5}">
                      <a16:colId xmlns:a16="http://schemas.microsoft.com/office/drawing/2014/main" val="20003"/>
                    </a:ext>
                  </a:extLst>
                </a:gridCol>
              </a:tblGrid>
              <a:tr h="1188775">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3366"/>
                          </a:solidFill>
                          <a:effectLst/>
                          <a:latin typeface="Arial" charset="0"/>
                          <a:cs typeface="Arial" charset="0"/>
                        </a:rPr>
                        <a:t>Group</a:t>
                      </a:r>
                      <a:endParaRPr kumimoji="0" lang="en-US" altLang="en-US" sz="2400" b="0" i="0" u="none" strike="noStrike" cap="none" normalizeH="0" baseline="0" dirty="0">
                        <a:ln>
                          <a:noFill/>
                        </a:ln>
                        <a:solidFill>
                          <a:schemeClr val="tx1"/>
                        </a:solidFill>
                        <a:effectLst/>
                        <a:latin typeface="Arial" charset="0"/>
                      </a:endParaRPr>
                    </a:p>
                  </a:txBody>
                  <a:tcPr marL="91431" marR="91431" marT="45723" marB="45723"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marL="512763">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Einstellung Solution (percent)</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Direct Solution (percent)</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No Solution (percent)</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1">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Control </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0 </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100 </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3366"/>
                          </a:solidFill>
                          <a:effectLst/>
                          <a:latin typeface="Arial" charset="0"/>
                          <a:cs typeface="Arial" charset="0"/>
                        </a:rPr>
                        <a:t>0</a:t>
                      </a:r>
                      <a:endParaRPr kumimoji="0" lang="en-US" altLang="en-US" sz="2400" b="0" i="0" u="none" strike="noStrike" cap="none" normalizeH="0" baseline="0">
                        <a:ln>
                          <a:noFill/>
                        </a:ln>
                        <a:solidFill>
                          <a:schemeClr val="tx1"/>
                        </a:solidFill>
                        <a:effectLst/>
                        <a:latin typeface="Arial" charset="0"/>
                      </a:endParaRPr>
                    </a:p>
                  </a:txBody>
                  <a:tcPr marL="91431" marR="91431" marT="45723" marB="45723"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21">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3300"/>
                          </a:solidFill>
                          <a:effectLst/>
                          <a:latin typeface="Arial" charset="0"/>
                          <a:cs typeface="Arial" charset="0"/>
                        </a:rPr>
                        <a:t>Experimental </a:t>
                      </a:r>
                      <a:endParaRPr kumimoji="0" lang="en-US" altLang="en-US" sz="2400" b="1" i="0" u="none" strike="noStrike" cap="none" normalizeH="0" baseline="0">
                        <a:ln>
                          <a:noFill/>
                        </a:ln>
                        <a:solidFill>
                          <a:srgbClr val="FF3300"/>
                        </a:solidFill>
                        <a:effectLst/>
                        <a:latin typeface="Arial" charset="0"/>
                      </a:endParaRPr>
                    </a:p>
                  </a:txBody>
                  <a:tcPr marL="91431" marR="91431" marT="45723" marB="45723" anchor="ctr" horzOverflow="overflow">
                    <a:lnL cap="flat">
                      <a:noFill/>
                    </a:lnL>
                    <a:lnR>
                      <a:noFill/>
                    </a:lnR>
                    <a:lnT>
                      <a:noFill/>
                    </a:lnT>
                    <a:lnB cap="flat">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3300"/>
                          </a:solidFill>
                          <a:effectLst/>
                          <a:latin typeface="Arial" charset="0"/>
                          <a:cs typeface="Arial" charset="0"/>
                        </a:rPr>
                        <a:t>74 </a:t>
                      </a:r>
                      <a:endParaRPr kumimoji="0" lang="en-US" altLang="en-US" sz="2400" b="1" i="0" u="none" strike="noStrike" cap="none" normalizeH="0" baseline="0" dirty="0">
                        <a:ln>
                          <a:noFill/>
                        </a:ln>
                        <a:solidFill>
                          <a:srgbClr val="FF3300"/>
                        </a:solidFill>
                        <a:effectLst/>
                        <a:latin typeface="Arial" charset="0"/>
                      </a:endParaRPr>
                    </a:p>
                  </a:txBody>
                  <a:tcPr marL="91431" marR="91431" marT="45723" marB="45723" anchor="ctr" horzOverflow="overflow">
                    <a:lnL>
                      <a:noFill/>
                    </a:lnL>
                    <a:lnR>
                      <a:noFill/>
                    </a:lnR>
                    <a:lnT>
                      <a:noFill/>
                    </a:lnT>
                    <a:lnB cap="flat">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3300"/>
                          </a:solidFill>
                          <a:effectLst/>
                          <a:latin typeface="Arial" charset="0"/>
                          <a:cs typeface="Arial" charset="0"/>
                        </a:rPr>
                        <a:t>26 </a:t>
                      </a:r>
                      <a:endParaRPr kumimoji="0" lang="en-US" altLang="en-US" sz="2400" b="1" i="0" u="none" strike="noStrike" cap="none" normalizeH="0" baseline="0">
                        <a:ln>
                          <a:noFill/>
                        </a:ln>
                        <a:solidFill>
                          <a:srgbClr val="FF3300"/>
                        </a:solidFill>
                        <a:effectLst/>
                        <a:latin typeface="Arial" charset="0"/>
                      </a:endParaRPr>
                    </a:p>
                  </a:txBody>
                  <a:tcPr marL="91431" marR="91431" marT="45723" marB="45723" anchor="ctr" horzOverflow="overflow">
                    <a:lnL>
                      <a:noFill/>
                    </a:lnL>
                    <a:lnR>
                      <a:noFill/>
                    </a:lnR>
                    <a:lnT>
                      <a:noFill/>
                    </a:lnT>
                    <a:lnB cap="flat">
                      <a:noFill/>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3300"/>
                          </a:solidFill>
                          <a:effectLst/>
                          <a:latin typeface="Arial" charset="0"/>
                          <a:cs typeface="Arial" charset="0"/>
                        </a:rPr>
                        <a:t>0</a:t>
                      </a:r>
                      <a:endParaRPr kumimoji="0" lang="en-US" altLang="en-US" sz="2400" b="1" i="0" u="none" strike="noStrike" cap="none" normalizeH="0" baseline="0">
                        <a:ln>
                          <a:noFill/>
                        </a:ln>
                        <a:solidFill>
                          <a:srgbClr val="FF3300"/>
                        </a:solidFill>
                        <a:effectLst/>
                        <a:latin typeface="Arial" charset="0"/>
                      </a:endParaRPr>
                    </a:p>
                  </a:txBody>
                  <a:tcPr marL="91431" marR="91431" marT="45723" marB="45723"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13" name="Text Box 26"/>
          <p:cNvSpPr txBox="1">
            <a:spLocks noChangeArrowheads="1"/>
          </p:cNvSpPr>
          <p:nvPr/>
        </p:nvSpPr>
        <p:spPr bwMode="auto">
          <a:xfrm>
            <a:off x="573508" y="5508407"/>
            <a:ext cx="7423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(Control subjects did not have the first four problems)</a:t>
            </a:r>
          </a:p>
        </p:txBody>
      </p:sp>
    </p:spTree>
    <p:extLst>
      <p:ext uri="{BB962C8B-B14F-4D97-AF65-F5344CB8AC3E}">
        <p14:creationId xmlns:p14="http://schemas.microsoft.com/office/powerpoint/2010/main" val="228641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632" y="274969"/>
            <a:ext cx="8228736" cy="715887"/>
          </a:xfrm>
        </p:spPr>
        <p:txBody>
          <a:bodyPr/>
          <a:lstStyle/>
          <a:p>
            <a:pPr eaLnBrk="1" hangingPunct="1"/>
            <a:r>
              <a:rPr lang="en-US" altLang="en-US"/>
              <a:t>True Story</a:t>
            </a:r>
          </a:p>
        </p:txBody>
      </p:sp>
      <p:sp>
        <p:nvSpPr>
          <p:cNvPr id="6147" name="Rectangle 3"/>
          <p:cNvSpPr>
            <a:spLocks noGrp="1" noChangeArrowheads="1"/>
          </p:cNvSpPr>
          <p:nvPr>
            <p:ph type="body" idx="1"/>
          </p:nvPr>
        </p:nvSpPr>
        <p:spPr>
          <a:xfrm>
            <a:off x="229056" y="1067049"/>
            <a:ext cx="8228736" cy="4184132"/>
          </a:xfrm>
        </p:spPr>
        <p:txBody>
          <a:bodyPr/>
          <a:lstStyle/>
          <a:p>
            <a:pPr marL="0" indent="0"/>
            <a:r>
              <a:rPr lang="en-US" altLang="en-US" sz="2721" dirty="0"/>
              <a:t>A professor comes to a University to give a talk. They 	 up a slide projector for him, but neglect to test it. During the talk it becomes apparent that the projector is set too low. Graduate students and professors gather around the projector trying to fix the problem. They call out for a book to raise the front end of the projector. The book turns out to be too thick. They call out for a thinner book... While everyone is searching for another book, one person comes over and quietly solves the problem... </a:t>
            </a:r>
          </a:p>
        </p:txBody>
      </p:sp>
      <p:sp>
        <p:nvSpPr>
          <p:cNvPr id="43024" name="Text Box 16"/>
          <p:cNvSpPr txBox="1">
            <a:spLocks noChangeArrowheads="1"/>
          </p:cNvSpPr>
          <p:nvPr/>
        </p:nvSpPr>
        <p:spPr bwMode="auto">
          <a:xfrm>
            <a:off x="229056" y="5251181"/>
            <a:ext cx="73144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t>Punchline. </a:t>
            </a:r>
            <a:r>
              <a:rPr lang="en-US" altLang="en-US"/>
              <a:t>All these academics in one room, and nobody knows how to </a:t>
            </a:r>
            <a:r>
              <a:rPr lang="en-US" altLang="en-US" b="1" i="1"/>
              <a:t>open </a:t>
            </a:r>
            <a:r>
              <a:rPr lang="en-US" altLang="en-US"/>
              <a:t>a book??</a:t>
            </a:r>
          </a:p>
        </p:txBody>
      </p:sp>
      <p:sp>
        <p:nvSpPr>
          <p:cNvPr id="6149" name="Text Box 17"/>
          <p:cNvSpPr txBox="1">
            <a:spLocks noChangeArrowheads="1"/>
          </p:cNvSpPr>
          <p:nvPr/>
        </p:nvSpPr>
        <p:spPr bwMode="auto">
          <a:xfrm>
            <a:off x="6705377" y="6324296"/>
            <a:ext cx="2339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(from Ashcroft, 2002)</a:t>
            </a:r>
          </a:p>
        </p:txBody>
      </p:sp>
    </p:spTree>
    <p:extLst>
      <p:ext uri="{BB962C8B-B14F-4D97-AF65-F5344CB8AC3E}">
        <p14:creationId xmlns:p14="http://schemas.microsoft.com/office/powerpoint/2010/main" val="657279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632" y="274970"/>
            <a:ext cx="8228736" cy="563503"/>
          </a:xfrm>
        </p:spPr>
        <p:txBody>
          <a:bodyPr/>
          <a:lstStyle/>
          <a:p>
            <a:pPr eaLnBrk="1" hangingPunct="1"/>
            <a:r>
              <a:rPr lang="en-US" altLang="en-US"/>
              <a:t>Another problem</a:t>
            </a:r>
          </a:p>
        </p:txBody>
      </p:sp>
      <p:sp>
        <p:nvSpPr>
          <p:cNvPr id="6147" name="Rectangle 3"/>
          <p:cNvSpPr>
            <a:spLocks noGrp="1" noChangeArrowheads="1"/>
          </p:cNvSpPr>
          <p:nvPr>
            <p:ph type="body" idx="1"/>
          </p:nvPr>
        </p:nvSpPr>
        <p:spPr>
          <a:xfrm>
            <a:off x="457632" y="990856"/>
            <a:ext cx="8228736" cy="3657216"/>
          </a:xfrm>
        </p:spPr>
        <p:txBody>
          <a:bodyPr/>
          <a:lstStyle/>
          <a:p>
            <a:pPr eaLnBrk="1" hangingPunct="1"/>
            <a:r>
              <a:rPr lang="en-US" altLang="en-US"/>
              <a:t>A man climbs a mountain on Sat, leaving at daybreak and arriving at the top at sundown. He spends the night, gets up the next day at daybreak and heads down the mountain, following exactly the same path he climbed the day before. </a:t>
            </a:r>
          </a:p>
          <a:p>
            <a:pPr eaLnBrk="1" hangingPunct="1"/>
            <a:r>
              <a:rPr lang="en-US" altLang="en-US"/>
              <a:t>Question: will there be any time during the second day when he will be at exactly the same point on the mountain he was at that time the first day?</a:t>
            </a:r>
          </a:p>
        </p:txBody>
      </p:sp>
      <p:grpSp>
        <p:nvGrpSpPr>
          <p:cNvPr id="33860" name="Group 68"/>
          <p:cNvGrpSpPr>
            <a:grpSpLocks/>
          </p:cNvGrpSpPr>
          <p:nvPr/>
        </p:nvGrpSpPr>
        <p:grpSpPr bwMode="auto">
          <a:xfrm>
            <a:off x="533824" y="4557595"/>
            <a:ext cx="4419136" cy="1927023"/>
            <a:chOff x="336" y="2871"/>
            <a:chExt cx="2784" cy="1214"/>
          </a:xfrm>
        </p:grpSpPr>
        <p:grpSp>
          <p:nvGrpSpPr>
            <p:cNvPr id="6188" name="Group 45"/>
            <p:cNvGrpSpPr>
              <a:grpSpLocks/>
            </p:cNvGrpSpPr>
            <p:nvPr/>
          </p:nvGrpSpPr>
          <p:grpSpPr bwMode="auto">
            <a:xfrm>
              <a:off x="336" y="2871"/>
              <a:ext cx="2784" cy="1214"/>
              <a:chOff x="336" y="2871"/>
              <a:chExt cx="2784" cy="1214"/>
            </a:xfrm>
          </p:grpSpPr>
          <p:sp>
            <p:nvSpPr>
              <p:cNvPr id="6191" name="Freeform 4"/>
              <p:cNvSpPr>
                <a:spLocks/>
              </p:cNvSpPr>
              <p:nvPr/>
            </p:nvSpPr>
            <p:spPr bwMode="auto">
              <a:xfrm>
                <a:off x="480" y="3120"/>
                <a:ext cx="1248" cy="965"/>
              </a:xfrm>
              <a:custGeom>
                <a:avLst/>
                <a:gdLst>
                  <a:gd name="T0" fmla="*/ 0 w 1248"/>
                  <a:gd name="T1" fmla="*/ 965 h 965"/>
                  <a:gd name="T2" fmla="*/ 117 w 1248"/>
                  <a:gd name="T3" fmla="*/ 837 h 965"/>
                  <a:gd name="T4" fmla="*/ 240 w 1248"/>
                  <a:gd name="T5" fmla="*/ 768 h 965"/>
                  <a:gd name="T6" fmla="*/ 336 w 1248"/>
                  <a:gd name="T7" fmla="*/ 672 h 965"/>
                  <a:gd name="T8" fmla="*/ 432 w 1248"/>
                  <a:gd name="T9" fmla="*/ 576 h 965"/>
                  <a:gd name="T10" fmla="*/ 576 w 1248"/>
                  <a:gd name="T11" fmla="*/ 480 h 965"/>
                  <a:gd name="T12" fmla="*/ 720 w 1248"/>
                  <a:gd name="T13" fmla="*/ 384 h 965"/>
                  <a:gd name="T14" fmla="*/ 768 w 1248"/>
                  <a:gd name="T15" fmla="*/ 288 h 965"/>
                  <a:gd name="T16" fmla="*/ 864 w 1248"/>
                  <a:gd name="T17" fmla="*/ 144 h 965"/>
                  <a:gd name="T18" fmla="*/ 960 w 1248"/>
                  <a:gd name="T19" fmla="*/ 0 h 965"/>
                  <a:gd name="T20" fmla="*/ 1152 w 1248"/>
                  <a:gd name="T21" fmla="*/ 432 h 965"/>
                  <a:gd name="T22" fmla="*/ 1248 w 1248"/>
                  <a:gd name="T23" fmla="*/ 960 h 965"/>
                  <a:gd name="T24" fmla="*/ 0 w 1248"/>
                  <a:gd name="T25" fmla="*/ 960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8" h="965">
                    <a:moveTo>
                      <a:pt x="0" y="965"/>
                    </a:moveTo>
                    <a:lnTo>
                      <a:pt x="117" y="837"/>
                    </a:lnTo>
                    <a:lnTo>
                      <a:pt x="240" y="768"/>
                    </a:lnTo>
                    <a:lnTo>
                      <a:pt x="336" y="672"/>
                    </a:lnTo>
                    <a:lnTo>
                      <a:pt x="432" y="576"/>
                    </a:lnTo>
                    <a:lnTo>
                      <a:pt x="576" y="480"/>
                    </a:lnTo>
                    <a:lnTo>
                      <a:pt x="720" y="384"/>
                    </a:lnTo>
                    <a:lnTo>
                      <a:pt x="768" y="288"/>
                    </a:lnTo>
                    <a:lnTo>
                      <a:pt x="864" y="144"/>
                    </a:lnTo>
                    <a:lnTo>
                      <a:pt x="960" y="0"/>
                    </a:lnTo>
                    <a:lnTo>
                      <a:pt x="1152" y="432"/>
                    </a:lnTo>
                    <a:lnTo>
                      <a:pt x="1248" y="960"/>
                    </a:lnTo>
                    <a:lnTo>
                      <a:pt x="0" y="96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92" name="Freeform 5"/>
              <p:cNvSpPr>
                <a:spLocks/>
              </p:cNvSpPr>
              <p:nvPr/>
            </p:nvSpPr>
            <p:spPr bwMode="auto">
              <a:xfrm>
                <a:off x="1872" y="3120"/>
                <a:ext cx="1248" cy="965"/>
              </a:xfrm>
              <a:custGeom>
                <a:avLst/>
                <a:gdLst>
                  <a:gd name="T0" fmla="*/ 0 w 1248"/>
                  <a:gd name="T1" fmla="*/ 965 h 965"/>
                  <a:gd name="T2" fmla="*/ 96 w 1248"/>
                  <a:gd name="T3" fmla="*/ 816 h 965"/>
                  <a:gd name="T4" fmla="*/ 240 w 1248"/>
                  <a:gd name="T5" fmla="*/ 768 h 965"/>
                  <a:gd name="T6" fmla="*/ 336 w 1248"/>
                  <a:gd name="T7" fmla="*/ 672 h 965"/>
                  <a:gd name="T8" fmla="*/ 432 w 1248"/>
                  <a:gd name="T9" fmla="*/ 576 h 965"/>
                  <a:gd name="T10" fmla="*/ 576 w 1248"/>
                  <a:gd name="T11" fmla="*/ 480 h 965"/>
                  <a:gd name="T12" fmla="*/ 720 w 1248"/>
                  <a:gd name="T13" fmla="*/ 384 h 965"/>
                  <a:gd name="T14" fmla="*/ 768 w 1248"/>
                  <a:gd name="T15" fmla="*/ 288 h 965"/>
                  <a:gd name="T16" fmla="*/ 864 w 1248"/>
                  <a:gd name="T17" fmla="*/ 144 h 965"/>
                  <a:gd name="T18" fmla="*/ 960 w 1248"/>
                  <a:gd name="T19" fmla="*/ 0 h 965"/>
                  <a:gd name="T20" fmla="*/ 1152 w 1248"/>
                  <a:gd name="T21" fmla="*/ 432 h 965"/>
                  <a:gd name="T22" fmla="*/ 1248 w 1248"/>
                  <a:gd name="T23" fmla="*/ 960 h 965"/>
                  <a:gd name="T24" fmla="*/ 0 w 1248"/>
                  <a:gd name="T25" fmla="*/ 960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8" h="965">
                    <a:moveTo>
                      <a:pt x="0" y="965"/>
                    </a:moveTo>
                    <a:lnTo>
                      <a:pt x="96" y="816"/>
                    </a:lnTo>
                    <a:lnTo>
                      <a:pt x="240" y="768"/>
                    </a:lnTo>
                    <a:lnTo>
                      <a:pt x="336" y="672"/>
                    </a:lnTo>
                    <a:lnTo>
                      <a:pt x="432" y="576"/>
                    </a:lnTo>
                    <a:lnTo>
                      <a:pt x="576" y="480"/>
                    </a:lnTo>
                    <a:lnTo>
                      <a:pt x="720" y="384"/>
                    </a:lnTo>
                    <a:lnTo>
                      <a:pt x="768" y="288"/>
                    </a:lnTo>
                    <a:lnTo>
                      <a:pt x="864" y="144"/>
                    </a:lnTo>
                    <a:lnTo>
                      <a:pt x="960" y="0"/>
                    </a:lnTo>
                    <a:lnTo>
                      <a:pt x="1152" y="432"/>
                    </a:lnTo>
                    <a:lnTo>
                      <a:pt x="1248" y="960"/>
                    </a:lnTo>
                    <a:lnTo>
                      <a:pt x="0" y="96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93" name="Group 16"/>
              <p:cNvGrpSpPr>
                <a:grpSpLocks/>
              </p:cNvGrpSpPr>
              <p:nvPr/>
            </p:nvGrpSpPr>
            <p:grpSpPr bwMode="auto">
              <a:xfrm rot="-2700000">
                <a:off x="336" y="3696"/>
                <a:ext cx="144" cy="336"/>
                <a:chOff x="336" y="3744"/>
                <a:chExt cx="144" cy="336"/>
              </a:xfrm>
            </p:grpSpPr>
            <p:sp>
              <p:nvSpPr>
                <p:cNvPr id="6204" name="Oval 6"/>
                <p:cNvSpPr>
                  <a:spLocks noChangeArrowheads="1"/>
                </p:cNvSpPr>
                <p:nvPr/>
              </p:nvSpPr>
              <p:spPr bwMode="auto">
                <a:xfrm>
                  <a:off x="336" y="3840"/>
                  <a:ext cx="96"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205" name="Oval 7"/>
                <p:cNvSpPr>
                  <a:spLocks noChangeArrowheads="1"/>
                </p:cNvSpPr>
                <p:nvPr/>
              </p:nvSpPr>
              <p:spPr bwMode="auto">
                <a:xfrm>
                  <a:off x="336" y="3744"/>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206" name="Line 8"/>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7" name="Line 9"/>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8" name="Line 10"/>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9" name="Line 1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10" name="Line 1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94" name="Line 15"/>
              <p:cNvSpPr>
                <a:spLocks noChangeShapeType="1"/>
              </p:cNvSpPr>
              <p:nvPr/>
            </p:nvSpPr>
            <p:spPr bwMode="auto">
              <a:xfrm flipV="1">
                <a:off x="528" y="3696"/>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95" name="Group 17"/>
              <p:cNvGrpSpPr>
                <a:grpSpLocks/>
              </p:cNvGrpSpPr>
              <p:nvPr/>
            </p:nvGrpSpPr>
            <p:grpSpPr bwMode="auto">
              <a:xfrm rot="19420390" flipH="1">
                <a:off x="2604" y="2871"/>
                <a:ext cx="126" cy="297"/>
                <a:chOff x="336" y="3744"/>
                <a:chExt cx="144" cy="336"/>
              </a:xfrm>
            </p:grpSpPr>
            <p:sp>
              <p:nvSpPr>
                <p:cNvPr id="6197" name="Oval 18"/>
                <p:cNvSpPr>
                  <a:spLocks noChangeArrowheads="1"/>
                </p:cNvSpPr>
                <p:nvPr/>
              </p:nvSpPr>
              <p:spPr bwMode="auto">
                <a:xfrm>
                  <a:off x="336" y="3840"/>
                  <a:ext cx="96"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98" name="Oval 19"/>
                <p:cNvSpPr>
                  <a:spLocks noChangeArrowheads="1"/>
                </p:cNvSpPr>
                <p:nvPr/>
              </p:nvSpPr>
              <p:spPr bwMode="auto">
                <a:xfrm>
                  <a:off x="336" y="3744"/>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99" name="Line 20"/>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0" name="Line 21"/>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1" name="Line 22"/>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2" name="Line 2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203" name="Line 2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96" name="Line 25"/>
              <p:cNvSpPr>
                <a:spLocks noChangeShapeType="1"/>
              </p:cNvSpPr>
              <p:nvPr/>
            </p:nvSpPr>
            <p:spPr bwMode="auto">
              <a:xfrm flipH="1">
                <a:off x="2544" y="312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89" name="Text Box 64"/>
            <p:cNvSpPr txBox="1">
              <a:spLocks noChangeArrowheads="1"/>
            </p:cNvSpPr>
            <p:nvPr/>
          </p:nvSpPr>
          <p:spPr bwMode="auto">
            <a:xfrm>
              <a:off x="960" y="3792"/>
              <a:ext cx="36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SAT</a:t>
              </a:r>
            </a:p>
          </p:txBody>
        </p:sp>
        <p:sp>
          <p:nvSpPr>
            <p:cNvPr id="6190" name="Text Box 65"/>
            <p:cNvSpPr txBox="1">
              <a:spLocks noChangeArrowheads="1"/>
            </p:cNvSpPr>
            <p:nvPr/>
          </p:nvSpPr>
          <p:spPr bwMode="auto">
            <a:xfrm>
              <a:off x="2448" y="3792"/>
              <a:ext cx="39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SUN</a:t>
              </a:r>
            </a:p>
          </p:txBody>
        </p:sp>
      </p:grpSp>
      <p:grpSp>
        <p:nvGrpSpPr>
          <p:cNvPr id="33861" name="Group 69"/>
          <p:cNvGrpSpPr>
            <a:grpSpLocks/>
          </p:cNvGrpSpPr>
          <p:nvPr/>
        </p:nvGrpSpPr>
        <p:grpSpPr bwMode="auto">
          <a:xfrm>
            <a:off x="5791072" y="4343305"/>
            <a:ext cx="2514336" cy="2141313"/>
            <a:chOff x="3648" y="2736"/>
            <a:chExt cx="1584" cy="1349"/>
          </a:xfrm>
        </p:grpSpPr>
        <p:grpSp>
          <p:nvGrpSpPr>
            <p:cNvPr id="6150" name="Group 63"/>
            <p:cNvGrpSpPr>
              <a:grpSpLocks/>
            </p:cNvGrpSpPr>
            <p:nvPr/>
          </p:nvGrpSpPr>
          <p:grpSpPr bwMode="auto">
            <a:xfrm>
              <a:off x="3840" y="2871"/>
              <a:ext cx="1392" cy="1214"/>
              <a:chOff x="3840" y="2871"/>
              <a:chExt cx="1392" cy="1214"/>
            </a:xfrm>
          </p:grpSpPr>
          <p:sp>
            <p:nvSpPr>
              <p:cNvPr id="6153" name="Freeform 26"/>
              <p:cNvSpPr>
                <a:spLocks/>
              </p:cNvSpPr>
              <p:nvPr/>
            </p:nvSpPr>
            <p:spPr bwMode="auto">
              <a:xfrm>
                <a:off x="3984" y="3120"/>
                <a:ext cx="1248" cy="965"/>
              </a:xfrm>
              <a:custGeom>
                <a:avLst/>
                <a:gdLst>
                  <a:gd name="T0" fmla="*/ 0 w 1248"/>
                  <a:gd name="T1" fmla="*/ 965 h 965"/>
                  <a:gd name="T2" fmla="*/ 96 w 1248"/>
                  <a:gd name="T3" fmla="*/ 816 h 965"/>
                  <a:gd name="T4" fmla="*/ 240 w 1248"/>
                  <a:gd name="T5" fmla="*/ 768 h 965"/>
                  <a:gd name="T6" fmla="*/ 336 w 1248"/>
                  <a:gd name="T7" fmla="*/ 672 h 965"/>
                  <a:gd name="T8" fmla="*/ 432 w 1248"/>
                  <a:gd name="T9" fmla="*/ 576 h 965"/>
                  <a:gd name="T10" fmla="*/ 576 w 1248"/>
                  <a:gd name="T11" fmla="*/ 480 h 965"/>
                  <a:gd name="T12" fmla="*/ 720 w 1248"/>
                  <a:gd name="T13" fmla="*/ 384 h 965"/>
                  <a:gd name="T14" fmla="*/ 768 w 1248"/>
                  <a:gd name="T15" fmla="*/ 288 h 965"/>
                  <a:gd name="T16" fmla="*/ 864 w 1248"/>
                  <a:gd name="T17" fmla="*/ 144 h 965"/>
                  <a:gd name="T18" fmla="*/ 960 w 1248"/>
                  <a:gd name="T19" fmla="*/ 0 h 965"/>
                  <a:gd name="T20" fmla="*/ 1152 w 1248"/>
                  <a:gd name="T21" fmla="*/ 432 h 965"/>
                  <a:gd name="T22" fmla="*/ 1248 w 1248"/>
                  <a:gd name="T23" fmla="*/ 960 h 965"/>
                  <a:gd name="T24" fmla="*/ 0 w 1248"/>
                  <a:gd name="T25" fmla="*/ 960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8" h="965">
                    <a:moveTo>
                      <a:pt x="0" y="965"/>
                    </a:moveTo>
                    <a:lnTo>
                      <a:pt x="96" y="816"/>
                    </a:lnTo>
                    <a:lnTo>
                      <a:pt x="240" y="768"/>
                    </a:lnTo>
                    <a:lnTo>
                      <a:pt x="336" y="672"/>
                    </a:lnTo>
                    <a:lnTo>
                      <a:pt x="432" y="576"/>
                    </a:lnTo>
                    <a:lnTo>
                      <a:pt x="576" y="480"/>
                    </a:lnTo>
                    <a:lnTo>
                      <a:pt x="720" y="384"/>
                    </a:lnTo>
                    <a:lnTo>
                      <a:pt x="768" y="288"/>
                    </a:lnTo>
                    <a:lnTo>
                      <a:pt x="864" y="144"/>
                    </a:lnTo>
                    <a:lnTo>
                      <a:pt x="960" y="0"/>
                    </a:lnTo>
                    <a:lnTo>
                      <a:pt x="1152" y="432"/>
                    </a:lnTo>
                    <a:lnTo>
                      <a:pt x="1248" y="960"/>
                    </a:lnTo>
                    <a:lnTo>
                      <a:pt x="0" y="96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54" name="Group 27"/>
              <p:cNvGrpSpPr>
                <a:grpSpLocks/>
              </p:cNvGrpSpPr>
              <p:nvPr/>
            </p:nvGrpSpPr>
            <p:grpSpPr bwMode="auto">
              <a:xfrm rot="19420390" flipH="1">
                <a:off x="4716" y="2871"/>
                <a:ext cx="126" cy="297"/>
                <a:chOff x="336" y="3744"/>
                <a:chExt cx="144" cy="336"/>
              </a:xfrm>
            </p:grpSpPr>
            <p:sp>
              <p:nvSpPr>
                <p:cNvPr id="6181" name="Oval 28"/>
                <p:cNvSpPr>
                  <a:spLocks noChangeArrowheads="1"/>
                </p:cNvSpPr>
                <p:nvPr/>
              </p:nvSpPr>
              <p:spPr bwMode="auto">
                <a:xfrm>
                  <a:off x="336" y="3840"/>
                  <a:ext cx="96"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82" name="Oval 29"/>
                <p:cNvSpPr>
                  <a:spLocks noChangeArrowheads="1"/>
                </p:cNvSpPr>
                <p:nvPr/>
              </p:nvSpPr>
              <p:spPr bwMode="auto">
                <a:xfrm>
                  <a:off x="336" y="374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83" name="Line 30"/>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4" name="Line 31"/>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5" name="Line 32"/>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6" name="Line 3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7" name="Line 3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55" name="Line 35"/>
              <p:cNvSpPr>
                <a:spLocks noChangeShapeType="1"/>
              </p:cNvSpPr>
              <p:nvPr/>
            </p:nvSpPr>
            <p:spPr bwMode="auto">
              <a:xfrm flipH="1">
                <a:off x="4656" y="312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56" name="Group 36"/>
              <p:cNvGrpSpPr>
                <a:grpSpLocks/>
              </p:cNvGrpSpPr>
              <p:nvPr/>
            </p:nvGrpSpPr>
            <p:grpSpPr bwMode="auto">
              <a:xfrm rot="-2700000">
                <a:off x="3840" y="3696"/>
                <a:ext cx="144" cy="336"/>
                <a:chOff x="336" y="3744"/>
                <a:chExt cx="144" cy="336"/>
              </a:xfrm>
            </p:grpSpPr>
            <p:sp>
              <p:nvSpPr>
                <p:cNvPr id="6174" name="Oval 37"/>
                <p:cNvSpPr>
                  <a:spLocks noChangeArrowheads="1"/>
                </p:cNvSpPr>
                <p:nvPr/>
              </p:nvSpPr>
              <p:spPr bwMode="auto">
                <a:xfrm>
                  <a:off x="336" y="3840"/>
                  <a:ext cx="96" cy="14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75" name="Oval 38"/>
                <p:cNvSpPr>
                  <a:spLocks noChangeArrowheads="1"/>
                </p:cNvSpPr>
                <p:nvPr/>
              </p:nvSpPr>
              <p:spPr bwMode="auto">
                <a:xfrm>
                  <a:off x="336" y="3744"/>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76" name="Line 39"/>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7" name="Line 40"/>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8" name="Line 41"/>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9" name="Line 42"/>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80" name="Line 43"/>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sp>
            <p:nvSpPr>
              <p:cNvPr id="6157" name="Line 44"/>
              <p:cNvSpPr>
                <a:spLocks noChangeShapeType="1"/>
              </p:cNvSpPr>
              <p:nvPr/>
            </p:nvSpPr>
            <p:spPr bwMode="auto">
              <a:xfrm flipV="1">
                <a:off x="3984" y="3696"/>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nvGrpSpPr>
              <p:cNvPr id="6158" name="Group 47"/>
              <p:cNvGrpSpPr>
                <a:grpSpLocks/>
              </p:cNvGrpSpPr>
              <p:nvPr/>
            </p:nvGrpSpPr>
            <p:grpSpPr bwMode="auto">
              <a:xfrm rot="-2700000">
                <a:off x="4320" y="3264"/>
                <a:ext cx="144" cy="336"/>
                <a:chOff x="336" y="3744"/>
                <a:chExt cx="144" cy="336"/>
              </a:xfrm>
            </p:grpSpPr>
            <p:sp>
              <p:nvSpPr>
                <p:cNvPr id="6167" name="Oval 48"/>
                <p:cNvSpPr>
                  <a:spLocks noChangeArrowheads="1"/>
                </p:cNvSpPr>
                <p:nvPr/>
              </p:nvSpPr>
              <p:spPr bwMode="auto">
                <a:xfrm>
                  <a:off x="336" y="3840"/>
                  <a:ext cx="96" cy="144"/>
                </a:xfrm>
                <a:prstGeom prst="ellipse">
                  <a:avLst/>
                </a:prstGeom>
                <a:solidFill>
                  <a:schemeClr val="accent2">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8" name="Oval 49"/>
                <p:cNvSpPr>
                  <a:spLocks noChangeArrowheads="1"/>
                </p:cNvSpPr>
                <p:nvPr/>
              </p:nvSpPr>
              <p:spPr bwMode="auto">
                <a:xfrm>
                  <a:off x="336" y="3744"/>
                  <a:ext cx="96" cy="96"/>
                </a:xfrm>
                <a:prstGeom prst="ellipse">
                  <a:avLst/>
                </a:prstGeom>
                <a:solidFill>
                  <a:schemeClr val="accent2">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9" name="Line 50"/>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0" name="Line 51"/>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1" name="Line 52"/>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2" name="Line 53"/>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73" name="Line 54"/>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grpSp>
            <p:nvGrpSpPr>
              <p:cNvPr id="6159" name="Group 55"/>
              <p:cNvGrpSpPr>
                <a:grpSpLocks/>
              </p:cNvGrpSpPr>
              <p:nvPr/>
            </p:nvGrpSpPr>
            <p:grpSpPr bwMode="auto">
              <a:xfrm rot="19420390" flipH="1">
                <a:off x="4320" y="3312"/>
                <a:ext cx="126" cy="297"/>
                <a:chOff x="336" y="3744"/>
                <a:chExt cx="144" cy="336"/>
              </a:xfrm>
            </p:grpSpPr>
            <p:sp>
              <p:nvSpPr>
                <p:cNvPr id="6160" name="Oval 56"/>
                <p:cNvSpPr>
                  <a:spLocks noChangeArrowheads="1"/>
                </p:cNvSpPr>
                <p:nvPr/>
              </p:nvSpPr>
              <p:spPr bwMode="auto">
                <a:xfrm>
                  <a:off x="336" y="3840"/>
                  <a:ext cx="96" cy="144"/>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1" name="Oval 57"/>
                <p:cNvSpPr>
                  <a:spLocks noChangeArrowheads="1"/>
                </p:cNvSpPr>
                <p:nvPr/>
              </p:nvSpPr>
              <p:spPr bwMode="auto">
                <a:xfrm>
                  <a:off x="336" y="3744"/>
                  <a:ext cx="96" cy="96"/>
                </a:xfrm>
                <a:prstGeom prst="ellipse">
                  <a:avLst/>
                </a:prstGeom>
                <a:solidFill>
                  <a:srgbClr val="FF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33"/>
                </a:p>
              </p:txBody>
            </p:sp>
            <p:sp>
              <p:nvSpPr>
                <p:cNvPr id="6162" name="Line 58"/>
                <p:cNvSpPr>
                  <a:spLocks noChangeShapeType="1"/>
                </p:cNvSpPr>
                <p:nvPr/>
              </p:nvSpPr>
              <p:spPr bwMode="auto">
                <a:xfrm>
                  <a:off x="384" y="398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3" name="Line 59"/>
                <p:cNvSpPr>
                  <a:spLocks noChangeShapeType="1"/>
                </p:cNvSpPr>
                <p:nvPr/>
              </p:nvSpPr>
              <p:spPr bwMode="auto">
                <a:xfrm>
                  <a:off x="336" y="40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4" name="Line 60"/>
                <p:cNvSpPr>
                  <a:spLocks noChangeShapeType="1"/>
                </p:cNvSpPr>
                <p:nvPr/>
              </p:nvSpPr>
              <p:spPr bwMode="auto">
                <a:xfrm flipH="1">
                  <a:off x="336" y="388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5" name="Line 61"/>
                <p:cNvSpPr>
                  <a:spLocks noChangeShapeType="1"/>
                </p:cNvSpPr>
                <p:nvPr/>
              </p:nvSpPr>
              <p:spPr bwMode="auto">
                <a:xfrm>
                  <a:off x="336" y="39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sp>
              <p:nvSpPr>
                <p:cNvPr id="6166" name="Line 62"/>
                <p:cNvSpPr>
                  <a:spLocks noChangeShapeType="1"/>
                </p:cNvSpPr>
                <p:nvPr/>
              </p:nvSpPr>
              <p:spPr bwMode="auto">
                <a:xfrm>
                  <a:off x="432" y="388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3"/>
                </a:p>
              </p:txBody>
            </p:sp>
          </p:grpSp>
        </p:grpSp>
        <p:sp>
          <p:nvSpPr>
            <p:cNvPr id="6151" name="Text Box 66"/>
            <p:cNvSpPr txBox="1">
              <a:spLocks noChangeArrowheads="1"/>
            </p:cNvSpPr>
            <p:nvPr/>
          </p:nvSpPr>
          <p:spPr bwMode="auto">
            <a:xfrm>
              <a:off x="3648" y="3504"/>
              <a:ext cx="20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A</a:t>
              </a:r>
            </a:p>
          </p:txBody>
        </p:sp>
        <p:sp>
          <p:nvSpPr>
            <p:cNvPr id="6152" name="Text Box 67"/>
            <p:cNvSpPr txBox="1">
              <a:spLocks noChangeArrowheads="1"/>
            </p:cNvSpPr>
            <p:nvPr/>
          </p:nvSpPr>
          <p:spPr bwMode="auto">
            <a:xfrm>
              <a:off x="4848" y="2736"/>
              <a:ext cx="20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33"/>
                <a:t>B</a:t>
              </a:r>
            </a:p>
          </p:txBody>
        </p:sp>
      </p:grpSp>
    </p:spTree>
    <p:extLst>
      <p:ext uri="{BB962C8B-B14F-4D97-AF65-F5344CB8AC3E}">
        <p14:creationId xmlns:p14="http://schemas.microsoft.com/office/powerpoint/2010/main" val="639934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457632" y="274969"/>
            <a:ext cx="8228736" cy="792079"/>
          </a:xfrm>
        </p:spPr>
        <p:txBody>
          <a:bodyPr>
            <a:normAutofit fontScale="90000"/>
          </a:bodyPr>
          <a:lstStyle/>
          <a:p>
            <a:pPr eaLnBrk="1" hangingPunct="1"/>
            <a:r>
              <a:rPr lang="en-US" altLang="en-US"/>
              <a:t>Rigidity in problem solving: Functional Fixedness</a:t>
            </a:r>
          </a:p>
        </p:txBody>
      </p:sp>
      <p:pic>
        <p:nvPicPr>
          <p:cNvPr id="1945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57" y="1219433"/>
            <a:ext cx="8076352" cy="48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9"/>
          <p:cNvSpPr txBox="1">
            <a:spLocks noChangeArrowheads="1"/>
          </p:cNvSpPr>
          <p:nvPr/>
        </p:nvSpPr>
        <p:spPr bwMode="auto">
          <a:xfrm>
            <a:off x="2438624" y="6095721"/>
            <a:ext cx="47798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Maier’s (1931) two-string problem</a:t>
            </a:r>
          </a:p>
        </p:txBody>
      </p:sp>
    </p:spTree>
    <p:extLst>
      <p:ext uri="{BB962C8B-B14F-4D97-AF65-F5344CB8AC3E}">
        <p14:creationId xmlns:p14="http://schemas.microsoft.com/office/powerpoint/2010/main" val="3853737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2857</TotalTime>
  <Words>794</Words>
  <Application>Microsoft Office PowerPoint</Application>
  <PresentationFormat>On-screen Show (4:3)</PresentationFormat>
  <Paragraphs>201</Paragraphs>
  <Slides>28</Slides>
  <Notes>7</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游ゴシック</vt:lpstr>
      <vt:lpstr>游ゴシック Light</vt:lpstr>
      <vt:lpstr>Arial</vt:lpstr>
      <vt:lpstr>Calibri</vt:lpstr>
      <vt:lpstr>Calibri Light</vt:lpstr>
      <vt:lpstr>Liberation Sans</vt:lpstr>
      <vt:lpstr>Times</vt:lpstr>
      <vt:lpstr>Verdana</vt:lpstr>
      <vt:lpstr>Office Theme</vt:lpstr>
      <vt:lpstr>Problem-solving </vt:lpstr>
      <vt:lpstr>9 dot problem</vt:lpstr>
      <vt:lpstr>PowerPoint Presentation</vt:lpstr>
      <vt:lpstr>Luchins Water Jar Problems</vt:lpstr>
      <vt:lpstr>Luchins Water Jar Problems</vt:lpstr>
      <vt:lpstr>Luchins Results</vt:lpstr>
      <vt:lpstr>True Story</vt:lpstr>
      <vt:lpstr>Another problem</vt:lpstr>
      <vt:lpstr>Rigidity in problem solving: Functional Fixedness</vt:lpstr>
      <vt:lpstr>PowerPoint Presentation</vt:lpstr>
      <vt:lpstr>Duncker’s problem: support a candle on a door</vt:lpstr>
      <vt:lpstr>PowerPoint Presentation</vt:lpstr>
      <vt:lpstr>PowerPoint Presentation</vt:lpstr>
      <vt:lpstr>Try This.</vt:lpstr>
      <vt:lpstr>Monty Hall Problem</vt:lpstr>
      <vt:lpstr>Monty Hall Problem</vt:lpstr>
      <vt:lpstr>Bridging the gulfs</vt:lpstr>
      <vt:lpstr>Activity: Find the price of a double room at the Holiday Inn in Columbia </vt:lpstr>
      <vt:lpstr>Activity: Find the price for a double room at the Quality Inn in Pennsylvania a</vt:lpstr>
      <vt:lpstr>Which was easier and why?</vt:lpstr>
      <vt:lpstr>Activity: Apply Sensory</vt:lpstr>
      <vt:lpstr>Is Apple’s Spotlight search tool any good?</vt:lpstr>
      <vt:lpstr>Memory aids</vt:lpstr>
      <vt:lpstr>SenseCam</vt:lpstr>
      <vt:lpstr>Applications</vt:lpstr>
      <vt:lpstr>Distributed cognition</vt:lpstr>
      <vt:lpstr>How it differs from information processing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Opening/Closing Title</dc:title>
  <dc:creator>Katie</dc:creator>
  <cp:lastModifiedBy>John Krantz</cp:lastModifiedBy>
  <cp:revision>167</cp:revision>
  <dcterms:created xsi:type="dcterms:W3CDTF">2015-04-14T14:31:50Z</dcterms:created>
  <dcterms:modified xsi:type="dcterms:W3CDTF">2017-05-05T16:14:44Z</dcterms:modified>
</cp:coreProperties>
</file>