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72" r:id="rId2"/>
    <p:sldId id="363" r:id="rId3"/>
    <p:sldId id="273" r:id="rId4"/>
    <p:sldId id="354" r:id="rId5"/>
    <p:sldId id="315" r:id="rId6"/>
    <p:sldId id="320" r:id="rId7"/>
    <p:sldId id="321" r:id="rId8"/>
    <p:sldId id="322" r:id="rId9"/>
    <p:sldId id="323" r:id="rId10"/>
    <p:sldId id="324" r:id="rId11"/>
    <p:sldId id="360" r:id="rId12"/>
    <p:sldId id="316" r:id="rId13"/>
    <p:sldId id="328" r:id="rId14"/>
    <p:sldId id="329" r:id="rId15"/>
    <p:sldId id="330" r:id="rId16"/>
    <p:sldId id="357" r:id="rId17"/>
    <p:sldId id="361" r:id="rId18"/>
    <p:sldId id="317" r:id="rId19"/>
    <p:sldId id="332" r:id="rId20"/>
    <p:sldId id="333" r:id="rId21"/>
    <p:sldId id="356" r:id="rId22"/>
    <p:sldId id="359" r:id="rId23"/>
    <p:sldId id="364" r:id="rId24"/>
    <p:sldId id="318" r:id="rId25"/>
    <p:sldId id="338" r:id="rId26"/>
    <p:sldId id="358" r:id="rId27"/>
    <p:sldId id="353" r:id="rId28"/>
    <p:sldId id="350" r:id="rId29"/>
    <p:sldId id="351" r:id="rId30"/>
    <p:sldId id="352" r:id="rId31"/>
    <p:sldId id="3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0">
          <p15:clr>
            <a:srgbClr val="A4A3A4"/>
          </p15:clr>
        </p15:guide>
        <p15:guide id="2" pos="54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89" autoAdjust="0"/>
  </p:normalViewPr>
  <p:slideViewPr>
    <p:cSldViewPr snapToGrid="0" snapToObjects="1" showGuides="1">
      <p:cViewPr varScale="1">
        <p:scale>
          <a:sx n="36" d="100"/>
          <a:sy n="36" d="100"/>
        </p:scale>
        <p:origin x="221" y="22"/>
      </p:cViewPr>
      <p:guideLst>
        <p:guide orient="horz" pos="490"/>
        <p:guide pos="545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B83A1-C86B-4A11-9B81-395DC2B0D2DB}" type="datetimeFigureOut">
              <a:rPr lang="en-US" smtClean="0"/>
              <a:t>5/3/2017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68C7A-E293-4D1B-820F-D27EDC2DAAC6}" type="slidenum">
              <a:rPr lang="en-US" smtClean="0"/>
              <a:t>‹#›</a:t>
            </a:fld>
            <a:endParaRPr lang="en-US"/>
          </a:p>
        </p:txBody>
      </p:sp>
    </p:spTree>
    <p:extLst>
      <p:ext uri="{BB962C8B-B14F-4D97-AF65-F5344CB8AC3E}">
        <p14:creationId xmlns:p14="http://schemas.microsoft.com/office/powerpoint/2010/main" val="195663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64C048-AB92-DA4E-8279-778C49A4BD12}" type="slidenum">
              <a:rPr lang="en-GB" sz="1200"/>
              <a:pPr eaLnBrk="1" hangingPunct="1"/>
              <a:t>3</a:t>
            </a:fld>
            <a:endParaRPr lang="en-GB" sz="1200"/>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5A0C2EB-2860-2A44-8139-AB222FC88470}" type="slidenum">
              <a:rPr lang="en-GB" sz="1200">
                <a:latin typeface="Times" charset="0"/>
              </a:rPr>
              <a:pPr algn="r"/>
              <a:t>3</a:t>
            </a:fld>
            <a:endParaRPr lang="en-GB" sz="1200">
              <a:latin typeface="Times" charset="0"/>
            </a:endParaRPr>
          </a:p>
        </p:txBody>
      </p:sp>
      <p:sp>
        <p:nvSpPr>
          <p:cNvPr id="16388"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16389"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161652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BB08C3-A065-8740-A557-C22A519AE86B}" type="slidenum">
              <a:rPr lang="en-GB" sz="1200"/>
              <a:pPr eaLnBrk="1" hangingPunct="1"/>
              <a:t>25</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B1966D0-501D-3345-A94F-83A8F05DE11D}" type="slidenum">
              <a:rPr lang="en-GB" sz="1200">
                <a:latin typeface="Times" charset="0"/>
              </a:rPr>
              <a:pPr algn="r"/>
              <a:t>25</a:t>
            </a:fld>
            <a:endParaRPr lang="en-GB" sz="1200">
              <a:latin typeface="Times" charset="0"/>
            </a:endParaRPr>
          </a:p>
        </p:txBody>
      </p:sp>
      <p:sp>
        <p:nvSpPr>
          <p:cNvPr id="4506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4506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8579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29F260-477A-3747-A562-A9898B582E16}" type="slidenum">
              <a:rPr lang="en-GB" sz="1200"/>
              <a:pPr eaLnBrk="1" hangingPunct="1"/>
              <a:t>6</a:t>
            </a:fld>
            <a:endParaRPr lang="en-GB" sz="1200"/>
          </a:p>
        </p:txBody>
      </p:sp>
      <p:sp>
        <p:nvSpPr>
          <p:cNvPr id="18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B7C8CC1-1741-C24B-8A35-11E14FA83172}" type="slidenum">
              <a:rPr lang="en-GB" sz="1200">
                <a:latin typeface="Times" charset="0"/>
              </a:rPr>
              <a:pPr algn="r"/>
              <a:t>6</a:t>
            </a:fld>
            <a:endParaRPr lang="en-GB" sz="1200">
              <a:latin typeface="Times" charset="0"/>
            </a:endParaRPr>
          </a:p>
        </p:txBody>
      </p:sp>
      <p:sp>
        <p:nvSpPr>
          <p:cNvPr id="18436"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18437"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04594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Wicken’s</a:t>
            </a:r>
            <a:r>
              <a:rPr lang="en-US" dirty="0"/>
              <a:t> study with air plane pilots</a:t>
            </a:r>
          </a:p>
          <a:p>
            <a:endParaRPr lang="en-US" dirty="0"/>
          </a:p>
          <a:p>
            <a:r>
              <a:rPr lang="en-US" dirty="0"/>
              <a:t>What are some assumptions you have about people interacting with computers?</a:t>
            </a:r>
          </a:p>
          <a:p>
            <a:r>
              <a:rPr lang="en-US" dirty="0"/>
              <a:t>Education, experience, knowledge</a:t>
            </a:r>
          </a:p>
        </p:txBody>
      </p:sp>
      <p:sp>
        <p:nvSpPr>
          <p:cNvPr id="4" name="Slide Number Placeholder 3"/>
          <p:cNvSpPr>
            <a:spLocks noGrp="1"/>
          </p:cNvSpPr>
          <p:nvPr>
            <p:ph type="sldNum" sz="quarter" idx="10"/>
          </p:nvPr>
        </p:nvSpPr>
        <p:spPr/>
        <p:txBody>
          <a:bodyPr/>
          <a:lstStyle/>
          <a:p>
            <a:fld id="{3F55A965-49CD-492E-84BE-5EB2A9CC3DBD}" type="slidenum">
              <a:rPr lang="en-GB" smtClean="0"/>
              <a:t>7</a:t>
            </a:fld>
            <a:endParaRPr lang="en-GB"/>
          </a:p>
        </p:txBody>
      </p:sp>
    </p:spTree>
    <p:extLst>
      <p:ext uri="{BB962C8B-B14F-4D97-AF65-F5344CB8AC3E}">
        <p14:creationId xmlns:p14="http://schemas.microsoft.com/office/powerpoint/2010/main" val="72641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F6AF61-5C7C-D943-ADB0-E653A7BC6DDC}" type="slidenum">
              <a:rPr lang="en-GB" sz="1200"/>
              <a:pPr eaLnBrk="1" hangingPunct="1"/>
              <a:t>8</a:t>
            </a:fld>
            <a:endParaRPr lang="en-GB" sz="120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t>Writing down your assumptions and claims and then trying to defend and support them can highlight those that are vague or wanting. In so doing, poorly constructed design ideas can be reformulated. Explicating people</a:t>
            </a:r>
            <a:r>
              <a:rPr lang="ja-JP" altLang="en-GB" dirty="0"/>
              <a:t>’</a:t>
            </a:r>
            <a:r>
              <a:rPr lang="en-GB" dirty="0"/>
              <a:t>s assumptions and claims about why they think something might be a good idea (or not) enables the design team as a whole to view multiple perspectives on the problem space and in so doing reveal conflicting and problematic ones. </a:t>
            </a:r>
          </a:p>
        </p:txBody>
      </p:sp>
      <p:sp>
        <p:nvSpPr>
          <p:cNvPr id="2150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93C2BE4-0FDE-D34E-B990-BB3E5599FA3F}" type="slidenum">
              <a:rPr lang="en-US" sz="1200">
                <a:latin typeface="Times" charset="0"/>
              </a:rPr>
              <a:pPr algn="r"/>
              <a:t>8</a:t>
            </a:fld>
            <a:endParaRPr lang="en-US" sz="1200">
              <a:latin typeface="Times" charset="0"/>
            </a:endParaRPr>
          </a:p>
        </p:txBody>
      </p:sp>
    </p:spTree>
    <p:extLst>
      <p:ext uri="{BB962C8B-B14F-4D97-AF65-F5344CB8AC3E}">
        <p14:creationId xmlns:p14="http://schemas.microsoft.com/office/powerpoint/2010/main" val="324279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2391C4-0581-7045-9C3E-DB6A0CB58B8D}" type="slidenum">
              <a:rPr lang="en-GB" sz="1200"/>
              <a:pPr eaLnBrk="1" hangingPunct="1"/>
              <a:t>10</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4C2B159-4959-4F48-AF99-8B159AF6F7D0}" type="slidenum">
              <a:rPr lang="en-US" sz="1200">
                <a:latin typeface="Times" charset="0"/>
              </a:rPr>
              <a:pPr algn="r"/>
              <a:t>10</a:t>
            </a:fld>
            <a:endParaRPr lang="en-US" sz="1200">
              <a:latin typeface="Times" charset="0"/>
            </a:endParaRPr>
          </a:p>
        </p:txBody>
      </p:sp>
    </p:spTree>
    <p:extLst>
      <p:ext uri="{BB962C8B-B14F-4D97-AF65-F5344CB8AC3E}">
        <p14:creationId xmlns:p14="http://schemas.microsoft.com/office/powerpoint/2010/main" val="125042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8C7A-E293-4D1B-820F-D27EDC2DAAC6}" type="slidenum">
              <a:rPr lang="en-US" smtClean="0"/>
              <a:t>13</a:t>
            </a:fld>
            <a:endParaRPr lang="en-US"/>
          </a:p>
        </p:txBody>
      </p:sp>
    </p:spTree>
    <p:extLst>
      <p:ext uri="{BB962C8B-B14F-4D97-AF65-F5344CB8AC3E}">
        <p14:creationId xmlns:p14="http://schemas.microsoft.com/office/powerpoint/2010/main" val="203372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6A8434-AB41-EC42-BC0B-B1571233E991}" type="slidenum">
              <a:rPr lang="en-GB" sz="1200"/>
              <a:pPr eaLnBrk="1" hangingPunct="1"/>
              <a:t>16</a:t>
            </a:fld>
            <a:endParaRPr lang="en-GB" sz="1200"/>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t>These include the placement of items a customer wishes to purchase into a shopping cart or basket and proceeding to checkout when ready to make the purchase. A variation – which is also based on what happens in a physical store – is making a booking, where new items are added, before proceeding to pay. </a:t>
            </a:r>
          </a:p>
          <a:p>
            <a:pPr eaLnBrk="1" hangingPunct="1"/>
            <a:r>
              <a:rPr lang="en-GB"/>
              <a:t>Making a purchase online is an undertaking with risks and people want to feel they are making the right choice. Designing the interface to have a familiar metaphor (with icon of a shopping cart/basket – although not a cash till!) makes it easier for people to know what to do at the different stages of making a purchase. Importantly, placing an item in the basket does not commit the customer to purchase it there and then. It also enables them to browse further and select other items – as they might in a physical store </a:t>
            </a:r>
          </a:p>
        </p:txBody>
      </p:sp>
      <p:sp>
        <p:nvSpPr>
          <p:cNvPr id="3994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0F6229B-32AB-0A43-85F8-C269D62E1E9B}" type="slidenum">
              <a:rPr lang="en-US" sz="1200">
                <a:latin typeface="Times" charset="0"/>
              </a:rPr>
              <a:pPr algn="r"/>
              <a:t>16</a:t>
            </a:fld>
            <a:endParaRPr lang="en-US" sz="1200">
              <a:latin typeface="Times" charset="0"/>
            </a:endParaRPr>
          </a:p>
        </p:txBody>
      </p:sp>
    </p:spTree>
    <p:extLst>
      <p:ext uri="{BB962C8B-B14F-4D97-AF65-F5344CB8AC3E}">
        <p14:creationId xmlns:p14="http://schemas.microsoft.com/office/powerpoint/2010/main" val="415654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new image for</a:t>
            </a:r>
            <a:r>
              <a:rPr lang="en-US" baseline="0" dirty="0"/>
              <a:t> figure 2.5</a:t>
            </a:r>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20</a:t>
            </a:fld>
            <a:endParaRPr lang="en-GB"/>
          </a:p>
        </p:txBody>
      </p:sp>
    </p:spTree>
    <p:extLst>
      <p:ext uri="{BB962C8B-B14F-4D97-AF65-F5344CB8AC3E}">
        <p14:creationId xmlns:p14="http://schemas.microsoft.com/office/powerpoint/2010/main" val="208935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 too stuck to other types of interactions.  E.g., online surveys. Likert Scale vs. Visual Analog Scale: get an image</a:t>
            </a:r>
          </a:p>
        </p:txBody>
      </p:sp>
      <p:sp>
        <p:nvSpPr>
          <p:cNvPr id="4" name="Slide Number Placeholder 3"/>
          <p:cNvSpPr>
            <a:spLocks noGrp="1"/>
          </p:cNvSpPr>
          <p:nvPr>
            <p:ph type="sldNum" sz="quarter" idx="10"/>
          </p:nvPr>
        </p:nvSpPr>
        <p:spPr/>
        <p:txBody>
          <a:bodyPr/>
          <a:lstStyle/>
          <a:p>
            <a:fld id="{D0168C7A-E293-4D1B-820F-D27EDC2DAAC6}" type="slidenum">
              <a:rPr lang="en-US" smtClean="0"/>
              <a:t>21</a:t>
            </a:fld>
            <a:endParaRPr lang="en-US"/>
          </a:p>
        </p:txBody>
      </p:sp>
    </p:spTree>
    <p:extLst>
      <p:ext uri="{BB962C8B-B14F-4D97-AF65-F5344CB8AC3E}">
        <p14:creationId xmlns:p14="http://schemas.microsoft.com/office/powerpoint/2010/main" val="235515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D96E9-0D19-3C43-BCC0-58C11E64476D}"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68061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D96E9-0D19-3C43-BCC0-58C11E64476D}"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4018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D96E9-0D19-3C43-BCC0-58C11E64476D}"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82240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D96E9-0D19-3C43-BCC0-58C11E64476D}"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2976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ED96E9-0D19-3C43-BCC0-58C11E64476D}"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48689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D96E9-0D19-3C43-BCC0-58C11E64476D}"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365130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D96E9-0D19-3C43-BCC0-58C11E64476D}"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19749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D96E9-0D19-3C43-BCC0-58C11E64476D}"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14747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D96E9-0D19-3C43-BCC0-58C11E64476D}"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91549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57391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ED96E9-0D19-3C43-BCC0-58C11E64476D}"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24F57-0163-2D43-A663-D845295191B1}" type="slidenum">
              <a:rPr lang="en-US" smtClean="0"/>
              <a:t>‹#›</a:t>
            </a:fld>
            <a:endParaRPr lang="en-US"/>
          </a:p>
        </p:txBody>
      </p:sp>
    </p:spTree>
    <p:extLst>
      <p:ext uri="{BB962C8B-B14F-4D97-AF65-F5344CB8AC3E}">
        <p14:creationId xmlns:p14="http://schemas.microsoft.com/office/powerpoint/2010/main" val="293844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96E9-0D19-3C43-BCC0-58C11E64476D}" type="datetimeFigureOut">
              <a:rPr lang="en-US" smtClean="0"/>
              <a:t>5/3/2017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24F57-0163-2D43-A663-D845295191B1}" type="slidenum">
              <a:rPr lang="en-US" smtClean="0"/>
              <a:t>‹#›</a:t>
            </a:fld>
            <a:endParaRPr lang="en-US"/>
          </a:p>
        </p:txBody>
      </p:sp>
    </p:spTree>
    <p:extLst>
      <p:ext uri="{BB962C8B-B14F-4D97-AF65-F5344CB8AC3E}">
        <p14:creationId xmlns:p14="http://schemas.microsoft.com/office/powerpoint/2010/main" val="6555464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seball bat&#10;&#10;Description generated with high confidence"/>
          <p:cNvPicPr>
            <a:picLocks noChangeAspect="1"/>
          </p:cNvPicPr>
          <p:nvPr/>
        </p:nvPicPr>
        <p:blipFill>
          <a:blip r:embed="rId2"/>
          <a:stretch>
            <a:fillRect/>
          </a:stretch>
        </p:blipFill>
        <p:spPr>
          <a:xfrm>
            <a:off x="3977268" y="488926"/>
            <a:ext cx="4704118" cy="5880147"/>
          </a:xfrm>
          <a:prstGeom prst="rect">
            <a:avLst/>
          </a:prstGeom>
        </p:spPr>
      </p:pic>
      <p:sp>
        <p:nvSpPr>
          <p:cNvPr id="8"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282498"/>
            <a:ext cx="3249230" cy="6170341"/>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789950"/>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5678" y="713678"/>
            <a:ext cx="2743200" cy="2995057"/>
          </a:xfrm>
          <a:prstGeom prst="rect">
            <a:avLst/>
          </a:prstGeom>
        </p:spPr>
        <p:txBody>
          <a:bodyPr vert="horz" lIns="91440" tIns="45720" rIns="91440" bIns="45720" rtlCol="0" anchor="b">
            <a:normAutofit/>
          </a:bodyPr>
          <a:lstStyle/>
          <a:p>
            <a:pPr algn="ctr" defTabSz="914400">
              <a:lnSpc>
                <a:spcPct val="90000"/>
              </a:lnSpc>
              <a:spcBef>
                <a:spcPct val="0"/>
              </a:spcBef>
            </a:pPr>
            <a:endParaRPr lang="en-US" sz="3600">
              <a:solidFill>
                <a:schemeClr val="bg1"/>
              </a:solidFill>
              <a:latin typeface="+mj-lt"/>
              <a:ea typeface="+mj-ea"/>
              <a:cs typeface="+mj-cs"/>
            </a:endParaRPr>
          </a:p>
          <a:p>
            <a:pPr algn="ctr" defTabSz="914400">
              <a:lnSpc>
                <a:spcPct val="90000"/>
              </a:lnSpc>
              <a:spcBef>
                <a:spcPct val="0"/>
              </a:spcBef>
            </a:pPr>
            <a:r>
              <a:rPr lang="en-US" sz="3600">
                <a:solidFill>
                  <a:schemeClr val="bg1"/>
                </a:solidFill>
                <a:latin typeface="+mj-lt"/>
                <a:ea typeface="+mj-ea"/>
                <a:cs typeface="+mj-cs"/>
              </a:rPr>
              <a:t>How to think about interaction</a:t>
            </a:r>
          </a:p>
        </p:txBody>
      </p:sp>
    </p:spTree>
    <p:extLst>
      <p:ext uri="{BB962C8B-B14F-4D97-AF65-F5344CB8AC3E}">
        <p14:creationId xmlns:p14="http://schemas.microsoft.com/office/powerpoint/2010/main" val="147118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lstStyle/>
          <a:p>
            <a:pPr eaLnBrk="1" hangingPunct="1"/>
            <a:r>
              <a:rPr lang="en-GB" dirty="0"/>
              <a:t> Activity</a:t>
            </a:r>
          </a:p>
        </p:txBody>
      </p:sp>
      <p:sp>
        <p:nvSpPr>
          <p:cNvPr id="23557" name="Rectangle 3"/>
          <p:cNvSpPr>
            <a:spLocks noGrp="1" noChangeArrowheads="1"/>
          </p:cNvSpPr>
          <p:nvPr>
            <p:ph type="body" idx="4294967295"/>
          </p:nvPr>
        </p:nvSpPr>
        <p:spPr>
          <a:xfrm>
            <a:off x="457200" y="1412776"/>
            <a:ext cx="8229600" cy="4713387"/>
          </a:xfrm>
        </p:spPr>
        <p:txBody>
          <a:bodyPr/>
          <a:lstStyle/>
          <a:p>
            <a:pPr eaLnBrk="1" hangingPunct="1"/>
            <a:r>
              <a:rPr lang="en-GB" sz="2800" dirty="0">
                <a:solidFill>
                  <a:srgbClr val="7030A0"/>
                </a:solidFill>
              </a:rPr>
              <a:t>What are the assumptions and claims made about 3D TV?</a:t>
            </a:r>
          </a:p>
          <a:p>
            <a:pPr eaLnBrk="1" hangingPunct="1"/>
            <a:endParaRPr lang="en-GB" dirty="0"/>
          </a:p>
          <a:p>
            <a:pPr lvl="1" eaLnBrk="1" hangingPunct="1"/>
            <a:endParaRPr lang="en-GB"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492896"/>
            <a:ext cx="4164060" cy="27760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843" y="5517232"/>
            <a:ext cx="2447925"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10</a:t>
            </a:fld>
            <a:endParaRPr lang="en-GB" dirty="0">
              <a:solidFill>
                <a:schemeClr val="accent6">
                  <a:lumMod val="75000"/>
                </a:schemeClr>
              </a:solidFill>
            </a:endParaRPr>
          </a:p>
        </p:txBody>
      </p:sp>
    </p:spTree>
    <p:extLst>
      <p:ext uri="{BB962C8B-B14F-4D97-AF65-F5344CB8AC3E}">
        <p14:creationId xmlns:p14="http://schemas.microsoft.com/office/powerpoint/2010/main" val="213582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Problem space for designing an app to </a:t>
            </a:r>
          </a:p>
          <a:p>
            <a:pPr lvl="1"/>
            <a:r>
              <a:rPr lang="en-US" dirty="0"/>
              <a:t>Schedule classes</a:t>
            </a:r>
          </a:p>
          <a:p>
            <a:pPr lvl="1"/>
            <a:r>
              <a:rPr lang="en-US" dirty="0"/>
              <a:t>Announce campus activities</a:t>
            </a:r>
          </a:p>
          <a:p>
            <a:pPr lvl="1"/>
            <a:r>
              <a:rPr lang="en-US" dirty="0"/>
              <a:t>New messaging system for friends</a:t>
            </a:r>
          </a:p>
          <a:p>
            <a:pPr lvl="1"/>
            <a:r>
              <a:rPr lang="en-US" dirty="0"/>
              <a:t>Find restaurants</a:t>
            </a:r>
          </a:p>
          <a:p>
            <a:pPr lvl="1"/>
            <a:r>
              <a:rPr lang="en-US" dirty="0"/>
              <a:t>Other possibility?</a:t>
            </a:r>
          </a:p>
        </p:txBody>
      </p:sp>
    </p:spTree>
    <p:extLst>
      <p:ext uri="{BB962C8B-B14F-4D97-AF65-F5344CB8AC3E}">
        <p14:creationId xmlns:p14="http://schemas.microsoft.com/office/powerpoint/2010/main" val="20442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Models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291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lstStyle/>
          <a:p>
            <a:pPr eaLnBrk="1" hangingPunct="1"/>
            <a:r>
              <a:rPr lang="en-GB" dirty="0"/>
              <a:t>Conceptual model</a:t>
            </a:r>
          </a:p>
        </p:txBody>
      </p:sp>
      <p:sp>
        <p:nvSpPr>
          <p:cNvPr id="30725"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solidFill>
                  <a:srgbClr val="7030A0"/>
                </a:solidFill>
              </a:rPr>
              <a:t>A conceptual model is:</a:t>
            </a:r>
          </a:p>
          <a:p>
            <a:pPr lvl="1" eaLnBrk="1" hangingPunct="1">
              <a:lnSpc>
                <a:spcPct val="90000"/>
              </a:lnSpc>
            </a:pPr>
            <a:r>
              <a:rPr lang="en-US" sz="2400" dirty="0">
                <a:solidFill>
                  <a:schemeClr val="accent1"/>
                </a:solidFill>
              </a:rPr>
              <a:t>“…a high-level description of how a system is organized and operates” (Johnson and Henderson, 2002, p26)</a:t>
            </a:r>
          </a:p>
          <a:p>
            <a:pPr eaLnBrk="1" hangingPunct="1">
              <a:lnSpc>
                <a:spcPct val="90000"/>
              </a:lnSpc>
            </a:pPr>
            <a:endParaRPr lang="en-GB" sz="2800" dirty="0"/>
          </a:p>
          <a:p>
            <a:pPr eaLnBrk="1" hangingPunct="1">
              <a:lnSpc>
                <a:spcPct val="90000"/>
              </a:lnSpc>
            </a:pPr>
            <a:r>
              <a:rPr lang="en-GB" sz="2800" dirty="0">
                <a:solidFill>
                  <a:srgbClr val="7030A0"/>
                </a:solidFill>
              </a:rPr>
              <a:t>Enables </a:t>
            </a:r>
          </a:p>
          <a:p>
            <a:pPr lvl="1">
              <a:lnSpc>
                <a:spcPct val="90000"/>
              </a:lnSpc>
            </a:pPr>
            <a:r>
              <a:rPr lang="ja-JP" altLang="en-GB" sz="2400" dirty="0">
                <a:solidFill>
                  <a:schemeClr val="accent1"/>
                </a:solidFill>
                <a:ea typeface="ＭＳ Ｐゴシック" charset="0"/>
              </a:rPr>
              <a:t>“</a:t>
            </a:r>
            <a:r>
              <a:rPr lang="en-GB" altLang="ja-JP" sz="2400" dirty="0">
                <a:solidFill>
                  <a:schemeClr val="accent1"/>
                </a:solidFill>
              </a:rPr>
              <a:t>…</a:t>
            </a:r>
            <a:r>
              <a:rPr lang="en-GB" sz="2400" dirty="0">
                <a:solidFill>
                  <a:schemeClr val="accent1"/>
                </a:solidFill>
              </a:rPr>
              <a:t>designers to straighten out their thinking before they start laying out their widgets</a:t>
            </a:r>
            <a:r>
              <a:rPr lang="ja-JP" altLang="en-GB" sz="2400" dirty="0">
                <a:solidFill>
                  <a:schemeClr val="accent1"/>
                </a:solidFill>
                <a:ea typeface="ＭＳ Ｐゴシック" charset="0"/>
              </a:rPr>
              <a:t>”</a:t>
            </a:r>
            <a:br>
              <a:rPr lang="en-GB" altLang="ja-JP" sz="2400" dirty="0">
                <a:solidFill>
                  <a:schemeClr val="accent1"/>
                </a:solidFill>
              </a:rPr>
            </a:br>
            <a:r>
              <a:rPr lang="en-GB" sz="2400" dirty="0">
                <a:solidFill>
                  <a:schemeClr val="accent1"/>
                </a:solidFill>
              </a:rPr>
              <a:t>(</a:t>
            </a:r>
            <a:r>
              <a:rPr lang="en-US" sz="2400" dirty="0">
                <a:solidFill>
                  <a:schemeClr val="accent1"/>
                </a:solidFill>
              </a:rPr>
              <a:t>Johnson and Henderson, 2002, </a:t>
            </a:r>
            <a:r>
              <a:rPr lang="en-GB" sz="2400" dirty="0">
                <a:solidFill>
                  <a:schemeClr val="accent1"/>
                </a:solidFill>
              </a:rPr>
              <a:t>p28) </a:t>
            </a:r>
          </a:p>
          <a:p>
            <a:pPr eaLnBrk="1" hangingPunct="1">
              <a:lnSpc>
                <a:spcPct val="90000"/>
              </a:lnSpc>
            </a:pPr>
            <a:endParaRPr lang="en-GB" sz="2800" dirty="0"/>
          </a:p>
          <a:p>
            <a:pPr lvl="1" eaLnBrk="1" hangingPunct="1">
              <a:lnSpc>
                <a:spcPct val="90000"/>
              </a:lnSpc>
              <a:buFontTx/>
              <a:buNone/>
            </a:pPr>
            <a:endParaRPr lang="en-US" sz="2400" dirty="0"/>
          </a:p>
          <a:p>
            <a:pPr lvl="1" eaLnBrk="1" hangingPunct="1">
              <a:lnSpc>
                <a:spcPct val="90000"/>
              </a:lnSpc>
            </a:pPr>
            <a:endParaRPr lang="en-GB" sz="2400" dirty="0"/>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13</a:t>
            </a:fld>
            <a:endParaRPr lang="en-GB" dirty="0">
              <a:solidFill>
                <a:schemeClr val="accent6">
                  <a:lumMod val="75000"/>
                </a:schemeClr>
              </a:solidFill>
            </a:endParaRPr>
          </a:p>
        </p:txBody>
      </p:sp>
    </p:spTree>
    <p:extLst>
      <p:ext uri="{BB962C8B-B14F-4D97-AF65-F5344CB8AC3E}">
        <p14:creationId xmlns:p14="http://schemas.microsoft.com/office/powerpoint/2010/main" val="183019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idx="4294967295"/>
          </p:nvPr>
        </p:nvSpPr>
        <p:spPr/>
        <p:txBody>
          <a:bodyPr/>
          <a:lstStyle/>
          <a:p>
            <a:pPr eaLnBrk="1" hangingPunct="1"/>
            <a:r>
              <a:rPr lang="en-GB" dirty="0"/>
              <a:t>Components</a:t>
            </a:r>
          </a:p>
        </p:txBody>
      </p:sp>
      <p:sp>
        <p:nvSpPr>
          <p:cNvPr id="31749" name="Content Placeholder 2"/>
          <p:cNvSpPr>
            <a:spLocks noGrp="1"/>
          </p:cNvSpPr>
          <p:nvPr>
            <p:ph idx="4294967295"/>
          </p:nvPr>
        </p:nvSpPr>
        <p:spPr>
          <a:xfrm>
            <a:off x="611560" y="1628800"/>
            <a:ext cx="7772400" cy="4114800"/>
          </a:xfrm>
        </p:spPr>
        <p:txBody>
          <a:bodyPr>
            <a:normAutofit fontScale="92500"/>
          </a:bodyPr>
          <a:lstStyle/>
          <a:p>
            <a:pPr eaLnBrk="1" hangingPunct="1"/>
            <a:r>
              <a:rPr lang="en-US" dirty="0">
                <a:solidFill>
                  <a:srgbClr val="7030A0"/>
                </a:solidFill>
              </a:rPr>
              <a:t>Metaphors and analogies </a:t>
            </a:r>
          </a:p>
          <a:p>
            <a:pPr lvl="1" eaLnBrk="1" hangingPunct="1"/>
            <a:r>
              <a:rPr lang="en-US" dirty="0">
                <a:solidFill>
                  <a:schemeClr val="accent1"/>
                </a:solidFill>
              </a:rPr>
              <a:t> </a:t>
            </a:r>
            <a:r>
              <a:rPr lang="en-US" sz="2400" dirty="0">
                <a:solidFill>
                  <a:schemeClr val="accent1"/>
                </a:solidFill>
              </a:rPr>
              <a:t>understand what a product is for and how to use it for an activity</a:t>
            </a:r>
          </a:p>
          <a:p>
            <a:pPr lvl="1" eaLnBrk="1" hangingPunct="1"/>
            <a:endParaRPr lang="en-US" sz="1200" dirty="0">
              <a:solidFill>
                <a:schemeClr val="accent1"/>
              </a:solidFill>
            </a:endParaRPr>
          </a:p>
          <a:p>
            <a:pPr eaLnBrk="1" hangingPunct="1"/>
            <a:r>
              <a:rPr lang="en-US" dirty="0">
                <a:solidFill>
                  <a:srgbClr val="7030A0"/>
                </a:solidFill>
              </a:rPr>
              <a:t>Concepts that people are exposed to through the product</a:t>
            </a:r>
          </a:p>
          <a:p>
            <a:pPr eaLnBrk="1" hangingPunct="1"/>
            <a:endParaRPr lang="en-US" sz="1200" dirty="0">
              <a:solidFill>
                <a:srgbClr val="7030A0"/>
              </a:solidFill>
            </a:endParaRPr>
          </a:p>
          <a:p>
            <a:pPr lvl="1" eaLnBrk="1" hangingPunct="1"/>
            <a:r>
              <a:rPr lang="en-US" sz="2400" dirty="0">
                <a:solidFill>
                  <a:schemeClr val="accent1"/>
                </a:solidFill>
              </a:rPr>
              <a:t>task–domain objects, their attributes, and operations (e.g. saving, revisiting, organizing)</a:t>
            </a:r>
          </a:p>
          <a:p>
            <a:pPr lvl="1" eaLnBrk="1" hangingPunct="1"/>
            <a:endParaRPr lang="en-US" sz="2400" dirty="0">
              <a:solidFill>
                <a:schemeClr val="accent1"/>
              </a:solidFill>
            </a:endParaRPr>
          </a:p>
          <a:p>
            <a:pPr eaLnBrk="1" hangingPunct="1"/>
            <a:r>
              <a:rPr lang="en-US" dirty="0">
                <a:solidFill>
                  <a:srgbClr val="7030A0"/>
                </a:solidFill>
              </a:rPr>
              <a:t>Relationship and mappings between these concepts </a:t>
            </a:r>
          </a:p>
          <a:p>
            <a:pPr eaLnBrk="1" hangingPunct="1">
              <a:buFontTx/>
              <a:buNone/>
            </a:pPr>
            <a:endParaRPr lang="en-US" dirty="0"/>
          </a:p>
          <a:p>
            <a:pPr eaLnBrk="1" hangingPunct="1"/>
            <a:endParaRPr lang="en-GB" dirty="0"/>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14</a:t>
            </a:fld>
            <a:endParaRPr lang="en-GB" dirty="0">
              <a:solidFill>
                <a:schemeClr val="accent6">
                  <a:lumMod val="75000"/>
                </a:schemeClr>
              </a:solidFill>
            </a:endParaRPr>
          </a:p>
        </p:txBody>
      </p:sp>
    </p:spTree>
    <p:extLst>
      <p:ext uri="{BB962C8B-B14F-4D97-AF65-F5344CB8AC3E}">
        <p14:creationId xmlns:p14="http://schemas.microsoft.com/office/powerpoint/2010/main" val="311381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p:txBody>
          <a:bodyPr>
            <a:normAutofit/>
          </a:bodyPr>
          <a:lstStyle/>
          <a:p>
            <a:pPr eaLnBrk="1" hangingPunct="1"/>
            <a:r>
              <a:rPr lang="en-GB" dirty="0"/>
              <a:t>First steps in formulating a conceptual model</a:t>
            </a:r>
          </a:p>
        </p:txBody>
      </p:sp>
      <p:sp>
        <p:nvSpPr>
          <p:cNvPr id="32773"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solidFill>
                  <a:srgbClr val="7030A0"/>
                </a:solidFill>
              </a:rPr>
              <a:t>What will the users be doing when carrying out their tasks?</a:t>
            </a:r>
          </a:p>
          <a:p>
            <a:pPr eaLnBrk="1" hangingPunct="1">
              <a:lnSpc>
                <a:spcPct val="90000"/>
              </a:lnSpc>
            </a:pPr>
            <a:r>
              <a:rPr lang="en-GB" sz="2800" dirty="0">
                <a:solidFill>
                  <a:srgbClr val="7030A0"/>
                </a:solidFill>
              </a:rPr>
              <a:t>How will the system support these?</a:t>
            </a:r>
          </a:p>
          <a:p>
            <a:pPr eaLnBrk="1" hangingPunct="1">
              <a:lnSpc>
                <a:spcPct val="90000"/>
              </a:lnSpc>
            </a:pPr>
            <a:r>
              <a:rPr lang="en-GB" sz="2800" dirty="0">
                <a:solidFill>
                  <a:srgbClr val="7030A0"/>
                </a:solidFill>
              </a:rPr>
              <a:t>What kind of interface metaphor, if any, will be appropriate?</a:t>
            </a:r>
          </a:p>
          <a:p>
            <a:pPr eaLnBrk="1" hangingPunct="1">
              <a:lnSpc>
                <a:spcPct val="90000"/>
              </a:lnSpc>
            </a:pPr>
            <a:r>
              <a:rPr lang="en-GB" sz="2800" dirty="0">
                <a:solidFill>
                  <a:srgbClr val="7030A0"/>
                </a:solidFill>
              </a:rPr>
              <a:t>What kinds of interaction modes and styles to use? </a:t>
            </a:r>
          </a:p>
          <a:p>
            <a:pPr eaLnBrk="1" hangingPunct="1">
              <a:lnSpc>
                <a:spcPct val="90000"/>
              </a:lnSpc>
            </a:pPr>
            <a:endParaRPr lang="en-GB" sz="1000" dirty="0">
              <a:solidFill>
                <a:srgbClr val="7030A0"/>
              </a:solidFill>
            </a:endParaRPr>
          </a:p>
          <a:p>
            <a:pPr lvl="1" eaLnBrk="1" hangingPunct="1">
              <a:lnSpc>
                <a:spcPct val="90000"/>
              </a:lnSpc>
              <a:buFontTx/>
              <a:buNone/>
            </a:pPr>
            <a:r>
              <a:rPr lang="en-GB" sz="2400" dirty="0">
                <a:solidFill>
                  <a:schemeClr val="accent2"/>
                </a:solidFill>
              </a:rPr>
              <a:t>	</a:t>
            </a:r>
            <a:r>
              <a:rPr lang="en-GB" sz="2400" dirty="0">
                <a:solidFill>
                  <a:schemeClr val="accent1"/>
                </a:solidFill>
              </a:rPr>
              <a:t>- </a:t>
            </a:r>
            <a:r>
              <a:rPr lang="en-GB" sz="2200" dirty="0">
                <a:solidFill>
                  <a:schemeClr val="accent1"/>
                </a:solidFill>
              </a:rPr>
              <a:t>always keep in mind when making design decisions how the user will understand the underlying conceptual model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15</a:t>
            </a:fld>
            <a:endParaRPr lang="en-GB" dirty="0">
              <a:solidFill>
                <a:schemeClr val="accent6">
                  <a:lumMod val="75000"/>
                </a:schemeClr>
              </a:solidFill>
            </a:endParaRPr>
          </a:p>
        </p:txBody>
      </p:sp>
    </p:spTree>
    <p:extLst>
      <p:ext uri="{BB962C8B-B14F-4D97-AF65-F5344CB8AC3E}">
        <p14:creationId xmlns:p14="http://schemas.microsoft.com/office/powerpoint/2010/main" val="199614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idx="4294967295"/>
          </p:nvPr>
        </p:nvSpPr>
        <p:spPr/>
        <p:txBody>
          <a:bodyPr/>
          <a:lstStyle/>
          <a:p>
            <a:pPr eaLnBrk="1" hangingPunct="1"/>
            <a:r>
              <a:rPr lang="en-GB" dirty="0"/>
              <a:t>Activity</a:t>
            </a:r>
          </a:p>
        </p:txBody>
      </p:sp>
      <p:sp>
        <p:nvSpPr>
          <p:cNvPr id="38917" name="Content Placeholder 2"/>
          <p:cNvSpPr>
            <a:spLocks noGrp="1"/>
          </p:cNvSpPr>
          <p:nvPr>
            <p:ph idx="4294967295"/>
          </p:nvPr>
        </p:nvSpPr>
        <p:spPr/>
        <p:txBody>
          <a:bodyPr>
            <a:normAutofit/>
          </a:bodyPr>
          <a:lstStyle/>
          <a:p>
            <a:pPr eaLnBrk="1" hangingPunct="1"/>
            <a:r>
              <a:rPr lang="en-GB" dirty="0">
                <a:solidFill>
                  <a:srgbClr val="7030A0"/>
                </a:solidFill>
              </a:rPr>
              <a:t>Describe the components of the conceptual model </a:t>
            </a:r>
            <a:r>
              <a:rPr lang="en-US" dirty="0">
                <a:solidFill>
                  <a:srgbClr val="7030A0"/>
                </a:solidFill>
              </a:rPr>
              <a:t>underlying a website or app.  Present to class</a:t>
            </a:r>
          </a:p>
          <a:p>
            <a:pPr eaLnBrk="1" hangingPunct="1"/>
            <a:endParaRPr lang="en-US" sz="1000" dirty="0">
              <a:solidFill>
                <a:srgbClr val="7030A0"/>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16</a:t>
            </a:fld>
            <a:endParaRPr lang="en-GB" dirty="0">
              <a:solidFill>
                <a:schemeClr val="accent6">
                  <a:lumMod val="75000"/>
                </a:schemeClr>
              </a:solidFill>
            </a:endParaRPr>
          </a:p>
        </p:txBody>
      </p:sp>
    </p:spTree>
    <p:extLst>
      <p:ext uri="{BB962C8B-B14F-4D97-AF65-F5344CB8AC3E}">
        <p14:creationId xmlns:p14="http://schemas.microsoft.com/office/powerpoint/2010/main" val="94198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Let us develop a conceptual model for our app</a:t>
            </a:r>
          </a:p>
        </p:txBody>
      </p:sp>
    </p:spTree>
    <p:extLst>
      <p:ext uri="{BB962C8B-B14F-4D97-AF65-F5344CB8AC3E}">
        <p14:creationId xmlns:p14="http://schemas.microsoft.com/office/powerpoint/2010/main" val="310729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Metaphors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919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idx="4294967295"/>
          </p:nvPr>
        </p:nvSpPr>
        <p:spPr/>
        <p:txBody>
          <a:bodyPr/>
          <a:lstStyle/>
          <a:p>
            <a:pPr eaLnBrk="1" hangingPunct="1"/>
            <a:r>
              <a:rPr lang="en-GB" dirty="0"/>
              <a:t>Interface metaphors</a:t>
            </a:r>
          </a:p>
        </p:txBody>
      </p:sp>
      <p:sp>
        <p:nvSpPr>
          <p:cNvPr id="37893" name="Content Placeholder 2"/>
          <p:cNvSpPr>
            <a:spLocks noGrp="1"/>
          </p:cNvSpPr>
          <p:nvPr>
            <p:ph idx="4294967295"/>
          </p:nvPr>
        </p:nvSpPr>
        <p:spPr>
          <a:xfrm>
            <a:off x="457200" y="1600201"/>
            <a:ext cx="8229600" cy="4205064"/>
          </a:xfrm>
        </p:spPr>
        <p:txBody>
          <a:bodyPr/>
          <a:lstStyle/>
          <a:p>
            <a:pPr eaLnBrk="1" hangingPunct="1"/>
            <a:r>
              <a:rPr lang="en-US" dirty="0"/>
              <a:t>Conceptualizing what we are doing, e.g. surfing the web</a:t>
            </a:r>
          </a:p>
          <a:p>
            <a:pPr eaLnBrk="1" hangingPunct="1"/>
            <a:endParaRPr lang="en-US" sz="1000" dirty="0"/>
          </a:p>
          <a:p>
            <a:pPr eaLnBrk="1" hangingPunct="1"/>
            <a:r>
              <a:rPr lang="en-US" dirty="0"/>
              <a:t>A conceptual model instantiated at the interface, e.g. the desktop metaphor</a:t>
            </a:r>
          </a:p>
          <a:p>
            <a:pPr eaLnBrk="1" hangingPunct="1"/>
            <a:endParaRPr lang="en-US" sz="1000" dirty="0"/>
          </a:p>
          <a:p>
            <a:pPr eaLnBrk="1" hangingPunct="1"/>
            <a:r>
              <a:rPr lang="en-US" dirty="0"/>
              <a:t>Visualizing an operation, e.g. an icon of a shopping cart for placing items into</a:t>
            </a:r>
          </a:p>
          <a:p>
            <a:pPr eaLnBrk="1" hangingPunct="1"/>
            <a:endParaRPr lang="en-GB" dirty="0"/>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19</a:t>
            </a:fld>
            <a:endParaRPr lang="en-GB" dirty="0">
              <a:solidFill>
                <a:schemeClr val="accent6">
                  <a:lumMod val="75000"/>
                </a:schemeClr>
              </a:solidFill>
            </a:endParaRPr>
          </a:p>
        </p:txBody>
      </p:sp>
    </p:spTree>
    <p:extLst>
      <p:ext uri="{BB962C8B-B14F-4D97-AF65-F5344CB8AC3E}">
        <p14:creationId xmlns:p14="http://schemas.microsoft.com/office/powerpoint/2010/main" val="351648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Elizabeth2017_040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97125" y="1825625"/>
            <a:ext cx="4351338" cy="4351338"/>
          </a:xfrm>
        </p:spPr>
      </p:pic>
    </p:spTree>
    <p:extLst>
      <p:ext uri="{BB962C8B-B14F-4D97-AF65-F5344CB8AC3E}">
        <p14:creationId xmlns:p14="http://schemas.microsoft.com/office/powerpoint/2010/main" val="2619057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Material Metaphors</a:t>
            </a:r>
          </a:p>
        </p:txBody>
      </p:sp>
      <p:sp>
        <p:nvSpPr>
          <p:cNvPr id="6" name="Content Placeholder 5"/>
          <p:cNvSpPr>
            <a:spLocks noGrp="1"/>
          </p:cNvSpPr>
          <p:nvPr>
            <p:ph sz="half" idx="1"/>
          </p:nvPr>
        </p:nvSpPr>
        <p:spPr>
          <a:xfrm>
            <a:off x="827584" y="1772816"/>
            <a:ext cx="4038600" cy="4525963"/>
          </a:xfrm>
        </p:spPr>
        <p:txBody>
          <a:bodyPr>
            <a:normAutofit/>
          </a:bodyPr>
          <a:lstStyle/>
          <a:p>
            <a:r>
              <a:rPr lang="en-US" sz="2000" dirty="0"/>
              <a:t>The card is a very popular UI</a:t>
            </a:r>
          </a:p>
          <a:p>
            <a:endParaRPr lang="en-US" sz="2000" dirty="0"/>
          </a:p>
          <a:p>
            <a:r>
              <a:rPr lang="en-US" sz="2000" dirty="0"/>
              <a:t>Why?: Has familiar form factor</a:t>
            </a:r>
          </a:p>
          <a:p>
            <a:endParaRPr lang="en-US" sz="2000" dirty="0"/>
          </a:p>
          <a:p>
            <a:r>
              <a:rPr lang="en-US" sz="2000" dirty="0"/>
              <a:t>Material properties are added, giving appearance and physical behavior, e.g. surface of paper</a:t>
            </a:r>
          </a:p>
          <a:p>
            <a:endParaRPr lang="en-US" dirty="0"/>
          </a:p>
        </p:txBody>
      </p:sp>
      <p:pic>
        <p:nvPicPr>
          <p:cNvPr id="3993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96136" y="1556792"/>
            <a:ext cx="2463616" cy="4291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301208"/>
            <a:ext cx="5163319" cy="546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GB" dirty="0">
                <a:solidFill>
                  <a:schemeClr val="accent6">
                    <a:lumMod val="75000"/>
                  </a:schemeClr>
                </a:solidFill>
              </a:rPr>
              <a:t>www.id-book.com </a:t>
            </a:r>
          </a:p>
        </p:txBody>
      </p:sp>
      <p:sp>
        <p:nvSpPr>
          <p:cNvPr id="8" name="Slide Number Placeholder 7"/>
          <p:cNvSpPr>
            <a:spLocks noGrp="1"/>
          </p:cNvSpPr>
          <p:nvPr>
            <p:ph type="sldNum" sz="quarter" idx="12"/>
          </p:nvPr>
        </p:nvSpPr>
        <p:spPr/>
        <p:txBody>
          <a:bodyPr/>
          <a:lstStyle/>
          <a:p>
            <a:fld id="{A7EA2D8D-44E5-43C4-BBA1-AE3E32EF0894}" type="slidenum">
              <a:rPr lang="en-GB" smtClean="0">
                <a:solidFill>
                  <a:schemeClr val="accent6">
                    <a:lumMod val="75000"/>
                  </a:schemeClr>
                </a:solidFill>
              </a:rPr>
              <a:t>20</a:t>
            </a:fld>
            <a:endParaRPr lang="en-GB" dirty="0">
              <a:solidFill>
                <a:schemeClr val="accent6">
                  <a:lumMod val="75000"/>
                </a:schemeClr>
              </a:solidFill>
            </a:endParaRPr>
          </a:p>
        </p:txBody>
      </p:sp>
    </p:spTree>
    <p:extLst>
      <p:ext uri="{BB962C8B-B14F-4D97-AF65-F5344CB8AC3E}">
        <p14:creationId xmlns:p14="http://schemas.microsoft.com/office/powerpoint/2010/main" val="92287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a:t>
            </a:r>
          </a:p>
        </p:txBody>
      </p:sp>
      <p:sp>
        <p:nvSpPr>
          <p:cNvPr id="6" name="Content Placeholder 5"/>
          <p:cNvSpPr>
            <a:spLocks noGrp="1"/>
          </p:cNvSpPr>
          <p:nvPr>
            <p:ph idx="1"/>
          </p:nvPr>
        </p:nvSpPr>
        <p:spPr/>
        <p:txBody>
          <a:bodyPr/>
          <a:lstStyle/>
          <a:p>
            <a:r>
              <a:rPr lang="en-US" dirty="0"/>
              <a:t>Identify interface metaphors</a:t>
            </a:r>
          </a:p>
          <a:p>
            <a:pPr lvl="1"/>
            <a:r>
              <a:rPr lang="en-US" dirty="0"/>
              <a:t>Find webpage or app. </a:t>
            </a:r>
          </a:p>
          <a:p>
            <a:pPr lvl="1"/>
            <a:r>
              <a:rPr lang="en-US" dirty="0"/>
              <a:t>Examine how the app develop use a metaphor from other ways of interaction to develop their interaction</a:t>
            </a:r>
          </a:p>
          <a:p>
            <a:pPr lvl="1"/>
            <a:r>
              <a:rPr lang="en-US" dirty="0"/>
              <a:t>Identify strengths and weakness of the metaphor</a:t>
            </a:r>
          </a:p>
        </p:txBody>
      </p:sp>
    </p:spTree>
    <p:extLst>
      <p:ext uri="{BB962C8B-B14F-4D97-AF65-F5344CB8AC3E}">
        <p14:creationId xmlns:p14="http://schemas.microsoft.com/office/powerpoint/2010/main" val="362904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What interface metaphors do we want on our app?</a:t>
            </a:r>
          </a:p>
        </p:txBody>
      </p:sp>
    </p:spTree>
    <p:extLst>
      <p:ext uri="{BB962C8B-B14F-4D97-AF65-F5344CB8AC3E}">
        <p14:creationId xmlns:p14="http://schemas.microsoft.com/office/powerpoint/2010/main" val="166620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Content Placeholder 4" descr="A picture containing screenshot&#10;&#10;Description generated with very high confidence"/>
          <p:cNvPicPr>
            <a:picLocks noGrp="1" noChangeAspect="1"/>
          </p:cNvPicPr>
          <p:nvPr>
            <p:ph idx="1"/>
          </p:nvPr>
        </p:nvPicPr>
        <p:blipFill>
          <a:blip r:embed="rId2"/>
          <a:stretch>
            <a:fillRect/>
          </a:stretch>
        </p:blipFill>
        <p:spPr>
          <a:xfrm>
            <a:off x="1154531" y="481345"/>
            <a:ext cx="6842715" cy="3455573"/>
          </a:xfrm>
          <a:prstGeom prst="rect">
            <a:avLst/>
          </a:prstGeom>
        </p:spPr>
      </p:pic>
      <p:sp>
        <p:nvSpPr>
          <p:cNvPr id="2" name="Title 1"/>
          <p:cNvSpPr>
            <a:spLocks noGrp="1"/>
          </p:cNvSpPr>
          <p:nvPr>
            <p:ph type="title"/>
          </p:nvPr>
        </p:nvSpPr>
        <p:spPr>
          <a:xfrm>
            <a:off x="530258" y="4502331"/>
            <a:ext cx="8074058" cy="1207269"/>
          </a:xfrm>
        </p:spPr>
        <p:txBody>
          <a:bodyPr vert="horz" lIns="91440" tIns="45720" rIns="91440" bIns="45720" rtlCol="0" anchor="b">
            <a:normAutofit/>
          </a:bodyPr>
          <a:lstStyle/>
          <a:p>
            <a:pPr algn="ctr">
              <a:lnSpc>
                <a:spcPct val="80000"/>
              </a:lnSpc>
            </a:pPr>
            <a:r>
              <a:rPr lang="en-US" sz="5100"/>
              <a:t>Likert vs. Visual Analog Scale</a:t>
            </a:r>
          </a:p>
        </p:txBody>
      </p:sp>
    </p:spTree>
    <p:extLst>
      <p:ext uri="{BB962C8B-B14F-4D97-AF65-F5344CB8AC3E}">
        <p14:creationId xmlns:p14="http://schemas.microsoft.com/office/powerpoint/2010/main" val="40791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Types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447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a:noFill/>
        </p:spPr>
        <p:txBody>
          <a:bodyPr lIns="90487" tIns="44450" rIns="90487" bIns="44450"/>
          <a:lstStyle/>
          <a:p>
            <a:pPr eaLnBrk="1" hangingPunct="1"/>
            <a:r>
              <a:rPr lang="en-GB" dirty="0"/>
              <a:t>Interaction types</a:t>
            </a:r>
          </a:p>
        </p:txBody>
      </p:sp>
      <p:sp>
        <p:nvSpPr>
          <p:cNvPr id="44037" name="Rectangle 3"/>
          <p:cNvSpPr>
            <a:spLocks noGrp="1" noChangeArrowheads="1"/>
          </p:cNvSpPr>
          <p:nvPr>
            <p:ph type="body" idx="4294967295"/>
          </p:nvPr>
        </p:nvSpPr>
        <p:spPr>
          <a:xfrm>
            <a:off x="685800" y="1676400"/>
            <a:ext cx="8153400" cy="4114800"/>
          </a:xfrm>
          <a:noFill/>
        </p:spPr>
        <p:txBody>
          <a:bodyPr lIns="90487" tIns="44450" rIns="90487" bIns="44450">
            <a:normAutofit fontScale="92500" lnSpcReduction="20000"/>
          </a:bodyPr>
          <a:lstStyle/>
          <a:p>
            <a:pPr eaLnBrk="1" hangingPunct="1">
              <a:lnSpc>
                <a:spcPct val="90000"/>
              </a:lnSpc>
            </a:pPr>
            <a:r>
              <a:rPr lang="en-GB" sz="2800" dirty="0">
                <a:solidFill>
                  <a:srgbClr val="7030A0"/>
                </a:solidFill>
              </a:rPr>
              <a:t>Instructing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issuing commands and selecting options</a:t>
            </a:r>
          </a:p>
          <a:p>
            <a:pPr lvl="1" eaLnBrk="1" hangingPunct="1">
              <a:lnSpc>
                <a:spcPct val="90000"/>
              </a:lnSpc>
            </a:pPr>
            <a:endParaRPr lang="en-GB" sz="900" dirty="0">
              <a:solidFill>
                <a:schemeClr val="accent1"/>
              </a:solidFill>
            </a:endParaRPr>
          </a:p>
          <a:p>
            <a:pPr eaLnBrk="1" hangingPunct="1">
              <a:lnSpc>
                <a:spcPct val="90000"/>
              </a:lnSpc>
            </a:pPr>
            <a:r>
              <a:rPr lang="en-GB" sz="2800" dirty="0">
                <a:solidFill>
                  <a:srgbClr val="7030A0"/>
                </a:solidFill>
              </a:rPr>
              <a:t>Conversing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a system as if having a conversation</a:t>
            </a:r>
          </a:p>
          <a:p>
            <a:pPr lvl="1" eaLnBrk="1" hangingPunct="1">
              <a:lnSpc>
                <a:spcPct val="90000"/>
              </a:lnSpc>
            </a:pPr>
            <a:endParaRPr lang="en-GB" sz="900" dirty="0">
              <a:solidFill>
                <a:schemeClr val="accent1"/>
              </a:solidFill>
            </a:endParaRPr>
          </a:p>
          <a:p>
            <a:pPr eaLnBrk="1" hangingPunct="1">
              <a:lnSpc>
                <a:spcPct val="90000"/>
              </a:lnSpc>
            </a:pPr>
            <a:r>
              <a:rPr lang="en-GB" sz="2800" dirty="0">
                <a:solidFill>
                  <a:srgbClr val="7030A0"/>
                </a:solidFill>
              </a:rPr>
              <a:t>Manipulating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objects in a virtual or physical space by manipulating them </a:t>
            </a:r>
          </a:p>
          <a:p>
            <a:pPr lvl="1" eaLnBrk="1" hangingPunct="1">
              <a:lnSpc>
                <a:spcPct val="90000"/>
              </a:lnSpc>
            </a:pPr>
            <a:endParaRPr lang="en-GB" sz="900" dirty="0">
              <a:solidFill>
                <a:schemeClr val="accent1"/>
              </a:solidFill>
            </a:endParaRPr>
          </a:p>
          <a:p>
            <a:pPr eaLnBrk="1" hangingPunct="1">
              <a:lnSpc>
                <a:spcPct val="90000"/>
              </a:lnSpc>
            </a:pPr>
            <a:r>
              <a:rPr lang="en-GB" sz="2800" dirty="0">
                <a:solidFill>
                  <a:srgbClr val="7030A0"/>
                </a:solidFill>
              </a:rPr>
              <a:t>Exploring</a:t>
            </a:r>
          </a:p>
          <a:p>
            <a:pPr lvl="1" eaLnBrk="1" hangingPunct="1">
              <a:lnSpc>
                <a:spcPct val="90000"/>
              </a:lnSpc>
            </a:pPr>
            <a:r>
              <a:rPr lang="en-US" sz="2400" dirty="0">
                <a:solidFill>
                  <a:schemeClr val="accent1"/>
                </a:solidFill>
              </a:rPr>
              <a:t>moving through a virtual environment or a physical space</a:t>
            </a:r>
            <a:endParaRPr lang="en-GB" sz="2400" dirty="0">
              <a:solidFill>
                <a:schemeClr val="accent1"/>
              </a:solidFill>
            </a:endParaRPr>
          </a:p>
        </p:txBody>
      </p:sp>
      <p:sp>
        <p:nvSpPr>
          <p:cNvPr id="44038" name="Rectangle 4"/>
          <p:cNvSpPr>
            <a:spLocks noChangeArrowheads="1"/>
          </p:cNvSpPr>
          <p:nvPr/>
        </p:nvSpPr>
        <p:spPr bwMode="auto">
          <a:xfrm>
            <a:off x="304800" y="1143000"/>
            <a:ext cx="1128713" cy="621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lnSpc>
                <a:spcPct val="90000"/>
              </a:lnSpc>
              <a:spcBef>
                <a:spcPct val="20000"/>
              </a:spcBef>
            </a:pPr>
            <a:endParaRPr lang="en-GB" sz="2800" baseline="-25000">
              <a:latin typeface="Liberation Sans" panose="020B0604020202020204" pitchFamily="34" charset="0"/>
              <a:ea typeface="Liberation Sans" panose="020B0604020202020204" pitchFamily="34" charset="0"/>
              <a:cs typeface="Liberation Sans" panose="020B0604020202020204" pitchFamily="34" charset="0"/>
            </a:endParaRPr>
          </a:p>
          <a:p>
            <a:pPr lvl="1" eaLnBrk="0" hangingPunct="0">
              <a:lnSpc>
                <a:spcPct val="90000"/>
              </a:lnSpc>
              <a:spcBef>
                <a:spcPct val="20000"/>
              </a:spcBef>
              <a:buFontTx/>
              <a:buChar char="–"/>
            </a:pPr>
            <a:endParaRPr lang="en-GB"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25</a:t>
            </a:fld>
            <a:endParaRPr lang="en-GB" dirty="0">
              <a:solidFill>
                <a:schemeClr val="accent6">
                  <a:lumMod val="75000"/>
                </a:schemeClr>
              </a:solidFill>
            </a:endParaRPr>
          </a:p>
        </p:txBody>
      </p:sp>
    </p:spTree>
    <p:extLst>
      <p:ext uri="{BB962C8B-B14F-4D97-AF65-F5344CB8AC3E}">
        <p14:creationId xmlns:p14="http://schemas.microsoft.com/office/powerpoint/2010/main" val="38173512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Find at least one example of each type of interaction</a:t>
            </a:r>
          </a:p>
          <a:p>
            <a:pPr lvl="1"/>
            <a:r>
              <a:rPr lang="en-US" dirty="0"/>
              <a:t>Instructing</a:t>
            </a:r>
          </a:p>
          <a:p>
            <a:pPr lvl="1"/>
            <a:r>
              <a:rPr lang="en-US" dirty="0"/>
              <a:t>Conversing</a:t>
            </a:r>
          </a:p>
          <a:p>
            <a:pPr lvl="1"/>
            <a:r>
              <a:rPr lang="en-US" dirty="0"/>
              <a:t>Manipulating</a:t>
            </a:r>
          </a:p>
          <a:p>
            <a:pPr lvl="1"/>
            <a:r>
              <a:rPr lang="en-US" dirty="0"/>
              <a:t>Exploring</a:t>
            </a:r>
          </a:p>
          <a:p>
            <a:pPr marL="0" indent="0">
              <a:buNone/>
            </a:pPr>
            <a:endParaRPr lang="en-US" dirty="0"/>
          </a:p>
        </p:txBody>
      </p:sp>
    </p:spTree>
    <p:extLst>
      <p:ext uri="{BB962C8B-B14F-4D97-AF65-F5344CB8AC3E}">
        <p14:creationId xmlns:p14="http://schemas.microsoft.com/office/powerpoint/2010/main" val="85750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What interaction type do we want for our app?</a:t>
            </a:r>
          </a:p>
        </p:txBody>
      </p:sp>
    </p:spTree>
    <p:extLst>
      <p:ext uri="{BB962C8B-B14F-4D97-AF65-F5344CB8AC3E}">
        <p14:creationId xmlns:p14="http://schemas.microsoft.com/office/powerpoint/2010/main" val="137436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026"/>
          <p:cNvSpPr>
            <a:spLocks noGrp="1" noChangeArrowheads="1"/>
          </p:cNvSpPr>
          <p:nvPr>
            <p:ph type="title" idx="4294967295"/>
          </p:nvPr>
        </p:nvSpPr>
        <p:spPr/>
        <p:txBody>
          <a:bodyPr>
            <a:normAutofit/>
          </a:bodyPr>
          <a:lstStyle/>
          <a:p>
            <a:pPr eaLnBrk="1" hangingPunct="1"/>
            <a:r>
              <a:rPr lang="en-GB" dirty="0"/>
              <a:t>Conceptual models: interaction and interface</a:t>
            </a:r>
          </a:p>
        </p:txBody>
      </p:sp>
      <p:sp>
        <p:nvSpPr>
          <p:cNvPr id="64517" name="Rectangle 1027"/>
          <p:cNvSpPr>
            <a:spLocks noGrp="1" noChangeArrowheads="1"/>
          </p:cNvSpPr>
          <p:nvPr>
            <p:ph type="body" idx="4294967295"/>
          </p:nvPr>
        </p:nvSpPr>
        <p:spPr>
          <a:xfrm>
            <a:off x="467544" y="1700808"/>
            <a:ext cx="8229600" cy="4525963"/>
          </a:xfrm>
        </p:spPr>
        <p:txBody>
          <a:bodyPr/>
          <a:lstStyle/>
          <a:p>
            <a:pPr eaLnBrk="1" hangingPunct="1"/>
            <a:r>
              <a:rPr lang="en-GB" sz="2800" dirty="0"/>
              <a:t>Interaction type: </a:t>
            </a:r>
          </a:p>
          <a:p>
            <a:pPr eaLnBrk="1" hangingPunct="1"/>
            <a:endParaRPr lang="en-GB" sz="800" dirty="0"/>
          </a:p>
          <a:p>
            <a:pPr lvl="1" eaLnBrk="1" hangingPunct="1"/>
            <a:r>
              <a:rPr lang="en-GB" sz="2400" dirty="0"/>
              <a:t>what the user is doing when interacting with a system, e.g. instructing, talking, browsing or other</a:t>
            </a:r>
          </a:p>
          <a:p>
            <a:pPr lvl="1" eaLnBrk="1" hangingPunct="1"/>
            <a:endParaRPr lang="en-GB" sz="2400" dirty="0"/>
          </a:p>
          <a:p>
            <a:pPr lvl="1" eaLnBrk="1" hangingPunct="1"/>
            <a:endParaRPr lang="en-GB" sz="1000" dirty="0"/>
          </a:p>
          <a:p>
            <a:pPr eaLnBrk="1" hangingPunct="1"/>
            <a:r>
              <a:rPr lang="en-GB" sz="2800" dirty="0"/>
              <a:t>Interface type:</a:t>
            </a:r>
          </a:p>
          <a:p>
            <a:pPr eaLnBrk="1" hangingPunct="1"/>
            <a:endParaRPr lang="en-GB" sz="800" dirty="0"/>
          </a:p>
          <a:p>
            <a:pPr lvl="1" eaLnBrk="1" hangingPunct="1"/>
            <a:r>
              <a:rPr lang="en-GB" sz="2400" dirty="0"/>
              <a:t>the kind of interface used to support the mode, e.g. speech, menu-based, gesture</a:t>
            </a:r>
          </a:p>
          <a:p>
            <a:pPr eaLnBrk="1" hangingPunct="1"/>
            <a:endParaRPr lang="en-GB" sz="2800" dirty="0"/>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28</a:t>
            </a:fld>
            <a:endParaRPr lang="en-GB" dirty="0">
              <a:solidFill>
                <a:schemeClr val="accent6">
                  <a:lumMod val="75000"/>
                </a:schemeClr>
              </a:solidFill>
            </a:endParaRPr>
          </a:p>
        </p:txBody>
      </p:sp>
    </p:spTree>
    <p:extLst>
      <p:ext uri="{BB962C8B-B14F-4D97-AF65-F5344CB8AC3E}">
        <p14:creationId xmlns:p14="http://schemas.microsoft.com/office/powerpoint/2010/main" val="264975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idx="4294967295"/>
          </p:nvPr>
        </p:nvSpPr>
        <p:spPr>
          <a:xfrm>
            <a:off x="762000" y="228600"/>
            <a:ext cx="7772400" cy="1143000"/>
          </a:xfrm>
        </p:spPr>
        <p:txBody>
          <a:bodyPr>
            <a:normAutofit fontScale="90000"/>
          </a:bodyPr>
          <a:lstStyle/>
          <a:p>
            <a:pPr eaLnBrk="1" hangingPunct="1"/>
            <a:r>
              <a:rPr lang="en-GB" dirty="0"/>
              <a:t>Many kinds of interface types available including…</a:t>
            </a:r>
          </a:p>
        </p:txBody>
      </p:sp>
      <p:sp>
        <p:nvSpPr>
          <p:cNvPr id="65541" name="Rectangle 3"/>
          <p:cNvSpPr>
            <a:spLocks noGrp="1" noChangeArrowheads="1"/>
          </p:cNvSpPr>
          <p:nvPr>
            <p:ph type="body" idx="4294967295"/>
          </p:nvPr>
        </p:nvSpPr>
        <p:spPr>
          <a:xfrm>
            <a:off x="539552" y="2132856"/>
            <a:ext cx="7772400" cy="4114800"/>
          </a:xfrm>
        </p:spPr>
        <p:txBody>
          <a:bodyPr>
            <a:normAutofit fontScale="92500" lnSpcReduction="20000"/>
          </a:bodyPr>
          <a:lstStyle/>
          <a:p>
            <a:pPr eaLnBrk="1" hangingPunct="1">
              <a:lnSpc>
                <a:spcPct val="90000"/>
              </a:lnSpc>
            </a:pPr>
            <a:r>
              <a:rPr lang="en-GB" sz="2800" dirty="0"/>
              <a:t>Command</a:t>
            </a:r>
          </a:p>
          <a:p>
            <a:pPr eaLnBrk="1" hangingPunct="1">
              <a:lnSpc>
                <a:spcPct val="90000"/>
              </a:lnSpc>
            </a:pPr>
            <a:r>
              <a:rPr lang="en-GB" sz="2800" dirty="0"/>
              <a:t>Speech</a:t>
            </a:r>
          </a:p>
          <a:p>
            <a:pPr eaLnBrk="1" hangingPunct="1">
              <a:lnSpc>
                <a:spcPct val="90000"/>
              </a:lnSpc>
            </a:pPr>
            <a:r>
              <a:rPr lang="en-GB" sz="2800" dirty="0"/>
              <a:t>Data-entry</a:t>
            </a:r>
          </a:p>
          <a:p>
            <a:pPr eaLnBrk="1" hangingPunct="1">
              <a:lnSpc>
                <a:spcPct val="90000"/>
              </a:lnSpc>
            </a:pPr>
            <a:r>
              <a:rPr lang="en-GB" sz="2800" dirty="0"/>
              <a:t>Form fill-in</a:t>
            </a:r>
          </a:p>
          <a:p>
            <a:pPr eaLnBrk="1" hangingPunct="1">
              <a:lnSpc>
                <a:spcPct val="90000"/>
              </a:lnSpc>
            </a:pPr>
            <a:r>
              <a:rPr lang="en-GB" sz="2800" dirty="0"/>
              <a:t>Query</a:t>
            </a:r>
          </a:p>
          <a:p>
            <a:pPr eaLnBrk="1" hangingPunct="1">
              <a:lnSpc>
                <a:spcPct val="90000"/>
              </a:lnSpc>
            </a:pPr>
            <a:r>
              <a:rPr lang="en-GB" sz="2800" dirty="0"/>
              <a:t>Graphical</a:t>
            </a:r>
          </a:p>
          <a:p>
            <a:pPr eaLnBrk="1" hangingPunct="1">
              <a:lnSpc>
                <a:spcPct val="90000"/>
              </a:lnSpc>
            </a:pPr>
            <a:r>
              <a:rPr lang="en-GB" sz="2800" dirty="0"/>
              <a:t>Web</a:t>
            </a:r>
          </a:p>
          <a:p>
            <a:pPr eaLnBrk="1" hangingPunct="1">
              <a:lnSpc>
                <a:spcPct val="90000"/>
              </a:lnSpc>
            </a:pPr>
            <a:r>
              <a:rPr lang="en-GB" sz="2800" dirty="0"/>
              <a:t>Pen</a:t>
            </a:r>
          </a:p>
          <a:p>
            <a:pPr eaLnBrk="1" hangingPunct="1">
              <a:lnSpc>
                <a:spcPct val="90000"/>
              </a:lnSpc>
            </a:pPr>
            <a:r>
              <a:rPr lang="en-GB" sz="2800" dirty="0"/>
              <a:t>Augmented reality</a:t>
            </a:r>
          </a:p>
          <a:p>
            <a:pPr eaLnBrk="1" hangingPunct="1">
              <a:lnSpc>
                <a:spcPct val="90000"/>
              </a:lnSpc>
            </a:pPr>
            <a:r>
              <a:rPr lang="en-GB" sz="2800" dirty="0"/>
              <a:t>Gesture       </a:t>
            </a:r>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29</a:t>
            </a:fld>
            <a:endParaRPr lang="en-GB" dirty="0">
              <a:solidFill>
                <a:schemeClr val="accent6">
                  <a:lumMod val="75000"/>
                </a:schemeClr>
              </a:solidFill>
            </a:endParaRPr>
          </a:p>
        </p:txBody>
      </p:sp>
    </p:spTree>
    <p:extLst>
      <p:ext uri="{BB962C8B-B14F-4D97-AF65-F5344CB8AC3E}">
        <p14:creationId xmlns:p14="http://schemas.microsoft.com/office/powerpoint/2010/main" val="359704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762000" y="228600"/>
            <a:ext cx="7772400" cy="1143000"/>
          </a:xfrm>
        </p:spPr>
        <p:txBody>
          <a:bodyPr/>
          <a:lstStyle/>
          <a:p>
            <a:pPr eaLnBrk="1" hangingPunct="1"/>
            <a:r>
              <a:rPr lang="en-GB" dirty="0"/>
              <a:t>Recap</a:t>
            </a:r>
          </a:p>
        </p:txBody>
      </p:sp>
      <p:sp>
        <p:nvSpPr>
          <p:cNvPr id="15365" name="Rectangle 3"/>
          <p:cNvSpPr>
            <a:spLocks noGrp="1" noChangeArrowheads="1"/>
          </p:cNvSpPr>
          <p:nvPr>
            <p:ph type="body" idx="4294967295"/>
          </p:nvPr>
        </p:nvSpPr>
        <p:spPr>
          <a:xfrm>
            <a:off x="683568" y="1556792"/>
            <a:ext cx="7772400" cy="4114800"/>
          </a:xfrm>
        </p:spPr>
        <p:txBody>
          <a:bodyPr>
            <a:normAutofit fontScale="62500" lnSpcReduction="20000"/>
          </a:bodyPr>
          <a:lstStyle/>
          <a:p>
            <a:pPr eaLnBrk="1" hangingPunct="1">
              <a:lnSpc>
                <a:spcPct val="90000"/>
              </a:lnSpc>
            </a:pPr>
            <a:r>
              <a:rPr lang="en-GB" sz="2800" dirty="0">
                <a:solidFill>
                  <a:srgbClr val="7030A0"/>
                </a:solidFill>
              </a:rPr>
              <a:t>HCI has moved beyond designing interfaces for desktop machines</a:t>
            </a:r>
          </a:p>
          <a:p>
            <a:pPr eaLnBrk="1" hangingPunct="1">
              <a:lnSpc>
                <a:spcPct val="90000"/>
              </a:lnSpc>
            </a:pPr>
            <a:endParaRPr lang="en-GB" sz="2800" dirty="0">
              <a:solidFill>
                <a:srgbClr val="7030A0"/>
              </a:solidFill>
            </a:endParaRPr>
          </a:p>
          <a:p>
            <a:pPr eaLnBrk="1" hangingPunct="1">
              <a:lnSpc>
                <a:spcPct val="90000"/>
              </a:lnSpc>
            </a:pPr>
            <a:r>
              <a:rPr lang="en-GB" sz="2800" dirty="0">
                <a:solidFill>
                  <a:srgbClr val="7030A0"/>
                </a:solidFill>
              </a:rPr>
              <a:t>About extending and supporting all manner of human activities in all manner of devices</a:t>
            </a:r>
          </a:p>
          <a:p>
            <a:pPr eaLnBrk="1" hangingPunct="1">
              <a:lnSpc>
                <a:spcPct val="90000"/>
              </a:lnSpc>
            </a:pPr>
            <a:endParaRPr lang="en-GB" sz="2800" dirty="0">
              <a:solidFill>
                <a:srgbClr val="7030A0"/>
              </a:solidFill>
            </a:endParaRPr>
          </a:p>
          <a:p>
            <a:pPr eaLnBrk="1" hangingPunct="1">
              <a:lnSpc>
                <a:spcPct val="90000"/>
              </a:lnSpc>
            </a:pPr>
            <a:r>
              <a:rPr lang="en-GB" sz="2800" dirty="0">
                <a:solidFill>
                  <a:srgbClr val="7030A0"/>
                </a:solidFill>
              </a:rPr>
              <a:t>Facilitating user experiences through designing interactions:</a:t>
            </a:r>
          </a:p>
          <a:p>
            <a:pPr eaLnBrk="1" hangingPunct="1">
              <a:lnSpc>
                <a:spcPct val="90000"/>
              </a:lnSpc>
            </a:pPr>
            <a:endParaRPr lang="en-GB" sz="1400" dirty="0">
              <a:solidFill>
                <a:srgbClr val="7030A0"/>
              </a:solidFill>
            </a:endParaRPr>
          </a:p>
          <a:p>
            <a:pPr eaLnBrk="1" hangingPunct="1">
              <a:lnSpc>
                <a:spcPct val="90000"/>
              </a:lnSpc>
            </a:pPr>
            <a:endParaRPr lang="en-GB" sz="900" dirty="0">
              <a:solidFill>
                <a:srgbClr val="7030A0"/>
              </a:solidFill>
            </a:endParaRPr>
          </a:p>
          <a:p>
            <a:pPr lvl="2" eaLnBrk="1" hangingPunct="1">
              <a:lnSpc>
                <a:spcPct val="90000"/>
              </a:lnSpc>
            </a:pPr>
            <a:r>
              <a:rPr lang="en-GB" sz="2000" dirty="0">
                <a:solidFill>
                  <a:schemeClr val="accent1"/>
                </a:solidFill>
              </a:rPr>
              <a:t>Make work effective, efficient and safer</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Improve and enhance learning and training</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Provide enjoyable and exciting entertainment</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Enhance communication and understanding</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Support new forms of creativity and expression</a:t>
            </a:r>
          </a:p>
        </p:txBody>
      </p:sp>
      <p:sp>
        <p:nvSpPr>
          <p:cNvPr id="8" name="Slide Number Placeholder 7"/>
          <p:cNvSpPr>
            <a:spLocks noGrp="1"/>
          </p:cNvSpPr>
          <p:nvPr>
            <p:ph type="sldNum" sz="quarter" idx="12"/>
          </p:nvPr>
        </p:nvSpPr>
        <p:spPr/>
        <p:txBody>
          <a:bodyPr/>
          <a:lstStyle/>
          <a:p>
            <a:fld id="{A7EA2D8D-44E5-43C4-BBA1-AE3E32EF0894}" type="slidenum">
              <a:rPr lang="en-GB" smtClean="0">
                <a:solidFill>
                  <a:schemeClr val="accent6">
                    <a:lumMod val="75000"/>
                  </a:schemeClr>
                </a:solidFill>
              </a:rPr>
              <a:t>3</a:t>
            </a:fld>
            <a:endParaRPr lang="en-GB" dirty="0">
              <a:solidFill>
                <a:schemeClr val="accent6">
                  <a:lumMod val="75000"/>
                </a:schemeClr>
              </a:solidFill>
            </a:endParaRPr>
          </a:p>
        </p:txBody>
      </p:sp>
    </p:spTree>
    <p:extLst>
      <p:ext uri="{BB962C8B-B14F-4D97-AF65-F5344CB8AC3E}">
        <p14:creationId xmlns:p14="http://schemas.microsoft.com/office/powerpoint/2010/main" val="57118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p:txBody>
          <a:bodyPr>
            <a:normAutofit/>
          </a:bodyPr>
          <a:lstStyle/>
          <a:p>
            <a:pPr eaLnBrk="1" hangingPunct="1"/>
            <a:r>
              <a:rPr lang="en-GB" dirty="0"/>
              <a:t>Which interaction type to choose?</a:t>
            </a:r>
          </a:p>
        </p:txBody>
      </p:sp>
      <p:sp>
        <p:nvSpPr>
          <p:cNvPr id="66565"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t>Need to determine requirements and user needs</a:t>
            </a:r>
          </a:p>
          <a:p>
            <a:pPr eaLnBrk="1" hangingPunct="1">
              <a:lnSpc>
                <a:spcPct val="90000"/>
              </a:lnSpc>
            </a:pPr>
            <a:endParaRPr lang="en-GB" sz="1000" dirty="0"/>
          </a:p>
          <a:p>
            <a:pPr eaLnBrk="1" hangingPunct="1">
              <a:lnSpc>
                <a:spcPct val="90000"/>
              </a:lnSpc>
            </a:pPr>
            <a:endParaRPr lang="en-GB" sz="1000" dirty="0"/>
          </a:p>
          <a:p>
            <a:pPr eaLnBrk="1" hangingPunct="1">
              <a:lnSpc>
                <a:spcPct val="90000"/>
              </a:lnSpc>
            </a:pPr>
            <a:r>
              <a:rPr lang="en-GB" sz="2800" dirty="0"/>
              <a:t>Take budget and other constraints into account</a:t>
            </a:r>
          </a:p>
          <a:p>
            <a:pPr eaLnBrk="1" hangingPunct="1">
              <a:lnSpc>
                <a:spcPct val="90000"/>
              </a:lnSpc>
            </a:pPr>
            <a:endParaRPr lang="en-GB" sz="1000" dirty="0"/>
          </a:p>
          <a:p>
            <a:pPr eaLnBrk="1" hangingPunct="1">
              <a:lnSpc>
                <a:spcPct val="90000"/>
              </a:lnSpc>
            </a:pPr>
            <a:endParaRPr lang="en-GB" sz="1000" dirty="0"/>
          </a:p>
          <a:p>
            <a:pPr eaLnBrk="1" hangingPunct="1">
              <a:lnSpc>
                <a:spcPct val="90000"/>
              </a:lnSpc>
            </a:pPr>
            <a:r>
              <a:rPr lang="en-GB" sz="2800" dirty="0"/>
              <a:t>Also will depend on suitability of technology for activity being supported </a:t>
            </a:r>
          </a:p>
          <a:p>
            <a:pPr eaLnBrk="1" hangingPunct="1">
              <a:lnSpc>
                <a:spcPct val="90000"/>
              </a:lnSpc>
            </a:pPr>
            <a:endParaRPr lang="en-GB" sz="1000" dirty="0"/>
          </a:p>
          <a:p>
            <a:pPr eaLnBrk="1" hangingPunct="1">
              <a:lnSpc>
                <a:spcPct val="90000"/>
              </a:lnSpc>
            </a:pPr>
            <a:endParaRPr lang="en-GB" sz="1000" dirty="0"/>
          </a:p>
          <a:p>
            <a:pPr eaLnBrk="1" hangingPunct="1">
              <a:lnSpc>
                <a:spcPct val="90000"/>
              </a:lnSpc>
            </a:pPr>
            <a:r>
              <a:rPr lang="en-GB" sz="2800" dirty="0"/>
              <a:t>This is covered in course when designing  conceptual models</a:t>
            </a:r>
          </a:p>
          <a:p>
            <a:pPr eaLnBrk="1" hangingPunct="1">
              <a:lnSpc>
                <a:spcPct val="90000"/>
              </a:lnSpc>
            </a:pPr>
            <a:endParaRPr lang="en-GB" sz="2800" dirty="0"/>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30</a:t>
            </a:fld>
            <a:endParaRPr lang="en-GB" dirty="0">
              <a:solidFill>
                <a:schemeClr val="accent6">
                  <a:lumMod val="75000"/>
                </a:schemeClr>
              </a:solidFill>
            </a:endParaRPr>
          </a:p>
        </p:txBody>
      </p:sp>
    </p:spTree>
    <p:extLst>
      <p:ext uri="{BB962C8B-B14F-4D97-AF65-F5344CB8AC3E}">
        <p14:creationId xmlns:p14="http://schemas.microsoft.com/office/powerpoint/2010/main" val="4178225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What types of interaction elements do we want for our app and what should they do?</a:t>
            </a:r>
          </a:p>
        </p:txBody>
      </p:sp>
    </p:spTree>
    <p:extLst>
      <p:ext uri="{BB962C8B-B14F-4D97-AF65-F5344CB8AC3E}">
        <p14:creationId xmlns:p14="http://schemas.microsoft.com/office/powerpoint/2010/main" val="318511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for today</a:t>
            </a:r>
          </a:p>
        </p:txBody>
      </p:sp>
      <p:sp>
        <p:nvSpPr>
          <p:cNvPr id="3" name="Content Placeholder 2"/>
          <p:cNvSpPr>
            <a:spLocks noGrp="1"/>
          </p:cNvSpPr>
          <p:nvPr>
            <p:ph idx="1"/>
          </p:nvPr>
        </p:nvSpPr>
        <p:spPr/>
        <p:txBody>
          <a:bodyPr/>
          <a:lstStyle/>
          <a:p>
            <a:r>
              <a:rPr lang="en-US" dirty="0"/>
              <a:t>Problem Space</a:t>
            </a:r>
          </a:p>
          <a:p>
            <a:r>
              <a:rPr lang="en-US" dirty="0"/>
              <a:t>Conceptual Models</a:t>
            </a:r>
          </a:p>
          <a:p>
            <a:r>
              <a:rPr lang="en-US" dirty="0"/>
              <a:t>Interaction Types</a:t>
            </a:r>
          </a:p>
          <a:p>
            <a:r>
              <a:rPr lang="en-US" dirty="0"/>
              <a:t>Paradigm, et al.</a:t>
            </a:r>
          </a:p>
        </p:txBody>
      </p:sp>
    </p:spTree>
    <p:extLst>
      <p:ext uri="{BB962C8B-B14F-4D97-AF65-F5344CB8AC3E}">
        <p14:creationId xmlns:p14="http://schemas.microsoft.com/office/powerpoint/2010/main" val="134511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Space</a:t>
            </a:r>
          </a:p>
        </p:txBody>
      </p:sp>
      <p:sp>
        <p:nvSpPr>
          <p:cNvPr id="3" name="Content Placeholder 2"/>
          <p:cNvSpPr>
            <a:spLocks noGrp="1"/>
          </p:cNvSpPr>
          <p:nvPr>
            <p:ph idx="1"/>
          </p:nvPr>
        </p:nvSpPr>
        <p:spPr/>
        <p:txBody>
          <a:bodyPr/>
          <a:lstStyle/>
          <a:p>
            <a:r>
              <a:rPr lang="en-US" dirty="0"/>
              <a:t>A representation of the issues and concerns related to the interaction</a:t>
            </a:r>
          </a:p>
          <a:p>
            <a:r>
              <a:rPr lang="en-US" dirty="0"/>
              <a:t>Must be judged against:</a:t>
            </a:r>
          </a:p>
          <a:p>
            <a:pPr lvl="1"/>
            <a:r>
              <a:rPr lang="en-US" dirty="0"/>
              <a:t>Requirements</a:t>
            </a:r>
          </a:p>
          <a:p>
            <a:pPr lvl="1"/>
            <a:r>
              <a:rPr lang="en-US" dirty="0"/>
              <a:t>Job or Task</a:t>
            </a:r>
          </a:p>
          <a:p>
            <a:pPr lvl="1"/>
            <a:r>
              <a:rPr lang="en-US" dirty="0"/>
              <a:t>System</a:t>
            </a:r>
          </a:p>
        </p:txBody>
      </p:sp>
    </p:spTree>
    <p:extLst>
      <p:ext uri="{BB962C8B-B14F-4D97-AF65-F5344CB8AC3E}">
        <p14:creationId xmlns:p14="http://schemas.microsoft.com/office/powerpoint/2010/main" val="346064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467544" y="620688"/>
            <a:ext cx="8229600" cy="1143000"/>
          </a:xfrm>
        </p:spPr>
        <p:txBody>
          <a:bodyPr>
            <a:normAutofit/>
          </a:bodyPr>
          <a:lstStyle/>
          <a:p>
            <a:pPr eaLnBrk="1" hangingPunct="1"/>
            <a:r>
              <a:rPr lang="en-GB" dirty="0"/>
              <a:t>Understanding the problem space</a:t>
            </a:r>
          </a:p>
        </p:txBody>
      </p:sp>
      <p:sp>
        <p:nvSpPr>
          <p:cNvPr id="17413" name="Rectangle 3"/>
          <p:cNvSpPr>
            <a:spLocks noGrp="1" noChangeArrowheads="1"/>
          </p:cNvSpPr>
          <p:nvPr>
            <p:ph type="body" idx="4294967295"/>
          </p:nvPr>
        </p:nvSpPr>
        <p:spPr>
          <a:xfrm>
            <a:off x="539552" y="1484784"/>
            <a:ext cx="8229600" cy="4065315"/>
          </a:xfrm>
        </p:spPr>
        <p:txBody>
          <a:bodyPr/>
          <a:lstStyle/>
          <a:p>
            <a:pPr eaLnBrk="1" hangingPunct="1"/>
            <a:endParaRPr lang="en-GB" dirty="0"/>
          </a:p>
          <a:p>
            <a:pPr eaLnBrk="1" hangingPunct="1"/>
            <a:endParaRPr lang="en-GB" dirty="0"/>
          </a:p>
          <a:p>
            <a:pPr lvl="1" eaLnBrk="1" hangingPunct="1"/>
            <a:r>
              <a:rPr lang="en-GB" dirty="0"/>
              <a:t>What do you want to create?</a:t>
            </a:r>
          </a:p>
          <a:p>
            <a:pPr marL="457200" lvl="1" indent="0" eaLnBrk="1" hangingPunct="1">
              <a:buNone/>
            </a:pPr>
            <a:endParaRPr lang="en-GB" dirty="0"/>
          </a:p>
          <a:p>
            <a:pPr lvl="1" eaLnBrk="1" hangingPunct="1"/>
            <a:r>
              <a:rPr lang="en-GB" dirty="0"/>
              <a:t>What are your assumptions and claims?</a:t>
            </a:r>
          </a:p>
          <a:p>
            <a:pPr lvl="1" eaLnBrk="1" hangingPunct="1"/>
            <a:endParaRPr lang="en-GB" dirty="0"/>
          </a:p>
          <a:p>
            <a:pPr lvl="1" eaLnBrk="1" hangingPunct="1"/>
            <a:r>
              <a:rPr lang="en-GB" dirty="0"/>
              <a:t>Will it achieve what you hope it will?</a:t>
            </a:r>
          </a:p>
          <a:p>
            <a:pPr lvl="1" eaLnBrk="1" hangingPunct="1"/>
            <a:endParaRPr lang="en-GB" dirty="0"/>
          </a:p>
        </p:txBody>
      </p:sp>
      <p:sp>
        <p:nvSpPr>
          <p:cNvPr id="3" name="Footer Placeholder 2"/>
          <p:cNvSpPr>
            <a:spLocks noGrp="1"/>
          </p:cNvSpPr>
          <p:nvPr>
            <p:ph type="ftr" sz="quarter" idx="11"/>
          </p:nvPr>
        </p:nvSpPr>
        <p:spPr>
          <a:xfrm>
            <a:off x="3131840" y="6381328"/>
            <a:ext cx="2895600" cy="365125"/>
          </a:xfrm>
        </p:spPr>
        <p:txBody>
          <a:bodyPr/>
          <a:lstStyle/>
          <a:p>
            <a:r>
              <a:rPr lang="en-GB" dirty="0">
                <a:solidFill>
                  <a:schemeClr val="accent6">
                    <a:lumMod val="75000"/>
                  </a:schemeClr>
                </a:solidFill>
              </a:rPr>
              <a:t>www.id-book.com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6</a:t>
            </a:fld>
            <a:endParaRPr lang="en-GB" dirty="0">
              <a:solidFill>
                <a:schemeClr val="accent6">
                  <a:lumMod val="75000"/>
                </a:schemeClr>
              </a:solidFill>
            </a:endParaRPr>
          </a:p>
        </p:txBody>
      </p:sp>
    </p:spTree>
    <p:extLst>
      <p:ext uri="{BB962C8B-B14F-4D97-AF65-F5344CB8AC3E}">
        <p14:creationId xmlns:p14="http://schemas.microsoft.com/office/powerpoint/2010/main" val="342529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946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3074" name="Picture 2" descr="https://images.duckduckgo.com/iu/?u=https%3A%2F%2Ftse1.mm.bing.net%2Fth%3Fid%3DOIP.gCtCVpSodSFsuqEHSt8AxAEsEK%26pid%3D15.1&amp;f=1"/>
          <p:cNvPicPr>
            <a:picLocks noChangeAspect="1" noChangeArrowheads="1"/>
          </p:cNvPicPr>
          <p:nvPr/>
        </p:nvPicPr>
        <p:blipFill rotWithShape="1">
          <a:blip r:embed="rId3">
            <a:extLst>
              <a:ext uri="{28A0092B-C50C-407E-A947-70E740481C1C}">
                <a14:useLocalDpi xmlns:a14="http://schemas.microsoft.com/office/drawing/2010/main" val="0"/>
              </a:ext>
            </a:extLst>
          </a:blip>
          <a:srcRect r="2643" b="2"/>
          <a:stretch/>
        </p:blipFill>
        <p:spPr bwMode="auto">
          <a:xfrm>
            <a:off x="3824477" y="1904281"/>
            <a:ext cx="4690873" cy="4272681"/>
          </a:xfrm>
          <a:prstGeom prst="rect">
            <a:avLst/>
          </a:prstGeom>
          <a:noFill/>
          <a:extLst>
            <a:ext uri="{909E8E84-426E-40DD-AFC4-6F175D3DCCD1}">
              <a14:hiddenFill xmlns:a14="http://schemas.microsoft.com/office/drawing/2010/main">
                <a:solidFill>
                  <a:srgbClr val="FFFFFF"/>
                </a:solidFill>
              </a14:hiddenFill>
            </a:ext>
          </a:extLst>
        </p:spPr>
      </p:pic>
      <p:sp>
        <p:nvSpPr>
          <p:cNvPr id="19460" name="Title 1"/>
          <p:cNvSpPr>
            <a:spLocks noGrp="1"/>
          </p:cNvSpPr>
          <p:nvPr>
            <p:ph type="title" idx="4294967295"/>
          </p:nvPr>
        </p:nvSpPr>
        <p:spPr>
          <a:xfrm>
            <a:off x="628650" y="365126"/>
            <a:ext cx="7886700" cy="1325563"/>
          </a:xfrm>
        </p:spPr>
        <p:txBody>
          <a:bodyPr vert="horz" lIns="91440" tIns="45720" rIns="91440" bIns="45720" rtlCol="0" anchor="ctr">
            <a:normAutofit/>
          </a:bodyPr>
          <a:lstStyle/>
          <a:p>
            <a:r>
              <a:rPr lang="en-US"/>
              <a:t>What is an assumption?</a:t>
            </a:r>
          </a:p>
        </p:txBody>
      </p:sp>
      <p:sp>
        <p:nvSpPr>
          <p:cNvPr id="19461" name="Content Placeholder 2"/>
          <p:cNvSpPr>
            <a:spLocks noGrp="1"/>
          </p:cNvSpPr>
          <p:nvPr>
            <p:ph idx="4294967295"/>
          </p:nvPr>
        </p:nvSpPr>
        <p:spPr>
          <a:xfrm>
            <a:off x="628651" y="1825625"/>
            <a:ext cx="2848355" cy="4351338"/>
          </a:xfrm>
        </p:spPr>
        <p:txBody>
          <a:bodyPr vert="horz" lIns="91440" tIns="45720" rIns="91440" bIns="45720" rtlCol="0">
            <a:normAutofit/>
          </a:bodyPr>
          <a:lstStyle/>
          <a:p>
            <a:r>
              <a:rPr lang="en-US" dirty="0"/>
              <a:t>taking something for granted when it needs further investigation</a:t>
            </a:r>
          </a:p>
          <a:p>
            <a:pPr lvl="1"/>
            <a:r>
              <a:rPr lang="en-US" dirty="0"/>
              <a:t>Heads up displays will increase car safety.</a:t>
            </a:r>
          </a:p>
        </p:txBody>
      </p:sp>
      <p:sp>
        <p:nvSpPr>
          <p:cNvPr id="7" name="Slide Number Placeholder 6"/>
          <p:cNvSpPr>
            <a:spLocks noGrp="1"/>
          </p:cNvSpPr>
          <p:nvPr>
            <p:ph type="sldNum" sz="quarter" idx="12"/>
          </p:nvPr>
        </p:nvSpPr>
        <p:spPr>
          <a:xfrm>
            <a:off x="6457950" y="6356351"/>
            <a:ext cx="2057400" cy="365125"/>
          </a:xfrm>
        </p:spPr>
        <p:txBody>
          <a:bodyPr vert="horz" lIns="91440" tIns="45720" rIns="91440" bIns="45720" rtlCol="0" anchor="ctr">
            <a:normAutofit/>
          </a:bodyPr>
          <a:lstStyle/>
          <a:p>
            <a:pPr defTabSz="914400">
              <a:defRPr/>
            </a:pPr>
            <a:fld id="{A7EA2D8D-44E5-43C4-BBA1-AE3E32EF0894}" type="slidenum">
              <a:rPr lang="en-US" smtClean="0">
                <a:solidFill>
                  <a:prstClr val="black">
                    <a:tint val="75000"/>
                  </a:prstClr>
                </a:solidFill>
                <a:latin typeface="Calibri" panose="020F0502020204030204"/>
              </a:rPr>
              <a:pPr defTabSz="914400">
                <a:defRPr/>
              </a:pPr>
              <a:t>7</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5455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idx="4294967295"/>
          </p:nvPr>
        </p:nvSpPr>
        <p:spPr>
          <a:xfrm>
            <a:off x="467544" y="404664"/>
            <a:ext cx="8229600" cy="1143000"/>
          </a:xfrm>
        </p:spPr>
        <p:txBody>
          <a:bodyPr/>
          <a:lstStyle/>
          <a:p>
            <a:pPr eaLnBrk="1" hangingPunct="1"/>
            <a:r>
              <a:rPr lang="en-GB" dirty="0"/>
              <a:t>What is a claim?</a:t>
            </a:r>
          </a:p>
        </p:txBody>
      </p:sp>
      <p:sp>
        <p:nvSpPr>
          <p:cNvPr id="20485" name="Content Placeholder 2"/>
          <p:cNvSpPr>
            <a:spLocks noGrp="1"/>
          </p:cNvSpPr>
          <p:nvPr>
            <p:ph idx="4294967295"/>
          </p:nvPr>
        </p:nvSpPr>
        <p:spPr>
          <a:xfrm>
            <a:off x="457200" y="2132856"/>
            <a:ext cx="8229600" cy="3993307"/>
          </a:xfrm>
        </p:spPr>
        <p:txBody>
          <a:bodyPr/>
          <a:lstStyle/>
          <a:p>
            <a:pPr eaLnBrk="1" hangingPunct="1"/>
            <a:r>
              <a:rPr lang="en-GB" dirty="0">
                <a:solidFill>
                  <a:srgbClr val="7030A0"/>
                </a:solidFill>
              </a:rPr>
              <a:t>stating something to be true when it is still open to question</a:t>
            </a:r>
          </a:p>
          <a:p>
            <a:pPr eaLnBrk="1" hangingPunct="1"/>
            <a:endParaRPr lang="en-GB" dirty="0"/>
          </a:p>
          <a:p>
            <a:pPr lvl="1" eaLnBrk="1" hangingPunct="1"/>
            <a:r>
              <a:rPr lang="en-GB" dirty="0">
                <a:solidFill>
                  <a:schemeClr val="accent1"/>
                </a:solidFill>
              </a:rPr>
              <a:t>Pick a claim from any of your classes:</a:t>
            </a:r>
          </a:p>
          <a:p>
            <a:pPr lvl="1" eaLnBrk="1" hangingPunct="1"/>
            <a:r>
              <a:rPr lang="en-GB" dirty="0">
                <a:solidFill>
                  <a:schemeClr val="accent1"/>
                </a:solidFill>
              </a:rPr>
              <a:t>What evidence do you have? Where is the issue still open?</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8</a:t>
            </a:fld>
            <a:endParaRPr lang="en-GB" dirty="0">
              <a:solidFill>
                <a:schemeClr val="accent6">
                  <a:lumMod val="75000"/>
                </a:schemeClr>
              </a:solidFill>
            </a:endParaRPr>
          </a:p>
        </p:txBody>
      </p:sp>
    </p:spTree>
    <p:extLst>
      <p:ext uri="{BB962C8B-B14F-4D97-AF65-F5344CB8AC3E}">
        <p14:creationId xmlns:p14="http://schemas.microsoft.com/office/powerpoint/2010/main" val="178847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609600" y="228600"/>
            <a:ext cx="7772400" cy="1143000"/>
          </a:xfrm>
        </p:spPr>
        <p:txBody>
          <a:bodyPr>
            <a:normAutofit fontScale="90000"/>
          </a:bodyPr>
          <a:lstStyle/>
          <a:p>
            <a:pPr eaLnBrk="1" hangingPunct="1"/>
            <a:r>
              <a:rPr lang="en-GB" dirty="0"/>
              <a:t>A framework for analysing the problem space</a:t>
            </a:r>
          </a:p>
        </p:txBody>
      </p:sp>
      <p:sp>
        <p:nvSpPr>
          <p:cNvPr id="22533" name="Rectangle 3"/>
          <p:cNvSpPr>
            <a:spLocks noGrp="1" noChangeArrowheads="1"/>
          </p:cNvSpPr>
          <p:nvPr>
            <p:ph type="body" idx="4294967295"/>
          </p:nvPr>
        </p:nvSpPr>
        <p:spPr>
          <a:xfrm>
            <a:off x="685800" y="1762472"/>
            <a:ext cx="7772400" cy="4114800"/>
          </a:xfrm>
        </p:spPr>
        <p:txBody>
          <a:bodyPr>
            <a:normAutofit lnSpcReduction="10000"/>
          </a:bodyPr>
          <a:lstStyle/>
          <a:p>
            <a:pPr eaLnBrk="1" hangingPunct="1"/>
            <a:r>
              <a:rPr lang="en-GB" sz="2800" dirty="0">
                <a:solidFill>
                  <a:srgbClr val="7030A0"/>
                </a:solidFill>
              </a:rPr>
              <a:t>Are there problems with an existing product or user experience? If so, what are they?</a:t>
            </a:r>
          </a:p>
          <a:p>
            <a:pPr eaLnBrk="1" hangingPunct="1"/>
            <a:endParaRPr lang="en-GB" sz="900" dirty="0">
              <a:solidFill>
                <a:srgbClr val="7030A0"/>
              </a:solidFill>
            </a:endParaRPr>
          </a:p>
          <a:p>
            <a:pPr eaLnBrk="1" hangingPunct="1"/>
            <a:r>
              <a:rPr lang="en-GB" sz="2800" dirty="0">
                <a:solidFill>
                  <a:srgbClr val="7030A0"/>
                </a:solidFill>
              </a:rPr>
              <a:t>Why do you think there are problems?</a:t>
            </a:r>
          </a:p>
          <a:p>
            <a:pPr eaLnBrk="1" hangingPunct="1"/>
            <a:endParaRPr lang="en-GB" sz="900" dirty="0">
              <a:solidFill>
                <a:srgbClr val="7030A0"/>
              </a:solidFill>
            </a:endParaRPr>
          </a:p>
          <a:p>
            <a:pPr eaLnBrk="1" hangingPunct="1"/>
            <a:r>
              <a:rPr lang="en-GB" sz="2800" dirty="0">
                <a:solidFill>
                  <a:srgbClr val="7030A0"/>
                </a:solidFill>
              </a:rPr>
              <a:t>How do you think your proposed design ideas might overcome these?</a:t>
            </a:r>
          </a:p>
          <a:p>
            <a:pPr eaLnBrk="1" hangingPunct="1"/>
            <a:endParaRPr lang="en-GB" sz="900" dirty="0">
              <a:solidFill>
                <a:srgbClr val="7030A0"/>
              </a:solidFill>
            </a:endParaRPr>
          </a:p>
          <a:p>
            <a:pPr eaLnBrk="1" hangingPunct="1"/>
            <a:r>
              <a:rPr lang="en-GB" sz="2800" dirty="0">
                <a:solidFill>
                  <a:srgbClr val="7030A0"/>
                </a:solidFill>
              </a:rPr>
              <a:t>If you are designing for a new user experience how do you think your proposed design ideas support, change, or extend current ways of doing things?</a:t>
            </a:r>
          </a:p>
          <a:p>
            <a:pPr eaLnBrk="1" hangingPunct="1">
              <a:lnSpc>
                <a:spcPct val="90000"/>
              </a:lnSpc>
            </a:pPr>
            <a:endParaRPr lang="en-GB" sz="2800" dirty="0"/>
          </a:p>
        </p:txBody>
      </p:sp>
      <p:sp>
        <p:nvSpPr>
          <p:cNvPr id="3" name="Footer Placeholder 2"/>
          <p:cNvSpPr>
            <a:spLocks noGrp="1"/>
          </p:cNvSpPr>
          <p:nvPr>
            <p:ph type="ftr" sz="quarter" idx="11"/>
          </p:nvPr>
        </p:nvSpPr>
        <p:spPr/>
        <p:txBody>
          <a:bodyPr/>
          <a:lstStyle/>
          <a:p>
            <a:r>
              <a:rPr lang="en-GB" dirty="0">
                <a:solidFill>
                  <a:schemeClr val="accent6">
                    <a:lumMod val="75000"/>
                  </a:schemeClr>
                </a:solidFill>
              </a:rPr>
              <a:t>www.id-book.com </a:t>
            </a: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9</a:t>
            </a:fld>
            <a:endParaRPr lang="en-GB" dirty="0">
              <a:solidFill>
                <a:schemeClr val="accent6">
                  <a:lumMod val="75000"/>
                </a:schemeClr>
              </a:solidFill>
            </a:endParaRPr>
          </a:p>
        </p:txBody>
      </p:sp>
    </p:spTree>
    <p:extLst>
      <p:ext uri="{BB962C8B-B14F-4D97-AF65-F5344CB8AC3E}">
        <p14:creationId xmlns:p14="http://schemas.microsoft.com/office/powerpoint/2010/main" val="586893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1808</TotalTime>
  <Words>1199</Words>
  <Application>Microsoft Office PowerPoint</Application>
  <PresentationFormat>On-screen Show (4:3)</PresentationFormat>
  <Paragraphs>221</Paragraphs>
  <Slides>31</Slides>
  <Notes>10</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游ゴシック</vt:lpstr>
      <vt:lpstr>Arial</vt:lpstr>
      <vt:lpstr>Calibri</vt:lpstr>
      <vt:lpstr>Calibri Light</vt:lpstr>
      <vt:lpstr>Liberation Sans</vt:lpstr>
      <vt:lpstr>Times</vt:lpstr>
      <vt:lpstr>Office Theme</vt:lpstr>
      <vt:lpstr>PowerPoint Presentation</vt:lpstr>
      <vt:lpstr>PowerPoint Presentation</vt:lpstr>
      <vt:lpstr>Recap</vt:lpstr>
      <vt:lpstr>Outline for today</vt:lpstr>
      <vt:lpstr>Problem Space</vt:lpstr>
      <vt:lpstr>Understanding the problem space</vt:lpstr>
      <vt:lpstr>What is an assumption?</vt:lpstr>
      <vt:lpstr>What is a claim?</vt:lpstr>
      <vt:lpstr>A framework for analysing the problem space</vt:lpstr>
      <vt:lpstr> Activity</vt:lpstr>
      <vt:lpstr>Activity</vt:lpstr>
      <vt:lpstr>Conceptual Models</vt:lpstr>
      <vt:lpstr>Conceptual model</vt:lpstr>
      <vt:lpstr>Components</vt:lpstr>
      <vt:lpstr>First steps in formulating a conceptual model</vt:lpstr>
      <vt:lpstr>Activity</vt:lpstr>
      <vt:lpstr>Activity</vt:lpstr>
      <vt:lpstr>Interface Metaphors</vt:lpstr>
      <vt:lpstr>Interface metaphors</vt:lpstr>
      <vt:lpstr>Material Metaphors</vt:lpstr>
      <vt:lpstr>Activity</vt:lpstr>
      <vt:lpstr>Activity</vt:lpstr>
      <vt:lpstr>Likert vs. Visual Analog Scale</vt:lpstr>
      <vt:lpstr>Interaction Types</vt:lpstr>
      <vt:lpstr>Interaction types</vt:lpstr>
      <vt:lpstr>Activity</vt:lpstr>
      <vt:lpstr>Activity</vt:lpstr>
      <vt:lpstr>Conceptual models: interaction and interface</vt:lpstr>
      <vt:lpstr>Many kinds of interface types available including…</vt:lpstr>
      <vt:lpstr>Which interaction type to choose?</vt:lpstr>
      <vt:lpstr>Activity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Opening/Closing Title</dc:title>
  <dc:creator>Katie</dc:creator>
  <cp:lastModifiedBy>John Krantz</cp:lastModifiedBy>
  <cp:revision>120</cp:revision>
  <dcterms:created xsi:type="dcterms:W3CDTF">2015-04-14T14:31:50Z</dcterms:created>
  <dcterms:modified xsi:type="dcterms:W3CDTF">2017-05-03T16:25:10Z</dcterms:modified>
</cp:coreProperties>
</file>