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7" r:id="rId1"/>
  </p:sldMasterIdLst>
  <p:notesMasterIdLst>
    <p:notesMasterId r:id="rId29"/>
  </p:notesMasterIdLst>
  <p:sldIdLst>
    <p:sldId id="258" r:id="rId2"/>
    <p:sldId id="339" r:id="rId3"/>
    <p:sldId id="355" r:id="rId4"/>
    <p:sldId id="353" r:id="rId5"/>
    <p:sldId id="354" r:id="rId6"/>
    <p:sldId id="350" r:id="rId7"/>
    <p:sldId id="351" r:id="rId8"/>
    <p:sldId id="352" r:id="rId9"/>
    <p:sldId id="340" r:id="rId10"/>
    <p:sldId id="341" r:id="rId11"/>
    <p:sldId id="342" r:id="rId12"/>
    <p:sldId id="343" r:id="rId13"/>
    <p:sldId id="344" r:id="rId14"/>
    <p:sldId id="345" r:id="rId15"/>
    <p:sldId id="296" r:id="rId16"/>
    <p:sldId id="297" r:id="rId17"/>
    <p:sldId id="298" r:id="rId18"/>
    <p:sldId id="346" r:id="rId19"/>
    <p:sldId id="347" r:id="rId20"/>
    <p:sldId id="348" r:id="rId21"/>
    <p:sldId id="349" r:id="rId22"/>
    <p:sldId id="338" r:id="rId23"/>
    <p:sldId id="301" r:id="rId24"/>
    <p:sldId id="304" r:id="rId25"/>
    <p:sldId id="308" r:id="rId26"/>
    <p:sldId id="311" r:id="rId27"/>
    <p:sldId id="313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0">
          <p15:clr>
            <a:srgbClr val="A4A3A4"/>
          </p15:clr>
        </p15:guide>
        <p15:guide id="2" pos="545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272" autoAdjust="0"/>
  </p:normalViewPr>
  <p:slideViewPr>
    <p:cSldViewPr snapToGrid="0" snapToObjects="1" showGuides="1">
      <p:cViewPr varScale="1">
        <p:scale>
          <a:sx n="76" d="100"/>
          <a:sy n="76" d="100"/>
        </p:scale>
        <p:origin x="1646" y="41"/>
      </p:cViewPr>
      <p:guideLst>
        <p:guide orient="horz" pos="490"/>
        <p:guide pos="545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B83A1-C86B-4A11-9B81-395DC2B0D2DB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168C7A-E293-4D1B-820F-D27EDC2DAA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633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Outline.</a:t>
            </a:r>
          </a:p>
          <a:p>
            <a:r>
              <a:rPr lang="en-US" dirty="0"/>
              <a:t>New audience</a:t>
            </a:r>
            <a:r>
              <a:rPr lang="en-US" baseline="0" dirty="0"/>
              <a:t> so I don’t know your background.  Apologize but I have found this useful information when talking about related topics.</a:t>
            </a:r>
          </a:p>
          <a:p>
            <a:r>
              <a:rPr lang="en-US" baseline="0" dirty="0"/>
              <a:t>I want to give you context to understand the uses of the page.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68C7A-E293-4D1B-820F-D27EDC2DAAC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7883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F1A59E91-E32F-6846-8C90-4A5BDABF677E}" type="slidenum">
              <a:rPr lang="en-US" sz="1200" baseline="0"/>
              <a:pPr/>
              <a:t>23</a:t>
            </a:fld>
            <a:endParaRPr lang="en-US" sz="1200" baseline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74359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31C9A754-CF55-9A4A-859E-532F0E765259}" type="slidenum">
              <a:rPr lang="en-US" sz="1200" baseline="0"/>
              <a:pPr/>
              <a:t>24</a:t>
            </a:fld>
            <a:endParaRPr lang="en-US" sz="1200" baseline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3693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945566E6-0482-884C-B096-3CAEAD881248}" type="slidenum">
              <a:rPr lang="en-US" sz="1200" baseline="0"/>
              <a:pPr/>
              <a:t>25</a:t>
            </a:fld>
            <a:endParaRPr lang="en-US" sz="1200" baseline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909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E5A32C91-C701-964A-8DD7-D43BAED35BE6}" type="slidenum">
              <a:rPr lang="en-US" sz="1200" baseline="0"/>
              <a:pPr/>
              <a:t>26</a:t>
            </a:fld>
            <a:endParaRPr lang="en-US" sz="1200" baseline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3523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DD92F6F3-8858-3642-BE2F-4033E23796CA}" type="slidenum">
              <a:rPr lang="en-US" sz="1200" baseline="0"/>
              <a:pPr/>
              <a:t>27</a:t>
            </a:fld>
            <a:endParaRPr lang="en-US" sz="1200" baseline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 dirty="0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42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1089B3-8C69-43C4-93DD-CE82A6BE3A49}" type="slidenum">
              <a:rPr lang="en-US"/>
              <a:pPr/>
              <a:t>2</a:t>
            </a:fld>
            <a:endParaRPr lang="en-US"/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 cap="flat"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398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168C7A-E293-4D1B-820F-D27EDC2DAAC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2166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70C0DC-F606-4B4F-A2C1-E622B231A540}" type="slidenum">
              <a:rPr lang="en-US"/>
              <a:pPr/>
              <a:t>9</a:t>
            </a:fld>
            <a:endParaRPr 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hardware effects and actions were expected and normal.  All started out according to plan expected by the engineers- it was humans who stepped in and messed up the system.  But why they stepped in is understandable as will be seen below.</a:t>
            </a:r>
          </a:p>
          <a:p>
            <a:endParaRPr lang="en-US"/>
          </a:p>
        </p:txBody>
      </p:sp>
      <p:sp>
        <p:nvSpPr>
          <p:cNvPr id="10243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34979734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9EB5A4-288B-40AC-A149-6259ECA3AE5E}" type="slidenum">
              <a:rPr lang="en-US"/>
              <a:pPr/>
              <a:t>10</a:t>
            </a:fld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relieve valve did not close</a:t>
            </a:r>
          </a:p>
          <a:p>
            <a:r>
              <a:rPr lang="en-US"/>
              <a:t>The relief valve could have been manually closed but the operator could not tell if the valve was open only that the power to the valve was off .</a:t>
            </a:r>
          </a:p>
          <a:p>
            <a:endParaRPr lang="en-US"/>
          </a:p>
          <a:p>
            <a:r>
              <a:rPr lang="en-US"/>
              <a:t>With over 100 alarms going off - think - what is the supposed limit of short term memory - 7+-2.</a:t>
            </a:r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12291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7293251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696F5BA-E947-40DC-87BE-C797C684AB2D}" type="slidenum">
              <a:rPr lang="en-US"/>
              <a:pPr/>
              <a:t>11</a:t>
            </a:fld>
            <a:endParaRPr lang="en-US"/>
          </a:p>
        </p:txBody>
      </p:sp>
      <p:sp>
        <p:nvSpPr>
          <p:cNvPr id="6963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/>
        </p:spPr>
      </p:sp>
      <p:sp>
        <p:nvSpPr>
          <p:cNvPr id="6963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1080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3E6BD1-A60C-46EC-90B6-A55955FEA500}" type="slidenum">
              <a:rPr lang="en-US"/>
              <a:pPr/>
              <a:t>12</a:t>
            </a:fld>
            <a:endParaRPr lang="en-US"/>
          </a:p>
        </p:txBody>
      </p:sp>
      <p:sp>
        <p:nvSpPr>
          <p:cNvPr id="14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 cap="flat"/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253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A28249-1B39-4A63-AC1F-D3B71B76A0F7}" type="slidenum">
              <a:rPr lang="en-US"/>
              <a:pPr/>
              <a:t>14</a:t>
            </a:fld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  <a:p>
            <a:r>
              <a:rPr lang="en-US"/>
              <a:t>what happened is that when she tried to turn off oven to keep it warm until supper was over, she was in a hurry so she - - - -  extra-crispy.</a:t>
            </a:r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6913"/>
            <a:ext cx="4635500" cy="3476625"/>
          </a:xfrm>
          <a:ln cap="flat"/>
        </p:spPr>
      </p:sp>
    </p:spTree>
    <p:extLst>
      <p:ext uri="{BB962C8B-B14F-4D97-AF65-F5344CB8AC3E}">
        <p14:creationId xmlns:p14="http://schemas.microsoft.com/office/powerpoint/2010/main" val="2156111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aseline="-250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fld id="{53968A07-451E-1649-A46D-A88BF326C970}" type="slidenum">
              <a:rPr lang="en-US" sz="1200" baseline="0"/>
              <a:pPr/>
              <a:t>22</a:t>
            </a:fld>
            <a:endParaRPr lang="en-US" sz="1200" baseline="0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372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241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00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838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6080511" cy="94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295400"/>
            <a:ext cx="3810000" cy="4800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029200" y="1295400"/>
            <a:ext cx="38100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0ED42F5-B1F4-41CC-9E19-BCEFA5EBD61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8" name="Picture 7" descr="WhiteHanover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105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320"/>
            <a:ext cx="6080511" cy="94488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066800" y="1295400"/>
            <a:ext cx="7772400" cy="48006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13F093-326A-4F9E-9091-19D43E35D5A6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7" name="Picture 6" descr="WhiteHanover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147311" y="274320"/>
            <a:ext cx="2012177" cy="113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24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123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339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780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263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4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686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88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07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D96E9-0D19-3C43-BCC0-58C11E64476D}" type="datetimeFigureOut">
              <a:rPr lang="en-US" smtClean="0"/>
              <a:t>5/2/2017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24F57-0163-2D43-A663-D845295191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3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700" r:id="rId12"/>
    <p:sldLayoutId id="214748370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1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51177" y="3135254"/>
            <a:ext cx="4202349" cy="27677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Spring is Finally Here!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0" y="1417638"/>
            <a:ext cx="2486258" cy="139852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60535" y="2323090"/>
            <a:ext cx="3268495" cy="21960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68111" y="1556425"/>
            <a:ext cx="3785415" cy="2198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75388" y="3293812"/>
            <a:ext cx="3194325" cy="223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291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5600" cy="1143000"/>
          </a:xfrm>
          <a:noFill/>
          <a:ln/>
        </p:spPr>
        <p:txBody>
          <a:bodyPr>
            <a:normAutofit/>
          </a:bodyPr>
          <a:lstStyle/>
          <a:p>
            <a:r>
              <a:rPr lang="en-US" dirty="0"/>
              <a:t>Three Mile Island - The Disaster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sz="half" idx="1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sz="2400"/>
              <a:t>Mechanical Failure</a:t>
            </a:r>
          </a:p>
          <a:p>
            <a:pPr lvl="1"/>
            <a:r>
              <a:rPr lang="en-US" sz="2000"/>
              <a:t>NO water was getting to the emergency pump - the lines were closed </a:t>
            </a:r>
          </a:p>
          <a:p>
            <a:pPr lvl="2"/>
            <a:r>
              <a:rPr lang="en-US" sz="1800"/>
              <a:t>one light signaling that lines were closed was covered by a maintenance tag. </a:t>
            </a:r>
          </a:p>
          <a:p>
            <a:pPr lvl="2"/>
            <a:r>
              <a:rPr lang="en-US" sz="1800"/>
              <a:t>other light - who knows?</a:t>
            </a:r>
          </a:p>
          <a:p>
            <a:pPr lvl="1"/>
            <a:r>
              <a:rPr lang="en-US" sz="2000"/>
              <a:t>The relief valve did not close </a:t>
            </a:r>
          </a:p>
          <a:p>
            <a:pPr lvl="2"/>
            <a:r>
              <a:rPr lang="en-US" sz="1800"/>
              <a:t>With valve open, radioactive water escaped to drain tank.</a:t>
            </a:r>
          </a:p>
          <a:p>
            <a:endParaRPr lang="en-US" sz="2400"/>
          </a:p>
        </p:txBody>
      </p:sp>
      <p:sp>
        <p:nvSpPr>
          <p:cNvPr id="1126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400"/>
              <a:t>Human Factors Issue</a:t>
            </a:r>
          </a:p>
          <a:p>
            <a:pPr lvl="1"/>
            <a:r>
              <a:rPr lang="en-US" sz="2000"/>
              <a:t>Visibility of alerts </a:t>
            </a:r>
          </a:p>
          <a:p>
            <a:pPr lvl="1"/>
            <a:r>
              <a:rPr lang="en-US" sz="2000"/>
              <a:t>Placement is also an issue</a:t>
            </a:r>
          </a:p>
          <a:p>
            <a:pPr lvl="1">
              <a:buFont typeface="Monotype Sorts" pitchFamily="2" charset="2"/>
              <a:buNone/>
            </a:pPr>
            <a:endParaRPr lang="en-US" sz="2000"/>
          </a:p>
          <a:p>
            <a:pPr lvl="1">
              <a:buFont typeface="Monotype Sorts" pitchFamily="2" charset="2"/>
              <a:buNone/>
            </a:pPr>
            <a:endParaRPr lang="en-US" sz="2000"/>
          </a:p>
          <a:p>
            <a:pPr lvl="1">
              <a:buFont typeface="Monotype Sorts" pitchFamily="2" charset="2"/>
              <a:buNone/>
            </a:pPr>
            <a:endParaRPr lang="en-US" sz="2000"/>
          </a:p>
          <a:p>
            <a:pPr lvl="1">
              <a:buFont typeface="Monotype Sorts" pitchFamily="2" charset="2"/>
              <a:buNone/>
            </a:pPr>
            <a:endParaRPr lang="en-US" sz="2000"/>
          </a:p>
          <a:p>
            <a:pPr lvl="1">
              <a:buFont typeface="Monotype Sorts" pitchFamily="2" charset="2"/>
              <a:buNone/>
            </a:pPr>
            <a:endParaRPr lang="en-US" sz="2000"/>
          </a:p>
          <a:p>
            <a:pPr lvl="1"/>
            <a:r>
              <a:rPr lang="en-US" sz="2000"/>
              <a:t>Relief valve lights indicated commanded state not actual state - that they were switched to close that that they did close</a:t>
            </a:r>
          </a:p>
        </p:txBody>
      </p:sp>
    </p:spTree>
    <p:extLst>
      <p:ext uri="{BB962C8B-B14F-4D97-AF65-F5344CB8AC3E}">
        <p14:creationId xmlns:p14="http://schemas.microsoft.com/office/powerpoint/2010/main" val="167248444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686550" cy="1143000"/>
          </a:xfrm>
        </p:spPr>
        <p:txBody>
          <a:bodyPr>
            <a:normAutofit/>
          </a:bodyPr>
          <a:lstStyle/>
          <a:p>
            <a:r>
              <a:rPr lang="en-US" dirty="0"/>
              <a:t>Three Mile Island - The Disaster - 2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/>
              <a:t>Action </a:t>
            </a:r>
          </a:p>
          <a:p>
            <a:pPr lvl="1"/>
            <a:r>
              <a:rPr lang="en-US" sz="2000"/>
              <a:t>Over 100 alarms went off in two minutes</a:t>
            </a:r>
          </a:p>
          <a:p>
            <a:pPr lvl="2"/>
            <a:r>
              <a:rPr lang="en-US" sz="1800"/>
              <a:t>Computer printer was hopelessly behind the times - 1 item every 4 seconds.</a:t>
            </a:r>
          </a:p>
        </p:txBody>
      </p:sp>
      <p:sp>
        <p:nvSpPr>
          <p:cNvPr id="62468" name="Rectangle 4"/>
          <p:cNvSpPr>
            <a:spLocks noGrp="1" noChangeArrowheads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/>
              <a:t>Human Factors Issue</a:t>
            </a:r>
          </a:p>
          <a:p>
            <a:pPr lvl="1"/>
            <a:r>
              <a:rPr lang="en-US" sz="2000"/>
              <a:t>Limits of Short-term memory</a:t>
            </a:r>
          </a:p>
          <a:p>
            <a:pPr lvl="1"/>
            <a:r>
              <a:rPr lang="en-US" sz="2000"/>
              <a:t>Limits of attention</a:t>
            </a:r>
          </a:p>
          <a:p>
            <a:pPr lvl="1"/>
            <a:r>
              <a:rPr lang="en-US" sz="2000"/>
              <a:t>Response selection</a:t>
            </a:r>
          </a:p>
        </p:txBody>
      </p:sp>
    </p:spTree>
    <p:extLst>
      <p:ext uri="{BB962C8B-B14F-4D97-AF65-F5344CB8AC3E}">
        <p14:creationId xmlns:p14="http://schemas.microsoft.com/office/powerpoint/2010/main" val="45380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Three Mile Island - The Disaster (cont.)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When the steam generators boiled dry standby pumps began to operate, as they should </a:t>
            </a:r>
          </a:p>
          <a:p>
            <a:pPr lvl="1"/>
            <a:r>
              <a:rPr lang="en-US"/>
              <a:t>Operators turned down the flow thinking enough coolant was available - kept problem growing.</a:t>
            </a:r>
          </a:p>
          <a:p>
            <a:r>
              <a:rPr lang="en-US"/>
              <a:t>Practically an accidental turning on of the standby pumps by a supervisor averted the accident.</a:t>
            </a:r>
          </a:p>
        </p:txBody>
      </p:sp>
    </p:spTree>
    <p:extLst>
      <p:ext uri="{BB962C8B-B14F-4D97-AF65-F5344CB8AC3E}">
        <p14:creationId xmlns:p14="http://schemas.microsoft.com/office/powerpoint/2010/main" val="4957039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Three Mile Island - Summary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/>
              <a:t>Human intervention was primary cause of accident</a:t>
            </a:r>
          </a:p>
          <a:p>
            <a:pPr lvl="1"/>
            <a:r>
              <a:rPr lang="en-US"/>
              <a:t>But the reasons for the errors by the operators predate the building of the plant </a:t>
            </a:r>
          </a:p>
          <a:p>
            <a:r>
              <a:rPr lang="en-US"/>
              <a:t>The Human Error was principally due to design of the control room </a:t>
            </a:r>
          </a:p>
          <a:p>
            <a:pPr lvl="1"/>
            <a:r>
              <a:rPr lang="en-US"/>
              <a:t>Note: While there was human error, it was not the operators fault</a:t>
            </a:r>
          </a:p>
          <a:p>
            <a:pPr lvl="1"/>
            <a:r>
              <a:rPr lang="en-US"/>
              <a:t>A recent change in shift may also have played a role.</a:t>
            </a:r>
          </a:p>
        </p:txBody>
      </p:sp>
    </p:spTree>
    <p:extLst>
      <p:ext uri="{BB962C8B-B14F-4D97-AF65-F5344CB8AC3E}">
        <p14:creationId xmlns:p14="http://schemas.microsoft.com/office/powerpoint/2010/main" val="743950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/>
              <a:t>A Minor Disaster Closer to Home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/>
              <a:t>Background</a:t>
            </a:r>
          </a:p>
          <a:p>
            <a:pPr lvl="1"/>
            <a:r>
              <a:rPr lang="en-US" sz="2000"/>
              <a:t>Oven controls are not standard - off on different ovens are different directions</a:t>
            </a:r>
            <a:r>
              <a:rPr lang="en-US"/>
              <a:t>.</a:t>
            </a:r>
          </a:p>
          <a:p>
            <a:pPr lvl="1"/>
            <a:r>
              <a:rPr lang="en-US" sz="2000"/>
              <a:t>The previous oven control turned counter-clockwise for off.</a:t>
            </a:r>
            <a:endParaRPr lang="en-US"/>
          </a:p>
          <a:p>
            <a:pPr lvl="1"/>
            <a:r>
              <a:rPr lang="en-US" sz="2000"/>
              <a:t>The oven under consideration turned clockwise for off</a:t>
            </a:r>
            <a:r>
              <a:rPr lang="en-US"/>
              <a:t>.</a:t>
            </a:r>
          </a:p>
          <a:p>
            <a:r>
              <a:rPr lang="en-US"/>
              <a:t>The Event</a:t>
            </a:r>
            <a:endParaRPr lang="en-US" sz="3200"/>
          </a:p>
          <a:p>
            <a:pPr lvl="1"/>
            <a:r>
              <a:rPr lang="en-US" sz="2000"/>
              <a:t>A very nice apple crisp was being made.</a:t>
            </a:r>
          </a:p>
          <a:p>
            <a:pPr lvl="1"/>
            <a:r>
              <a:rPr lang="en-US" sz="2000"/>
              <a:t>It had completed it before supper.</a:t>
            </a:r>
          </a:p>
          <a:p>
            <a:pPr lvl="1"/>
            <a:r>
              <a:rPr lang="en-US" sz="2000"/>
              <a:t>It got very crisp - turned on broiler instead.</a:t>
            </a:r>
          </a:p>
          <a:p>
            <a:r>
              <a:rPr lang="en-US"/>
              <a:t>The nonstandardized controls between units led to proactive interference</a:t>
            </a:r>
            <a:r>
              <a:rPr lang="en-US" sz="320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1784351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Bad Design: Why?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85124" y="3144732"/>
            <a:ext cx="3773751" cy="17131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13295" y="5431808"/>
            <a:ext cx="4724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Find your own examples</a:t>
            </a:r>
          </a:p>
        </p:txBody>
      </p:sp>
    </p:spTree>
    <p:extLst>
      <p:ext uri="{BB962C8B-B14F-4D97-AF65-F5344CB8AC3E}">
        <p14:creationId xmlns:p14="http://schemas.microsoft.com/office/powerpoint/2010/main" val="5564319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this a good design?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Be critical readers of the text, especially the examples.</a:t>
            </a:r>
          </a:p>
        </p:txBody>
      </p:sp>
      <p:pic>
        <p:nvPicPr>
          <p:cNvPr id="4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6990" y="1769268"/>
            <a:ext cx="5965405" cy="273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22065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Find some examples</a:t>
            </a:r>
          </a:p>
        </p:txBody>
      </p:sp>
    </p:spTree>
    <p:extLst>
      <p:ext uri="{BB962C8B-B14F-4D97-AF65-F5344CB8AC3E}">
        <p14:creationId xmlns:p14="http://schemas.microsoft.com/office/powerpoint/2010/main" val="34385729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 dirty="0"/>
              <a:t>Overview of Key Human-Computer Interaction Concepts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The Task or Job</a:t>
            </a:r>
            <a:endParaRPr lang="en-US" sz="2400"/>
          </a:p>
          <a:p>
            <a:pPr lvl="1"/>
            <a:r>
              <a:rPr lang="en-US" sz="2000"/>
              <a:t>DEFINITION: Any behavior with a </a:t>
            </a:r>
            <a:r>
              <a:rPr lang="en-US" sz="2000" b="1"/>
              <a:t>goal</a:t>
            </a:r>
            <a:r>
              <a:rPr lang="en-US" sz="2000"/>
              <a:t>.</a:t>
            </a:r>
          </a:p>
          <a:p>
            <a:pPr lvl="1"/>
            <a:r>
              <a:rPr lang="en-US" sz="2000"/>
              <a:t>For example:</a:t>
            </a:r>
          </a:p>
          <a:p>
            <a:pPr lvl="2"/>
            <a:r>
              <a:rPr lang="en-US" sz="1800"/>
              <a:t>What are the tasks of a car?</a:t>
            </a:r>
          </a:p>
          <a:p>
            <a:pPr lvl="2"/>
            <a:r>
              <a:rPr lang="en-US" sz="1800"/>
              <a:t>What are the tasks of a word processing program?</a:t>
            </a:r>
          </a:p>
          <a:p>
            <a:pPr lvl="2"/>
            <a:r>
              <a:rPr lang="en-US" sz="1800"/>
              <a:t>What are the tasks of a computer?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5219699" y="1981200"/>
            <a:ext cx="2057400" cy="121920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System: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All elements</a:t>
            </a:r>
          </a:p>
          <a:p>
            <a:r>
              <a:rPr lang="en-US" sz="2000" b="1" dirty="0">
                <a:solidFill>
                  <a:schemeClr val="bg1"/>
                </a:solidFill>
              </a:rPr>
              <a:t>involved in task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or job.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3676650" y="5067301"/>
            <a:ext cx="2400300" cy="83820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Current State: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Present conditions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6705600" y="4229101"/>
            <a:ext cx="2438400" cy="838200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r>
              <a:rPr lang="en-US" sz="2000" b="1" dirty="0">
                <a:solidFill>
                  <a:schemeClr val="bg1"/>
                </a:solidFill>
              </a:rPr>
              <a:t>Goal State:</a:t>
            </a: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2000" b="1" dirty="0">
                <a:solidFill>
                  <a:schemeClr val="bg1"/>
                </a:solidFill>
              </a:rPr>
              <a:t>Desired conditions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41995" name="AutoShape 11"/>
          <p:cNvCxnSpPr>
            <a:cxnSpLocks noChangeShapeType="1"/>
            <a:stCxn id="41990" idx="1"/>
            <a:endCxn id="41992" idx="0"/>
          </p:cNvCxnSpPr>
          <p:nvPr/>
        </p:nvCxnSpPr>
        <p:spPr bwMode="auto">
          <a:xfrm rot="10800000" flipV="1">
            <a:off x="4876801" y="2590799"/>
            <a:ext cx="342899" cy="2476501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  <p:cxnSp>
        <p:nvCxnSpPr>
          <p:cNvPr id="41996" name="AutoShape 12"/>
          <p:cNvCxnSpPr>
            <a:cxnSpLocks noChangeShapeType="1"/>
            <a:stCxn id="41992" idx="3"/>
            <a:endCxn id="41990" idx="2"/>
          </p:cNvCxnSpPr>
          <p:nvPr/>
        </p:nvCxnSpPr>
        <p:spPr bwMode="auto">
          <a:xfrm flipV="1">
            <a:off x="6076950" y="3200400"/>
            <a:ext cx="171449" cy="2286001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  <p:cxnSp>
        <p:nvCxnSpPr>
          <p:cNvPr id="41999" name="AutoShape 15"/>
          <p:cNvCxnSpPr>
            <a:cxnSpLocks noChangeShapeType="1"/>
            <a:stCxn id="41993" idx="0"/>
            <a:endCxn id="41990" idx="3"/>
          </p:cNvCxnSpPr>
          <p:nvPr/>
        </p:nvCxnSpPr>
        <p:spPr bwMode="auto">
          <a:xfrm rot="16200000" flipV="1">
            <a:off x="6781800" y="3086100"/>
            <a:ext cx="1638301" cy="647701"/>
          </a:xfrm>
          <a:prstGeom prst="bentConnector2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94070805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2800"/>
              <a:t>Overview of Key Human Factors Concepts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The System</a:t>
            </a:r>
            <a:endParaRPr lang="en-US"/>
          </a:p>
          <a:p>
            <a:pPr lvl="1"/>
            <a:r>
              <a:rPr lang="en-US"/>
              <a:t>DEFINITION: a set of connected things or parts that form a whole or work together. (Oxford American Dictionary)</a:t>
            </a:r>
          </a:p>
          <a:p>
            <a:pPr lvl="1"/>
            <a:r>
              <a:rPr lang="en-US"/>
              <a:t>A system is what performs the task or job</a:t>
            </a:r>
          </a:p>
        </p:txBody>
      </p:sp>
    </p:spTree>
    <p:extLst>
      <p:ext uri="{BB962C8B-B14F-4D97-AF65-F5344CB8AC3E}">
        <p14:creationId xmlns:p14="http://schemas.microsoft.com/office/powerpoint/2010/main" val="243198436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3" y="320040"/>
            <a:ext cx="850053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06166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127899" y="965203"/>
            <a:ext cx="5374075" cy="4927601"/>
          </a:xfrm>
        </p:spPr>
        <p:txBody>
          <a:bodyPr anchor="ctr">
            <a:normAutofit/>
          </a:bodyPr>
          <a:lstStyle/>
          <a:p>
            <a:pPr algn="l"/>
            <a:r>
              <a:rPr lang="en-US" sz="4800" i="0">
                <a:solidFill>
                  <a:schemeClr val="bg1"/>
                </a:solidFill>
              </a:rPr>
              <a:t>Psy/CS 260 Human-Computer Interaction</a:t>
            </a:r>
            <a:endParaRPr lang="en-US" sz="4800">
              <a:solidFill>
                <a:schemeClr val="bg1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7706" y="965198"/>
            <a:ext cx="1866727" cy="4927603"/>
          </a:xfrm>
        </p:spPr>
        <p:txBody>
          <a:bodyPr anchor="ctr">
            <a:normAutofit/>
          </a:bodyPr>
          <a:lstStyle/>
          <a:p>
            <a:pPr marL="342900" indent="-342900" algn="r"/>
            <a:r>
              <a:rPr lang="en-US" sz="2000" i="1">
                <a:solidFill>
                  <a:schemeClr val="accent4"/>
                </a:solidFill>
                <a:latin typeface="Bookman Old Style" pitchFamily="18" charset="0"/>
              </a:rPr>
              <a:t>Honor Thy User</a:t>
            </a:r>
          </a:p>
          <a:p>
            <a:pPr marL="342900" indent="-342900" algn="r"/>
            <a:r>
              <a:rPr lang="en-US" sz="2000" i="1">
                <a:solidFill>
                  <a:schemeClr val="accent4"/>
                </a:solidFill>
                <a:latin typeface="Bookman Old Style" pitchFamily="18" charset="0"/>
              </a:rPr>
              <a:t>There are Always Tradeoffs</a:t>
            </a:r>
            <a:endParaRPr lang="en-US" sz="200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6812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4089" y="274320"/>
            <a:ext cx="6080511" cy="944880"/>
          </a:xfrm>
          <a:noFill/>
          <a:ln/>
        </p:spPr>
        <p:txBody>
          <a:bodyPr>
            <a:normAutofit fontScale="90000"/>
          </a:bodyPr>
          <a:lstStyle/>
          <a:p>
            <a:r>
              <a:rPr lang="en-US" sz="3200" dirty="0"/>
              <a:t>Overview of Human-Computer Systems</a:t>
            </a:r>
          </a:p>
        </p:txBody>
      </p:sp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0" y="3200400"/>
            <a:ext cx="9144000" cy="609600"/>
          </a:xfrm>
          <a:prstGeom prst="rect">
            <a:avLst/>
          </a:prstGeom>
          <a:gradFill rotWithShape="0">
            <a:gsLst>
              <a:gs pos="0">
                <a:srgbClr val="339966">
                  <a:gamma/>
                  <a:shade val="46275"/>
                  <a:invGamma/>
                </a:srgbClr>
              </a:gs>
              <a:gs pos="50000">
                <a:srgbClr val="339966"/>
              </a:gs>
              <a:gs pos="100000">
                <a:srgbClr val="339966">
                  <a:gamma/>
                  <a:shade val="46275"/>
                  <a:invGamma/>
                </a:srgbClr>
              </a:gs>
            </a:gsLst>
            <a:lin ang="5400000" scaled="1"/>
          </a:gra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FFFFFF"/>
                </a:solidFill>
              </a:rPr>
              <a:t>The Human-Machine Interface</a:t>
            </a:r>
            <a:endParaRPr lang="en-US"/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3276600" y="1524000"/>
            <a:ext cx="2667000" cy="3810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Cognitive Functions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52400" y="2514600"/>
            <a:ext cx="8839200" cy="1981200"/>
            <a:chOff x="152400" y="2514600"/>
            <a:chExt cx="8839200" cy="1981200"/>
          </a:xfrm>
        </p:grpSpPr>
        <p:sp>
          <p:nvSpPr>
            <p:cNvPr id="46089" name="Rectangle 9"/>
            <p:cNvSpPr>
              <a:spLocks noChangeArrowheads="1"/>
            </p:cNvSpPr>
            <p:nvPr/>
          </p:nvSpPr>
          <p:spPr bwMode="auto">
            <a:xfrm>
              <a:off x="152400" y="2514600"/>
              <a:ext cx="2667000" cy="68580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Sensory Systems: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Human Input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090" name="Rectangle 10"/>
            <p:cNvSpPr>
              <a:spLocks noChangeArrowheads="1"/>
            </p:cNvSpPr>
            <p:nvPr/>
          </p:nvSpPr>
          <p:spPr bwMode="auto">
            <a:xfrm>
              <a:off x="6324600" y="3810000"/>
              <a:ext cx="2667000" cy="68580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Controls: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Machine Input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52400" y="2514600"/>
            <a:ext cx="8839200" cy="1981200"/>
            <a:chOff x="152400" y="2514600"/>
            <a:chExt cx="8839200" cy="1981200"/>
          </a:xfrm>
        </p:grpSpPr>
        <p:sp>
          <p:nvSpPr>
            <p:cNvPr id="46088" name="Rectangle 8"/>
            <p:cNvSpPr>
              <a:spLocks noChangeArrowheads="1"/>
            </p:cNvSpPr>
            <p:nvPr/>
          </p:nvSpPr>
          <p:spPr bwMode="auto">
            <a:xfrm>
              <a:off x="6324600" y="2514600"/>
              <a:ext cx="2667000" cy="68580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Motor Functions: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Human Output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091" name="Rectangle 11"/>
            <p:cNvSpPr>
              <a:spLocks noChangeArrowheads="1"/>
            </p:cNvSpPr>
            <p:nvPr/>
          </p:nvSpPr>
          <p:spPr bwMode="auto">
            <a:xfrm>
              <a:off x="152400" y="3810000"/>
              <a:ext cx="2667000" cy="685800"/>
            </a:xfrm>
            <a:prstGeom prst="rect">
              <a:avLst/>
            </a:prstGeom>
            <a:solidFill>
              <a:srgbClr val="0070C0"/>
            </a:solidFill>
            <a:ln w="381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Displays:</a:t>
              </a:r>
            </a:p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Machine Output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2590800" y="5181600"/>
            <a:ext cx="4419600" cy="762000"/>
          </a:xfrm>
          <a:prstGeom prst="rect">
            <a:avLst/>
          </a:prstGeom>
          <a:solidFill>
            <a:srgbClr val="0070C0"/>
          </a:solidFill>
          <a:ln w="381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Mechanisms of Machine: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Performs Task and Determines State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6093" name="Text Box 13"/>
          <p:cNvSpPr txBox="1">
            <a:spLocks noChangeArrowheads="1"/>
          </p:cNvSpPr>
          <p:nvPr/>
        </p:nvSpPr>
        <p:spPr bwMode="auto">
          <a:xfrm>
            <a:off x="2879725" y="4686300"/>
            <a:ext cx="255905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Feedback within Machine</a:t>
            </a:r>
          </a:p>
        </p:txBody>
      </p:sp>
      <p:cxnSp>
        <p:nvCxnSpPr>
          <p:cNvPr id="46094" name="AutoShape 14"/>
          <p:cNvCxnSpPr>
            <a:cxnSpLocks noChangeShapeType="1"/>
            <a:stCxn id="46089" idx="0"/>
            <a:endCxn id="46087" idx="1"/>
          </p:cNvCxnSpPr>
          <p:nvPr/>
        </p:nvCxnSpPr>
        <p:spPr bwMode="auto">
          <a:xfrm rot="16200000">
            <a:off x="1981200" y="1219200"/>
            <a:ext cx="781050" cy="17716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  <p:cxnSp>
        <p:nvCxnSpPr>
          <p:cNvPr id="46095" name="AutoShape 15"/>
          <p:cNvCxnSpPr>
            <a:cxnSpLocks noChangeShapeType="1"/>
            <a:stCxn id="46087" idx="3"/>
            <a:endCxn id="46088" idx="0"/>
          </p:cNvCxnSpPr>
          <p:nvPr/>
        </p:nvCxnSpPr>
        <p:spPr bwMode="auto">
          <a:xfrm>
            <a:off x="5962650" y="1714500"/>
            <a:ext cx="1695450" cy="7810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  <p:cxnSp>
        <p:nvCxnSpPr>
          <p:cNvPr id="46096" name="AutoShape 16"/>
          <p:cNvCxnSpPr>
            <a:cxnSpLocks noChangeShapeType="1"/>
            <a:stCxn id="46092" idx="1"/>
            <a:endCxn id="46091" idx="2"/>
          </p:cNvCxnSpPr>
          <p:nvPr/>
        </p:nvCxnSpPr>
        <p:spPr bwMode="auto">
          <a:xfrm rot="10800000">
            <a:off x="1485900" y="4514850"/>
            <a:ext cx="1085850" cy="10477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none" w="sm" len="sm"/>
            <a:tailEnd type="triangle" w="lg" len="lg"/>
          </a:ln>
          <a:effectLst/>
        </p:spPr>
      </p:cxnSp>
      <p:cxnSp>
        <p:nvCxnSpPr>
          <p:cNvPr id="46097" name="AutoShape 17"/>
          <p:cNvCxnSpPr>
            <a:cxnSpLocks noChangeShapeType="1"/>
            <a:stCxn id="46092" idx="3"/>
            <a:endCxn id="46090" idx="2"/>
          </p:cNvCxnSpPr>
          <p:nvPr/>
        </p:nvCxnSpPr>
        <p:spPr bwMode="auto">
          <a:xfrm flipV="1">
            <a:off x="7029450" y="4514850"/>
            <a:ext cx="628650" cy="1047750"/>
          </a:xfrm>
          <a:prstGeom prst="bentConnector2">
            <a:avLst/>
          </a:prstGeom>
          <a:noFill/>
          <a:ln w="38100">
            <a:solidFill>
              <a:schemeClr val="tx1"/>
            </a:solidFill>
            <a:miter lim="800000"/>
            <a:headEnd type="triangle" w="lg" len="lg"/>
            <a:tailEnd type="none" w="lg" len="lg"/>
          </a:ln>
          <a:effectLst/>
        </p:spPr>
      </p:cxnSp>
      <p:sp>
        <p:nvSpPr>
          <p:cNvPr id="46099" name="Line 19"/>
          <p:cNvSpPr>
            <a:spLocks noChangeShapeType="1"/>
          </p:cNvSpPr>
          <p:nvPr/>
        </p:nvSpPr>
        <p:spPr bwMode="auto">
          <a:xfrm flipV="1">
            <a:off x="8382000" y="1600200"/>
            <a:ext cx="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00" name="Line 20"/>
          <p:cNvSpPr>
            <a:spLocks noChangeShapeType="1"/>
          </p:cNvSpPr>
          <p:nvPr/>
        </p:nvSpPr>
        <p:spPr bwMode="auto">
          <a:xfrm flipH="1" flipV="1">
            <a:off x="5943600" y="16002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Rectangle 21"/>
          <p:cNvSpPr>
            <a:spLocks noChangeArrowheads="1"/>
          </p:cNvSpPr>
          <p:nvPr/>
        </p:nvSpPr>
        <p:spPr bwMode="auto">
          <a:xfrm>
            <a:off x="6248400" y="1219200"/>
            <a:ext cx="1981200" cy="3667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r>
              <a:rPr lang="en-US" sz="1800"/>
              <a:t>Muscular Feedback</a:t>
            </a:r>
          </a:p>
        </p:txBody>
      </p:sp>
      <p:grpSp>
        <p:nvGrpSpPr>
          <p:cNvPr id="46111" name="Group 31"/>
          <p:cNvGrpSpPr>
            <a:grpSpLocks/>
          </p:cNvGrpSpPr>
          <p:nvPr/>
        </p:nvGrpSpPr>
        <p:grpSpPr bwMode="auto">
          <a:xfrm rot="5400000" flipH="1">
            <a:off x="5848350" y="4705350"/>
            <a:ext cx="304800" cy="647700"/>
            <a:chOff x="2208" y="2640"/>
            <a:chExt cx="1536" cy="576"/>
          </a:xfrm>
        </p:grpSpPr>
        <p:sp>
          <p:nvSpPr>
            <p:cNvPr id="46109" name="Line 29"/>
            <p:cNvSpPr>
              <a:spLocks noChangeShapeType="1"/>
            </p:cNvSpPr>
            <p:nvPr/>
          </p:nvSpPr>
          <p:spPr bwMode="auto">
            <a:xfrm flipV="1">
              <a:off x="3744" y="2640"/>
              <a:ext cx="0" cy="57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10" name="Line 30"/>
            <p:cNvSpPr>
              <a:spLocks noChangeShapeType="1"/>
            </p:cNvSpPr>
            <p:nvPr/>
          </p:nvSpPr>
          <p:spPr bwMode="auto">
            <a:xfrm flipH="1" flipV="1">
              <a:off x="2208" y="2640"/>
              <a:ext cx="153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none" w="sm" len="sm"/>
              <a:tailEnd type="triangle" w="lg" len="lg"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6113" name="Line 33"/>
          <p:cNvSpPr>
            <a:spLocks noChangeShapeType="1"/>
          </p:cNvSpPr>
          <p:nvPr/>
        </p:nvSpPr>
        <p:spPr bwMode="auto">
          <a:xfrm rot="16200000" flipV="1">
            <a:off x="2779713" y="476091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46114" name="Line 34"/>
          <p:cNvSpPr>
            <a:spLocks noChangeShapeType="1"/>
          </p:cNvSpPr>
          <p:nvPr/>
        </p:nvSpPr>
        <p:spPr bwMode="auto">
          <a:xfrm rot="-5400000" flipH="1" flipV="1">
            <a:off x="2513013" y="5027613"/>
            <a:ext cx="304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lg" len="lg"/>
          </a:ln>
          <a:effectLst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996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26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/>
              <a:t>Implications of the System Concept</a:t>
            </a:r>
            <a:br>
              <a:rPr lang="en-US"/>
            </a:br>
            <a:r>
              <a:rPr lang="en-US" sz="2400"/>
              <a:t>(after Proctor and van Zandt, 1994)</a:t>
            </a:r>
          </a:p>
        </p:txBody>
      </p:sp>
      <p:sp>
        <p:nvSpPr>
          <p:cNvPr id="48131" name="Rectangle 1027"/>
          <p:cNvSpPr>
            <a:spLocks noGrp="1" noChangeArrowheads="1"/>
          </p:cNvSpPr>
          <p:nvPr>
            <p:ph idx="1"/>
          </p:nvPr>
        </p:nvSpPr>
        <p:spPr>
          <a:noFill/>
          <a:ln/>
        </p:spPr>
        <p:txBody>
          <a:bodyPr/>
          <a:lstStyle/>
          <a:p>
            <a:r>
              <a:rPr lang="en-US" sz="2400" dirty="0"/>
              <a:t>The user or operator is part of the system</a:t>
            </a:r>
          </a:p>
          <a:p>
            <a:r>
              <a:rPr lang="en-US" sz="2400" dirty="0"/>
              <a:t>The system goals are superordinate</a:t>
            </a:r>
          </a:p>
          <a:p>
            <a:pPr lvl="1"/>
            <a:r>
              <a:rPr lang="en-US" sz="2000" dirty="0"/>
              <a:t>Know the purpose of the system.</a:t>
            </a:r>
          </a:p>
          <a:p>
            <a:r>
              <a:rPr lang="en-US" sz="2400" dirty="0"/>
              <a:t>Systems are usually hierarchical</a:t>
            </a:r>
          </a:p>
          <a:p>
            <a:r>
              <a:rPr lang="en-US" sz="2400" dirty="0"/>
              <a:t>Both systems and components have inputs and outputs</a:t>
            </a:r>
          </a:p>
          <a:p>
            <a:r>
              <a:rPr lang="en-US" sz="2400" dirty="0"/>
              <a:t>Know the structure of the system</a:t>
            </a:r>
          </a:p>
          <a:p>
            <a:r>
              <a:rPr lang="en-US" sz="2400" dirty="0"/>
              <a:t>Deficiencies in system performance is the result of deficiencies of one or more components.</a:t>
            </a:r>
          </a:p>
          <a:p>
            <a:r>
              <a:rPr lang="en-US" sz="2400" dirty="0"/>
              <a:t>The system is part of the larger environment</a:t>
            </a:r>
          </a:p>
        </p:txBody>
      </p:sp>
    </p:spTree>
    <p:extLst>
      <p:ext uri="{BB962C8B-B14F-4D97-AF65-F5344CB8AC3E}">
        <p14:creationId xmlns:p14="http://schemas.microsoft.com/office/powerpoint/2010/main" val="235472311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en-GB" dirty="0"/>
              <a:t>What is User-</a:t>
            </a:r>
            <a:r>
              <a:rPr lang="en-GB" dirty="0" err="1"/>
              <a:t>Centered</a:t>
            </a:r>
            <a:r>
              <a:rPr lang="en-GB" dirty="0"/>
              <a:t> design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700808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7030A0"/>
                </a:solidFill>
              </a:rPr>
              <a:t>Need to take into account:</a:t>
            </a:r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endParaRPr lang="en-GB" sz="2400" dirty="0"/>
          </a:p>
          <a:p>
            <a:pPr>
              <a:lnSpc>
                <a:spcPct val="90000"/>
              </a:lnSpc>
            </a:pPr>
            <a:r>
              <a:rPr lang="en-GB" sz="2400" dirty="0">
                <a:solidFill>
                  <a:srgbClr val="7030A0"/>
                </a:solidFill>
              </a:rPr>
              <a:t>Need to optimize the interactions users have with a device:</a:t>
            </a:r>
          </a:p>
          <a:p>
            <a:pPr lvl="1">
              <a:lnSpc>
                <a:spcPct val="90000"/>
              </a:lnSpc>
            </a:pPr>
            <a:endParaRPr lang="en-GB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</p:spTree>
    <p:extLst>
      <p:ext uri="{BB962C8B-B14F-4D97-AF65-F5344CB8AC3E}">
        <p14:creationId xmlns:p14="http://schemas.microsoft.com/office/powerpoint/2010/main" val="16507850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404664"/>
            <a:ext cx="8229600" cy="1143000"/>
          </a:xfrm>
        </p:spPr>
        <p:txBody>
          <a:bodyPr/>
          <a:lstStyle/>
          <a:p>
            <a:r>
              <a:rPr lang="en-GB" dirty="0"/>
              <a:t>What is interaction design?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GB" sz="2400" dirty="0"/>
          </a:p>
          <a:p>
            <a:r>
              <a:rPr lang="en-GB" sz="2400" dirty="0">
                <a:solidFill>
                  <a:srgbClr val="7030A0"/>
                </a:solidFill>
              </a:rPr>
              <a:t>“Designing interactive products to support the way people communicate and interact in their everyday and working lives.”</a:t>
            </a:r>
          </a:p>
          <a:p>
            <a:pPr lvl="3"/>
            <a:r>
              <a:rPr lang="en-GB" sz="1600" b="1" dirty="0" err="1">
                <a:solidFill>
                  <a:schemeClr val="tx1"/>
                </a:solidFill>
              </a:rPr>
              <a:t>Preece</a:t>
            </a:r>
            <a:r>
              <a:rPr lang="en-GB" sz="1600" b="1" dirty="0">
                <a:solidFill>
                  <a:schemeClr val="tx1"/>
                </a:solidFill>
              </a:rPr>
              <a:t>, Sharp and Rogers (2015)</a:t>
            </a:r>
          </a:p>
          <a:p>
            <a:endParaRPr lang="en-GB" sz="1600" dirty="0"/>
          </a:p>
          <a:p>
            <a:endParaRPr lang="en-GB" sz="2400" dirty="0">
              <a:solidFill>
                <a:srgbClr val="7030A0"/>
              </a:solidFill>
            </a:endParaRPr>
          </a:p>
          <a:p>
            <a:r>
              <a:rPr lang="en-GB" sz="2400" dirty="0">
                <a:solidFill>
                  <a:srgbClr val="7030A0"/>
                </a:solidFill>
              </a:rPr>
              <a:t>“The design of spaces for human communication and interaction.” </a:t>
            </a:r>
          </a:p>
          <a:p>
            <a:pPr lvl="3"/>
            <a:r>
              <a:rPr lang="en-GB" sz="1600" b="1" dirty="0" err="1">
                <a:solidFill>
                  <a:schemeClr val="tx1"/>
                </a:solidFill>
              </a:rPr>
              <a:t>Winograd</a:t>
            </a:r>
            <a:r>
              <a:rPr lang="en-GB" sz="1600" b="1" dirty="0">
                <a:solidFill>
                  <a:schemeClr val="tx1"/>
                </a:solidFill>
              </a:rPr>
              <a:t> (1997)</a:t>
            </a:r>
          </a:p>
          <a:p>
            <a:pPr lvl="3"/>
            <a:endParaRPr lang="en-GB" sz="1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1775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HCI and interaction design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24</a:t>
            </a:fld>
            <a:endParaRPr lang="en-GB"/>
          </a:p>
        </p:txBody>
      </p:sp>
      <p:graphicFrame>
        <p:nvGraphicFramePr>
          <p:cNvPr id="38914" name="Object 2"/>
          <p:cNvGraphicFramePr>
            <a:graphicFrameLocks noChangeAspect="1"/>
          </p:cNvGraphicFramePr>
          <p:nvPr>
            <p:extLst/>
          </p:nvPr>
        </p:nvGraphicFramePr>
        <p:xfrm>
          <a:off x="683568" y="1268760"/>
          <a:ext cx="7458581" cy="48965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Document" r:id="rId4" imgW="4672584" imgH="3066288" progId="Word.Document.8">
                  <p:embed/>
                </p:oleObj>
              </mc:Choice>
              <mc:Fallback>
                <p:oleObj name="Document" r:id="rId4" imgW="4672584" imgH="3066288" progId="Word.Document.8">
                  <p:embed/>
                  <p:pic>
                    <p:nvPicPr>
                      <p:cNvPr id="3891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568" y="1268760"/>
                        <a:ext cx="7458581" cy="48965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8978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Working in multidisciplinary teams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25</a:t>
            </a:fld>
            <a:endParaRPr lang="en-GB"/>
          </a:p>
        </p:txBody>
      </p:sp>
      <p:pic>
        <p:nvPicPr>
          <p:cNvPr id="6146" name="Picture 2" descr="https://d16outft0soac8.cloudfront.net/uploadedImages/Education/MADE/Multidisc_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804391"/>
            <a:ext cx="4343145" cy="243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farm5.staticflickr.com/4118/4923628908_057c984f19_z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07918"/>
            <a:ext cx="3886200" cy="258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832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User Experience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idx="1"/>
          </p:nvPr>
        </p:nvSpPr>
        <p:spPr>
          <a:xfrm>
            <a:off x="467544" y="1556792"/>
            <a:ext cx="8229600" cy="4785395"/>
          </a:xfrm>
        </p:spPr>
        <p:txBody>
          <a:bodyPr>
            <a:normAutofit/>
          </a:bodyPr>
          <a:lstStyle/>
          <a:p>
            <a:r>
              <a:rPr lang="en-GB" sz="2800" dirty="0">
                <a:solidFill>
                  <a:srgbClr val="7030A0"/>
                </a:solidFill>
              </a:rPr>
              <a:t>How a product behaves and is used by people in the real world</a:t>
            </a:r>
          </a:p>
          <a:p>
            <a:endParaRPr lang="en-GB" sz="12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en-GB" sz="2800" dirty="0">
                <a:solidFill>
                  <a:srgbClr val="7030A0"/>
                </a:solidFill>
              </a:rPr>
              <a:t>Cannot design a user experience, only design </a:t>
            </a:r>
            <a:r>
              <a:rPr lang="en-GB" sz="2800" i="1" dirty="0">
                <a:solidFill>
                  <a:srgbClr val="7030A0"/>
                </a:solidFill>
              </a:rPr>
              <a:t>for</a:t>
            </a:r>
            <a:r>
              <a:rPr lang="en-GB" sz="2800" dirty="0">
                <a:solidFill>
                  <a:srgbClr val="7030A0"/>
                </a:solidFill>
              </a:rPr>
              <a:t> a user experience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4698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548680"/>
            <a:ext cx="8458200" cy="1143000"/>
          </a:xfrm>
        </p:spPr>
        <p:txBody>
          <a:bodyPr>
            <a:normAutofit/>
          </a:bodyPr>
          <a:lstStyle/>
          <a:p>
            <a:r>
              <a:rPr lang="en-GB" dirty="0"/>
              <a:t>What is involved in the process of interaction design 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idx="1"/>
          </p:nvPr>
        </p:nvSpPr>
        <p:spPr>
          <a:xfrm>
            <a:off x="571500" y="1981200"/>
            <a:ext cx="8001000" cy="4114800"/>
          </a:xfrm>
        </p:spPr>
        <p:txBody>
          <a:bodyPr>
            <a:normAutofit/>
          </a:bodyPr>
          <a:lstStyle/>
          <a:p>
            <a:pPr lvl="1">
              <a:buFontTx/>
              <a:buNone/>
            </a:pPr>
            <a:endParaRPr lang="en-GB" sz="2000" dirty="0"/>
          </a:p>
          <a:p>
            <a:r>
              <a:rPr lang="en-GB" dirty="0">
                <a:solidFill>
                  <a:srgbClr val="7030A0"/>
                </a:solidFill>
              </a:rPr>
              <a:t>Establishing requirements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Developing alternatives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Prototyping</a:t>
            </a:r>
          </a:p>
          <a:p>
            <a:endParaRPr lang="en-GB" dirty="0">
              <a:solidFill>
                <a:srgbClr val="7030A0"/>
              </a:solidFill>
            </a:endParaRPr>
          </a:p>
          <a:p>
            <a:r>
              <a:rPr lang="en-GB" dirty="0">
                <a:solidFill>
                  <a:srgbClr val="7030A0"/>
                </a:solidFill>
              </a:rPr>
              <a:t>Evaluating</a:t>
            </a:r>
          </a:p>
          <a:p>
            <a:endParaRPr lang="en-GB" sz="800" b="1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www.id-book.com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EA2D8D-44E5-43C4-BBA1-AE3E32EF0894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52729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Content Placeholder 4" descr="Old sign acknoledging work of Human Factor's class by Career Center.&#10;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grayscl/>
            <a:extLst/>
          </a:blip>
          <a:srcRect t="11602" b="12832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064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hot water and which is cold water?</a:t>
            </a:r>
          </a:p>
        </p:txBody>
      </p:sp>
      <p:pic>
        <p:nvPicPr>
          <p:cNvPr id="4098" name="Picture 2" descr="https://0f469d6f2fa468202d31-6b0d87410f7cc1525cc32b79408788c4.ssl.cf2.rackcdn.com/1428/76014376_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1" y="1825625"/>
            <a:ext cx="435133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96331" y="6176963"/>
            <a:ext cx="2350643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/>
              <a:t>Why doesn’t it matter?</a:t>
            </a:r>
          </a:p>
        </p:txBody>
      </p:sp>
    </p:spTree>
    <p:extLst>
      <p:ext uri="{BB962C8B-B14F-4D97-AF65-F5344CB8AC3E}">
        <p14:creationId xmlns:p14="http://schemas.microsoft.com/office/powerpoint/2010/main" val="3236429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Oh.</a:t>
            </a:r>
          </a:p>
        </p:txBody>
      </p:sp>
      <p:pic>
        <p:nvPicPr>
          <p:cNvPr id="5122" name="Picture 2" descr="https://img0.etsystatic.com/042/0/5869718/il_340x270.514428426_n2f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7520" y="2766854"/>
            <a:ext cx="3108960" cy="246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396331" y="6176963"/>
            <a:ext cx="2925929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/>
              <a:t>But is this true everywhere?  </a:t>
            </a:r>
          </a:p>
        </p:txBody>
      </p:sp>
    </p:spTree>
    <p:extLst>
      <p:ext uri="{BB962C8B-B14F-4D97-AF65-F5344CB8AC3E}">
        <p14:creationId xmlns:p14="http://schemas.microsoft.com/office/powerpoint/2010/main" val="725293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>
            <a:normAutofit/>
          </a:bodyPr>
          <a:lstStyle/>
          <a:p>
            <a:r>
              <a:rPr lang="en-US" dirty="0"/>
              <a:t>There are always tradeoffs</a:t>
            </a:r>
          </a:p>
        </p:txBody>
      </p:sp>
      <p:pic>
        <p:nvPicPr>
          <p:cNvPr id="25603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25" y="2473325"/>
            <a:ext cx="3878263" cy="296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5604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65738" y="2892425"/>
            <a:ext cx="2863850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3489325" y="1584325"/>
            <a:ext cx="279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/>
              <a:t>100 </a:t>
            </a:r>
            <a:r>
              <a:rPr lang="en-US" dirty="0" err="1"/>
              <a:t>fC</a:t>
            </a:r>
            <a:r>
              <a:rPr lang="en-US" dirty="0"/>
              <a:t> Illumination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2498725" y="5394325"/>
            <a:ext cx="79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CRT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6232525" y="5318125"/>
            <a:ext cx="82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LCD</a:t>
            </a:r>
          </a:p>
        </p:txBody>
      </p:sp>
    </p:spTree>
    <p:extLst>
      <p:ext uri="{BB962C8B-B14F-4D97-AF65-F5344CB8AC3E}">
        <p14:creationId xmlns:p14="http://schemas.microsoft.com/office/powerpoint/2010/main" val="104070482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There are always tradeoffs</a:t>
            </a:r>
          </a:p>
        </p:txBody>
      </p:sp>
      <p:sp>
        <p:nvSpPr>
          <p:cNvPr id="27651" name="Rectangle 3"/>
          <p:cNvSpPr>
            <a:spLocks noChangeArrowheads="1"/>
          </p:cNvSpPr>
          <p:nvPr/>
        </p:nvSpPr>
        <p:spPr bwMode="auto">
          <a:xfrm>
            <a:off x="3489325" y="1584325"/>
            <a:ext cx="2946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1000 fC Illumination</a:t>
            </a:r>
          </a:p>
        </p:txBody>
      </p:sp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2498725" y="5394325"/>
            <a:ext cx="79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CRT</a:t>
            </a: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6232525" y="5318125"/>
            <a:ext cx="82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LCD</a:t>
            </a:r>
          </a:p>
        </p:txBody>
      </p:sp>
      <p:pic>
        <p:nvPicPr>
          <p:cNvPr id="27654" name="Picture 6"/>
          <p:cNvPicPr>
            <a:picLocks noChangeArrowheads="1"/>
          </p:cNvPicPr>
          <p:nvPr/>
        </p:nvPicPr>
        <p:blipFill>
          <a:blip r:embed="rId2" cstate="print">
            <a:clrChange>
              <a:clrFrom>
                <a:srgbClr val="D3D7D2"/>
              </a:clrFrom>
              <a:clrTo>
                <a:srgbClr val="D3D7D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33450" y="2247900"/>
            <a:ext cx="3756025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7655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1488" y="2811463"/>
            <a:ext cx="213995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1812082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US" sz="3200" dirty="0"/>
              <a:t>There are always tradeoffs</a:t>
            </a:r>
          </a:p>
        </p:txBody>
      </p:sp>
      <p:sp>
        <p:nvSpPr>
          <p:cNvPr id="29699" name="Rectangle 3"/>
          <p:cNvSpPr>
            <a:spLocks noChangeArrowheads="1"/>
          </p:cNvSpPr>
          <p:nvPr/>
        </p:nvSpPr>
        <p:spPr bwMode="auto">
          <a:xfrm>
            <a:off x="3489325" y="1584325"/>
            <a:ext cx="317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/>
              <a:t>10,000 </a:t>
            </a:r>
            <a:r>
              <a:rPr lang="en-US" dirty="0" err="1"/>
              <a:t>fC</a:t>
            </a:r>
            <a:r>
              <a:rPr lang="en-US" dirty="0"/>
              <a:t> Illumination</a:t>
            </a:r>
          </a:p>
        </p:txBody>
      </p:sp>
      <p:sp>
        <p:nvSpPr>
          <p:cNvPr id="29700" name="Rectangle 4"/>
          <p:cNvSpPr>
            <a:spLocks noChangeArrowheads="1"/>
          </p:cNvSpPr>
          <p:nvPr/>
        </p:nvSpPr>
        <p:spPr bwMode="auto">
          <a:xfrm>
            <a:off x="2498725" y="5394325"/>
            <a:ext cx="7905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CRT</a:t>
            </a:r>
          </a:p>
        </p:txBody>
      </p:sp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232525" y="5318125"/>
            <a:ext cx="822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/>
              <a:t>LCD</a:t>
            </a:r>
          </a:p>
        </p:txBody>
      </p:sp>
      <p:pic>
        <p:nvPicPr>
          <p:cNvPr id="29702" name="Picture 6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3625" y="2187575"/>
            <a:ext cx="3649663" cy="307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9703" name="Picture 7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62600" y="2732088"/>
            <a:ext cx="2117725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984500" y="6078537"/>
            <a:ext cx="3840410" cy="369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r>
              <a:rPr lang="en-US" dirty="0"/>
              <a:t>LCD looks a lot better doesn’t it? But …</a:t>
            </a:r>
          </a:p>
        </p:txBody>
      </p:sp>
    </p:spTree>
    <p:extLst>
      <p:ext uri="{BB962C8B-B14F-4D97-AF65-F5344CB8AC3E}">
        <p14:creationId xmlns:p14="http://schemas.microsoft.com/office/powerpoint/2010/main" val="1015139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733" y="320040"/>
            <a:ext cx="850062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4" name="Straight Connector 73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96827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06490" y="963879"/>
            <a:ext cx="2668604" cy="4930247"/>
          </a:xfrm>
        </p:spPr>
        <p:txBody>
          <a:bodyPr>
            <a:normAutofit/>
          </a:bodyPr>
          <a:lstStyle/>
          <a:p>
            <a:pPr algn="r"/>
            <a:r>
              <a:rPr lang="en-US" sz="3600">
                <a:solidFill>
                  <a:schemeClr val="accent1"/>
                </a:solidFill>
              </a:rPr>
              <a:t>Detailed Description of Three-Mile Island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3890866" y="963879"/>
            <a:ext cx="4534678" cy="4930247"/>
          </a:xfrm>
        </p:spPr>
        <p:txBody>
          <a:bodyPr anchor="ctr"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900"/>
              <a:t>4:00 am, March 28, 1979</a:t>
            </a:r>
          </a:p>
          <a:p>
            <a:pPr>
              <a:lnSpc>
                <a:spcPct val="80000"/>
              </a:lnSpc>
            </a:pPr>
            <a:r>
              <a:rPr lang="en-US" sz="1900"/>
              <a:t>Main feedwater pump stops due to a polisher blocking coolant flow</a:t>
            </a:r>
          </a:p>
          <a:p>
            <a:pPr lvl="1">
              <a:lnSpc>
                <a:spcPct val="80000"/>
              </a:lnSpc>
            </a:pPr>
            <a:r>
              <a:rPr lang="en-US" sz="1900"/>
              <a:t>due to resin build up.</a:t>
            </a:r>
          </a:p>
          <a:p>
            <a:pPr lvl="1">
              <a:lnSpc>
                <a:spcPct val="80000"/>
              </a:lnSpc>
            </a:pPr>
            <a:r>
              <a:rPr lang="en-US" sz="1900"/>
              <a:t>Resulting Hardware Effects and Actions:</a:t>
            </a:r>
          </a:p>
          <a:p>
            <a:pPr lvl="2">
              <a:lnSpc>
                <a:spcPct val="80000"/>
              </a:lnSpc>
            </a:pPr>
            <a:r>
              <a:rPr lang="en-US" sz="1900"/>
              <a:t>Electrical generators and turbines shut down.</a:t>
            </a:r>
          </a:p>
          <a:p>
            <a:pPr lvl="2">
              <a:lnSpc>
                <a:spcPct val="80000"/>
              </a:lnSpc>
            </a:pPr>
            <a:r>
              <a:rPr lang="en-US" sz="1900"/>
              <a:t>Temperature of water in the reactor rises.</a:t>
            </a:r>
          </a:p>
          <a:p>
            <a:pPr lvl="2">
              <a:lnSpc>
                <a:spcPct val="80000"/>
              </a:lnSpc>
            </a:pPr>
            <a:r>
              <a:rPr lang="en-US" sz="1900"/>
              <a:t>Pressure in reactor water builds and escapes from relief valve.</a:t>
            </a:r>
          </a:p>
          <a:p>
            <a:pPr lvl="2">
              <a:lnSpc>
                <a:spcPct val="80000"/>
              </a:lnSpc>
            </a:pPr>
            <a:r>
              <a:rPr lang="en-US" sz="1900"/>
              <a:t>control rods automatically drop stopping the nuclear reactions.</a:t>
            </a:r>
          </a:p>
          <a:p>
            <a:pPr lvl="2">
              <a:lnSpc>
                <a:spcPct val="80000"/>
              </a:lnSpc>
            </a:pPr>
            <a:r>
              <a:rPr lang="en-US" sz="1900"/>
              <a:t>emergency feedwater pump starts</a:t>
            </a:r>
          </a:p>
          <a:p>
            <a:pPr lvl="1">
              <a:lnSpc>
                <a:spcPct val="80000"/>
              </a:lnSpc>
            </a:pPr>
            <a:r>
              <a:rPr lang="en-US" sz="1900"/>
              <a:t>This should have been a mild failure - unworthy of news attention.</a:t>
            </a:r>
          </a:p>
        </p:txBody>
      </p:sp>
    </p:spTree>
    <p:extLst>
      <p:ext uri="{BB962C8B-B14F-4D97-AF65-F5344CB8AC3E}">
        <p14:creationId xmlns:p14="http://schemas.microsoft.com/office/powerpoint/2010/main" val="185624324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1956</TotalTime>
  <Words>1068</Words>
  <Application>Microsoft Office PowerPoint</Application>
  <PresentationFormat>On-screen Show (4:3)</PresentationFormat>
  <Paragraphs>194</Paragraphs>
  <Slides>27</Slides>
  <Notes>14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Arial</vt:lpstr>
      <vt:lpstr>Bookman Old Style</vt:lpstr>
      <vt:lpstr>Calibri</vt:lpstr>
      <vt:lpstr>Calibri Light</vt:lpstr>
      <vt:lpstr>Monotype Sorts</vt:lpstr>
      <vt:lpstr>Times</vt:lpstr>
      <vt:lpstr>Office Theme</vt:lpstr>
      <vt:lpstr>Document</vt:lpstr>
      <vt:lpstr>Spring is Finally Here!</vt:lpstr>
      <vt:lpstr>Psy/CS 260 Human-Computer Interaction</vt:lpstr>
      <vt:lpstr>PowerPoint Presentation</vt:lpstr>
      <vt:lpstr>Which is hot water and which is cold water?</vt:lpstr>
      <vt:lpstr>Oh.</vt:lpstr>
      <vt:lpstr>There are always tradeoffs</vt:lpstr>
      <vt:lpstr>There are always tradeoffs</vt:lpstr>
      <vt:lpstr>There are always tradeoffs</vt:lpstr>
      <vt:lpstr>Detailed Description of Three-Mile Island</vt:lpstr>
      <vt:lpstr>Three Mile Island - The Disaster</vt:lpstr>
      <vt:lpstr>Three Mile Island - The Disaster - 2</vt:lpstr>
      <vt:lpstr>Three Mile Island - The Disaster (cont.)</vt:lpstr>
      <vt:lpstr>Three Mile Island - Summary</vt:lpstr>
      <vt:lpstr>A Minor Disaster Closer to Home</vt:lpstr>
      <vt:lpstr>Bad Design: Why?</vt:lpstr>
      <vt:lpstr>Is this a good design?</vt:lpstr>
      <vt:lpstr>Good Designs?</vt:lpstr>
      <vt:lpstr>Overview of Key Human-Computer Interaction Concepts</vt:lpstr>
      <vt:lpstr>Overview of Key Human Factors Concepts</vt:lpstr>
      <vt:lpstr>Overview of Human-Computer Systems</vt:lpstr>
      <vt:lpstr>Implications of the System Concept (after Proctor and van Zandt, 1994)</vt:lpstr>
      <vt:lpstr>What is User-Centered design</vt:lpstr>
      <vt:lpstr>What is interaction design?</vt:lpstr>
      <vt:lpstr>HCI and interaction design</vt:lpstr>
      <vt:lpstr>Working in multidisciplinary teams</vt:lpstr>
      <vt:lpstr>The User Experience</vt:lpstr>
      <vt:lpstr>What is involved in the process of interaction design 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Opening/Closing Title</dc:title>
  <dc:creator>Katie</dc:creator>
  <cp:lastModifiedBy>John Krantz</cp:lastModifiedBy>
  <cp:revision>111</cp:revision>
  <dcterms:created xsi:type="dcterms:W3CDTF">2015-04-14T14:31:50Z</dcterms:created>
  <dcterms:modified xsi:type="dcterms:W3CDTF">2017-05-02T12:27:54Z</dcterms:modified>
</cp:coreProperties>
</file>