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8" r:id="rId6"/>
    <p:sldId id="263" r:id="rId7"/>
    <p:sldId id="265" r:id="rId8"/>
    <p:sldId id="259" r:id="rId9"/>
    <p:sldId id="257" r:id="rId10"/>
    <p:sldId id="260" r:id="rId11"/>
    <p:sldId id="261" r:id="rId12"/>
    <p:sldId id="266" r:id="rId13"/>
    <p:sldId id="268" r:id="rId14"/>
    <p:sldId id="262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70" autoAdjust="0"/>
  </p:normalViewPr>
  <p:slideViewPr>
    <p:cSldViewPr snapToGrid="0" snapToObjects="1">
      <p:cViewPr varScale="1">
        <p:scale>
          <a:sx n="62" d="100"/>
          <a:sy n="62" d="100"/>
        </p:scale>
        <p:origin x="-2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CEDC4-66B6-41C6-817C-717998A86987}" type="datetimeFigureOut">
              <a:rPr lang="en-US"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3A4CA-36A3-49DF-B24A-2512182D1D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1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17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0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9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77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19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8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2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64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A4CA-36A3-49DF-B24A-2512182D1D0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7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3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8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6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4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4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7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6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Personality Types and their Relation to Pet Preference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Kristina Donnelly – Brotzman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Slippery Rock University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Annual Costs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383008"/>
              </p:ext>
            </p:extLst>
          </p:nvPr>
        </p:nvGraphicFramePr>
        <p:xfrm>
          <a:off x="457200" y="1600199"/>
          <a:ext cx="8229600" cy="38493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17978">
                  <a:extLst>
                    <a:ext uri="{9D8B030D-6E8A-4147-A177-3AD203B41FA5}">
                      <a16:colId xmlns:a16="http://schemas.microsoft.com/office/drawing/2014/main" val="608937227"/>
                    </a:ext>
                  </a:extLst>
                </a:gridCol>
                <a:gridCol w="1396822">
                  <a:extLst>
                    <a:ext uri="{9D8B030D-6E8A-4147-A177-3AD203B41FA5}">
                      <a16:colId xmlns:a16="http://schemas.microsoft.com/office/drawing/2014/main" val="78880606"/>
                    </a:ext>
                  </a:extLst>
                </a:gridCol>
                <a:gridCol w="3253277">
                  <a:extLst>
                    <a:ext uri="{9D8B030D-6E8A-4147-A177-3AD203B41FA5}">
                      <a16:colId xmlns:a16="http://schemas.microsoft.com/office/drawing/2014/main" val="667892819"/>
                    </a:ext>
                  </a:extLst>
                </a:gridCol>
                <a:gridCol w="861523">
                  <a:extLst>
                    <a:ext uri="{9D8B030D-6E8A-4147-A177-3AD203B41FA5}">
                      <a16:colId xmlns:a16="http://schemas.microsoft.com/office/drawing/2014/main" val="319186646"/>
                    </a:ext>
                  </a:extLst>
                </a:gridCol>
              </a:tblGrid>
              <a:tr h="8646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Heart Disease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37206"/>
                  </a:ext>
                </a:extLst>
              </a:tr>
              <a:tr h="14923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Coronary Heart Disease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$1.3*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Annual costs </a:t>
                      </a:r>
                      <a:r>
                        <a:rPr lang="en-US" sz="2400" b="0" dirty="0" smtClean="0"/>
                        <a:t>(Food, litter,</a:t>
                      </a:r>
                      <a:r>
                        <a:rPr lang="en-US" sz="2400" b="0" baseline="0" dirty="0" smtClean="0"/>
                        <a:t> healthcare, toys)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$670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86243"/>
                  </a:ext>
                </a:extLst>
              </a:tr>
              <a:tr h="14923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Heart Attack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$250.1**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One time costs </a:t>
                      </a:r>
                      <a:r>
                        <a:rPr lang="en-US" sz="2400" b="0" dirty="0" smtClean="0"/>
                        <a:t>(Spay/neuter,</a:t>
                      </a:r>
                      <a:r>
                        <a:rPr lang="en-US" sz="2400" b="0" baseline="0" dirty="0" smtClean="0"/>
                        <a:t> carrier, litter box)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$365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97038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3245" y="6084618"/>
            <a:ext cx="5135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Billion</a:t>
            </a:r>
          </a:p>
          <a:p>
            <a:r>
              <a:rPr lang="en-US" dirty="0" smtClean="0"/>
              <a:t>** Million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B Personalities, or people at a lower risk for developing coronary heart disease (CHD) prefer cats. </a:t>
            </a:r>
          </a:p>
          <a:p>
            <a:pPr marL="0" indent="0">
              <a:buNone/>
            </a:pPr>
            <a:r>
              <a:rPr lang="en-US" dirty="0" smtClean="0"/>
              <a:t>This presents the possibility for further investigation into whether introducing a cat to a Type A personality, or someone more likely to develop coronary heart disease could possibly lower their chances of developing heart disease.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6016"/>
            <a:ext cx="8229600" cy="6341983"/>
          </a:xfrm>
        </p:spPr>
        <p:txBody>
          <a:bodyPr>
            <a:noAutofit/>
          </a:bodyPr>
          <a:lstStyle/>
          <a:p>
            <a:r>
              <a:rPr lang="en-US" sz="1500" dirty="0"/>
              <a:t>Bagley, D. K., &amp; </a:t>
            </a:r>
            <a:r>
              <a:rPr lang="en-US" sz="1500" dirty="0" err="1"/>
              <a:t>Gonsman</a:t>
            </a:r>
            <a:r>
              <a:rPr lang="en-US" sz="1500" dirty="0"/>
              <a:t>, V. L. (2005). Pet attachment and personality type. </a:t>
            </a:r>
            <a:r>
              <a:rPr lang="en-US" sz="1500" dirty="0" err="1"/>
              <a:t>Anthrozoos</a:t>
            </a:r>
            <a:r>
              <a:rPr lang="en-US" sz="1500" dirty="0"/>
              <a:t>: A Multidisciplinary Journal of The Interactions of People &amp; Animals, 18(1), 28-42. </a:t>
            </a:r>
            <a:r>
              <a:rPr lang="en-US" sz="1500" dirty="0" err="1"/>
              <a:t>doi</a:t>
            </a:r>
            <a:r>
              <a:rPr lang="en-US" sz="1500" dirty="0"/>
              <a:t>: 10.2752/089279305785594333</a:t>
            </a:r>
          </a:p>
          <a:p>
            <a:r>
              <a:rPr lang="en-US" sz="1500" dirty="0"/>
              <a:t>Blumenthal, J. A., Williams, R. B., Kong, Y., </a:t>
            </a:r>
            <a:r>
              <a:rPr lang="en-US" sz="1500" dirty="0" err="1"/>
              <a:t>Schanberg</a:t>
            </a:r>
            <a:r>
              <a:rPr lang="en-US" sz="1500" dirty="0"/>
              <a:t>, S. M., &amp; Thompson, L. W. (1978). Type A Behavior Pattern and Coronary Atherosclerosis. Circulation, 58(4), 634-639. </a:t>
            </a:r>
            <a:r>
              <a:rPr lang="en-US" sz="1500" dirty="0" err="1"/>
              <a:t>doi</a:t>
            </a:r>
            <a:r>
              <a:rPr lang="en-US" sz="1500" dirty="0"/>
              <a:t>: 10.1161/01.CIR.58.4.634</a:t>
            </a:r>
          </a:p>
          <a:p>
            <a:r>
              <a:rPr lang="en-US" sz="1500" dirty="0"/>
              <a:t>Friedman, M., </a:t>
            </a:r>
            <a:r>
              <a:rPr lang="en-US" sz="1500" dirty="0" err="1"/>
              <a:t>Thoresen</a:t>
            </a:r>
            <a:r>
              <a:rPr lang="en-US" sz="1500" dirty="0"/>
              <a:t>, C. E., Gill, J. J., Ulmer, D., Powell, L. H., Price, V. A., ... Dixon, T. (1986). Alteration of type A behavior and its effect on cardiac recurrences in post myocardial infarction patients: Summary results of the recurrent coronary prevention project. American Heart Journal, 112(4), 653-665. </a:t>
            </a:r>
            <a:r>
              <a:rPr lang="en-US" sz="1500" dirty="0" err="1"/>
              <a:t>doi</a:t>
            </a:r>
            <a:r>
              <a:rPr lang="en-US" sz="1500" dirty="0"/>
              <a:t>: 10.1016/0002-8703(86)90458-8</a:t>
            </a:r>
          </a:p>
          <a:p>
            <a:r>
              <a:rPr lang="en-US" sz="1500" dirty="0" err="1"/>
              <a:t>Friedmann</a:t>
            </a:r>
            <a:r>
              <a:rPr lang="en-US" sz="1500" dirty="0"/>
              <a:t>, E., </a:t>
            </a:r>
            <a:r>
              <a:rPr lang="en-US" sz="1500" dirty="0" err="1"/>
              <a:t>Katcher</a:t>
            </a:r>
            <a:r>
              <a:rPr lang="en-US" sz="1500" dirty="0"/>
              <a:t>, A. H., Lynch, J. J., &amp; Thomas, S. A. (1980). Animal Companions and One-Year Survival of Patients After Discharge From a Coronary Care Unit. Public Health Reports, 95(4), 307-312. Retrieved April 17, 2014, from http://</a:t>
            </a:r>
            <a:r>
              <a:rPr lang="en-US" sz="1500" dirty="0" err="1"/>
              <a:t>www.ncbi.nlm.nih.gov</a:t>
            </a:r>
            <a:r>
              <a:rPr lang="en-US" sz="1500" dirty="0"/>
              <a:t>/</a:t>
            </a:r>
            <a:r>
              <a:rPr lang="en-US" sz="1500" dirty="0" err="1"/>
              <a:t>pmc</a:t>
            </a:r>
            <a:r>
              <a:rPr lang="en-US" sz="1500" dirty="0"/>
              <a:t>/articles/PMC1422527/</a:t>
            </a:r>
          </a:p>
          <a:p>
            <a:r>
              <a:rPr lang="en-US" sz="1500" dirty="0"/>
              <a:t>Gosling, S. D., Sandy, C. J., &amp; Potter, J. (2010). Personalities of Self-Identified “Dog People” and “Cat People”. </a:t>
            </a:r>
            <a:r>
              <a:rPr lang="en-US" sz="1500" dirty="0" err="1"/>
              <a:t>Anthrozoos</a:t>
            </a:r>
            <a:r>
              <a:rPr lang="en-US" sz="1500" dirty="0"/>
              <a:t>: A Multidisciplinary Journal of The Interactions of People &amp; Animals, 23(3), 213-222. </a:t>
            </a:r>
            <a:r>
              <a:rPr lang="en-US" sz="1500" dirty="0" err="1"/>
              <a:t>doi</a:t>
            </a:r>
            <a:r>
              <a:rPr lang="en-US" sz="1500" dirty="0"/>
              <a:t>: 10.2752/175303710X12750451258850</a:t>
            </a:r>
          </a:p>
          <a:p>
            <a:r>
              <a:rPr lang="en-US" sz="1500" dirty="0"/>
              <a:t>Johnson, S. B., &amp; Rule, W. R. (1991). Personality Characteristics and Self-Esteem in Pet Owners and Non-Owners. International Journal of Psychology, 26(2), 241-252. </a:t>
            </a:r>
            <a:r>
              <a:rPr lang="en-US" sz="1500" dirty="0" err="1"/>
              <a:t>doi</a:t>
            </a:r>
            <a:r>
              <a:rPr lang="en-US" sz="1500" dirty="0"/>
              <a:t>: 10.1080/00207599108247889</a:t>
            </a:r>
          </a:p>
          <a:p>
            <a:r>
              <a:rPr lang="en-US" sz="1500" dirty="0"/>
              <a:t>Shah, S. U. (2004). Heart and mind: (1) relationship between cardiovascular and psychiatric conditions. Postgraduate Medical Journal, 80(950), 683-689. </a:t>
            </a:r>
            <a:r>
              <a:rPr lang="en-US" sz="1500" dirty="0" err="1"/>
              <a:t>doi</a:t>
            </a:r>
            <a:r>
              <a:rPr lang="en-US" sz="1500" dirty="0"/>
              <a:t>: 10.1136/pgmj.</a:t>
            </a:r>
            <a:r>
              <a:rPr lang="en-US" sz="1500" dirty="0" smtClean="0"/>
              <a:t>2003.014662</a:t>
            </a:r>
          </a:p>
          <a:p>
            <a:r>
              <a:rPr lang="en-US" sz="1500" dirty="0"/>
              <a:t> Pet Care Costs. (</a:t>
            </a:r>
            <a:r>
              <a:rPr lang="en-US" sz="1500" dirty="0" err="1"/>
              <a:t>n.d.</a:t>
            </a:r>
            <a:r>
              <a:rPr lang="en-US" sz="1500" dirty="0"/>
              <a:t>). Retrieved April 24, 2014, from http://</a:t>
            </a:r>
            <a:r>
              <a:rPr lang="en-US" sz="1500" dirty="0" err="1"/>
              <a:t>www.aspca.org</a:t>
            </a:r>
            <a:r>
              <a:rPr lang="en-US" sz="1500" dirty="0"/>
              <a:t>/adopt/pet-care-</a:t>
            </a:r>
            <a:r>
              <a:rPr lang="en-US" sz="1500" dirty="0" smtClean="0"/>
              <a:t>costs</a:t>
            </a:r>
          </a:p>
          <a:p>
            <a:r>
              <a:rPr lang="en-US" sz="1500" dirty="0"/>
              <a:t>Heart Disease Facts. (2014, February 19). Retrieved from http://</a:t>
            </a:r>
            <a:r>
              <a:rPr lang="en-US" sz="1500" dirty="0" err="1"/>
              <a:t>www.cdc.gov</a:t>
            </a:r>
            <a:r>
              <a:rPr lang="en-US" sz="1500" dirty="0"/>
              <a:t>/</a:t>
            </a:r>
            <a:r>
              <a:rPr lang="en-US" sz="1500" dirty="0" err="1"/>
              <a:t>heartdisease</a:t>
            </a:r>
            <a:r>
              <a:rPr lang="en-US" sz="1500" dirty="0"/>
              <a:t>/</a:t>
            </a:r>
            <a:r>
              <a:rPr lang="en-US" sz="1500" dirty="0" err="1" smtClean="0"/>
              <a:t>facts.htm</a:t>
            </a:r>
            <a:endParaRPr lang="en-US" sz="1500" dirty="0" smtClean="0"/>
          </a:p>
          <a:p>
            <a:r>
              <a:rPr lang="en-US" sz="1500" dirty="0"/>
              <a:t> Population Clock. (</a:t>
            </a:r>
            <a:r>
              <a:rPr lang="en-US" sz="1500" dirty="0" err="1"/>
              <a:t>n.d.</a:t>
            </a:r>
            <a:r>
              <a:rPr lang="en-US" sz="1500" dirty="0"/>
              <a:t>). Retrieved from https://</a:t>
            </a:r>
            <a:r>
              <a:rPr lang="en-US" sz="1500" dirty="0" err="1"/>
              <a:t>www.census.gov</a:t>
            </a:r>
            <a:r>
              <a:rPr lang="en-US" sz="1500" dirty="0"/>
              <a:t>/</a:t>
            </a:r>
            <a:r>
              <a:rPr lang="en-US" sz="1500" dirty="0" err="1"/>
              <a:t>popclock</a:t>
            </a:r>
            <a:r>
              <a:rPr lang="en-US" sz="1500" dirty="0"/>
              <a:t>/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1129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EXTROVERTS: enthusiastic, talkative, assertive, gregarious</a:t>
            </a:r>
          </a:p>
          <a:p>
            <a:r>
              <a:rPr lang="en-US" dirty="0" smtClean="0"/>
              <a:t>INTROVERTS: reserved, non-confrontational, listener, unsociable</a:t>
            </a:r>
          </a:p>
          <a:p>
            <a:r>
              <a:rPr lang="en-US" dirty="0" smtClean="0"/>
              <a:t>TYPE A: ambitious, organized, status conscious, impatient, workaholic, higher risk for developing coronary heart disease</a:t>
            </a:r>
          </a:p>
          <a:p>
            <a:r>
              <a:rPr lang="en-US" dirty="0" smtClean="0"/>
              <a:t>TYPE B: steady worker, low stress, non-competitive, reflective, low risk for developing coronary heart disease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241"/>
            <a:ext cx="8229600" cy="566975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Type A Personalities have a higher risk of developing coronary heart disease (CHD) than Type B (Alteration of type A behavior and its effect on cardiac recurrences in post myocardial infarction patients, Friedman, et al, 1986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en-US" dirty="0"/>
              <a:t>Sufferers of CHD have a better survival rate after being discharged if they own a pet (Animal Companions and One-Year Survival of Patients After Discharge From a Coronary Care Unit, </a:t>
            </a:r>
            <a:r>
              <a:rPr lang="en-US" dirty="0" err="1"/>
              <a:t>Friedmann</a:t>
            </a:r>
            <a:r>
              <a:rPr lang="en-US" dirty="0"/>
              <a:t> et al, 1980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Introverts and Extroverts were measured based on the Meyers-Briggs type indicator scale </a:t>
            </a:r>
            <a:r>
              <a:rPr lang="en-US" dirty="0" smtClean="0"/>
              <a:t>(Meyers</a:t>
            </a:r>
            <a:r>
              <a:rPr lang="en-US" dirty="0"/>
              <a:t>-Briggs et al, 1962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Type A and Type B Personalities were measured based on the Jenkins Activity Survey (Jenkins et al, 1974)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330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Owning a pet does not have an effect on a person’s self esteem or level of extroversion (Personality Characteristics and Self Esteem in Pet Owners and Non-Owners, Johnson et al, 1991)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“Dog people” are more extroverted than “Cat people” (Personalities of Self-Identified “Dog People</a:t>
            </a:r>
            <a:r>
              <a:rPr lang="en-US" dirty="0" smtClean="0"/>
              <a:t>” and </a:t>
            </a:r>
            <a:r>
              <a:rPr lang="en-US" dirty="0"/>
              <a:t>“Cat People”, Gosling et al, 2010)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Pet owners are more emotionally attached to their favorite pet than other animals, and that attachment </a:t>
            </a:r>
            <a:r>
              <a:rPr lang="en-US" dirty="0" smtClean="0"/>
              <a:t>grows </a:t>
            </a:r>
            <a:r>
              <a:rPr lang="en-US" dirty="0"/>
              <a:t>stronger as more time </a:t>
            </a:r>
            <a:r>
              <a:rPr lang="en-US" dirty="0" smtClean="0"/>
              <a:t>passes </a:t>
            </a:r>
            <a:r>
              <a:rPr lang="en-US" dirty="0"/>
              <a:t>(Pet Attachment and Personality Type, Bagley et al, 2005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Results were analyzed using a Chi Squared test, as the data was nominal.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9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pic>
        <p:nvPicPr>
          <p:cNvPr id="4" name="Content Placeholder 3" descr="participants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24" t="12057" r="-10424"/>
          <a:stretch/>
        </p:blipFill>
        <p:spPr/>
      </p:pic>
    </p:spTree>
    <p:extLst>
      <p:ext uri="{BB962C8B-B14F-4D97-AF65-F5344CB8AC3E}">
        <p14:creationId xmlns:p14="http://schemas.microsoft.com/office/powerpoint/2010/main" val="42301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Shot 2014-04-15 at 2.18.15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20" b="-35420"/>
          <a:stretch>
            <a:fillRect/>
          </a:stretch>
        </p:blipFill>
        <p:spPr>
          <a:xfrm>
            <a:off x="1001485" y="-522514"/>
            <a:ext cx="6328229" cy="3480282"/>
          </a:xfrm>
        </p:spPr>
      </p:pic>
      <p:pic>
        <p:nvPicPr>
          <p:cNvPr id="9" name="Picture 8" descr="Screen Shot 2014-04-15 at 2.18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2219779"/>
            <a:ext cx="6328229" cy="2635293"/>
          </a:xfrm>
          <a:prstGeom prst="rect">
            <a:avLst/>
          </a:prstGeom>
        </p:spPr>
      </p:pic>
      <p:pic>
        <p:nvPicPr>
          <p:cNvPr id="10" name="Picture 9" descr="Screen Shot 2014-04-15 at 2.18.3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4975680"/>
            <a:ext cx="6981372" cy="14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79"/>
          <a:stretch/>
        </p:blipFill>
        <p:spPr>
          <a:xfrm>
            <a:off x="-1" y="573633"/>
            <a:ext cx="2999409" cy="2840042"/>
          </a:xfrm>
          <a:prstGeom prst="rect">
            <a:avLst/>
          </a:prstGeom>
        </p:spPr>
      </p:pic>
      <p:pic>
        <p:nvPicPr>
          <p:cNvPr id="5" name="Picture 4" descr="TypeA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87"/>
          <a:stretch/>
        </p:blipFill>
        <p:spPr>
          <a:xfrm>
            <a:off x="1" y="3973286"/>
            <a:ext cx="3289586" cy="2884714"/>
          </a:xfrm>
          <a:prstGeom prst="rect">
            <a:avLst/>
          </a:prstGeom>
        </p:spPr>
      </p:pic>
      <p:pic>
        <p:nvPicPr>
          <p:cNvPr id="6" name="Picture 5" descr="TypeB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7"/>
          <a:stretch/>
        </p:blipFill>
        <p:spPr>
          <a:xfrm>
            <a:off x="5645364" y="3973286"/>
            <a:ext cx="3289586" cy="2884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857" y="3592286"/>
            <a:ext cx="279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TYPE 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81636" y="3592286"/>
            <a:ext cx="232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TYPE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730" y="29811"/>
            <a:ext cx="315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ALL RESPONSES</a:t>
            </a:r>
            <a:endParaRPr lang="en-US" b="1" dirty="0"/>
          </a:p>
        </p:txBody>
      </p:sp>
      <p:pic>
        <p:nvPicPr>
          <p:cNvPr id="2" name="Picture 1" descr="introvert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41"/>
          <a:stretch/>
        </p:blipFill>
        <p:spPr>
          <a:xfrm>
            <a:off x="2999409" y="573633"/>
            <a:ext cx="3054466" cy="2721891"/>
          </a:xfrm>
          <a:prstGeom prst="rect">
            <a:avLst/>
          </a:prstGeom>
        </p:spPr>
      </p:pic>
      <p:pic>
        <p:nvPicPr>
          <p:cNvPr id="3" name="Picture 2" descr="extroverts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86"/>
          <a:stretch/>
        </p:blipFill>
        <p:spPr>
          <a:xfrm>
            <a:off x="6053875" y="573633"/>
            <a:ext cx="3090125" cy="27218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61968" y="50298"/>
            <a:ext cx="2591907" cy="36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INTROVERTS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81636" y="50298"/>
            <a:ext cx="255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EXTROVERTS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55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ype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0"/>
          <a:stretch/>
        </p:blipFill>
        <p:spPr>
          <a:xfrm>
            <a:off x="4717143" y="623333"/>
            <a:ext cx="4426857" cy="4330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000" y="254000"/>
            <a:ext cx="4408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All</a:t>
            </a:r>
          </a:p>
          <a:p>
            <a:pPr algn="ctr"/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17143" y="254000"/>
            <a:ext cx="428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TYPE 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62287" y="5766191"/>
            <a:ext cx="4535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Birds</a:t>
            </a:r>
          </a:p>
          <a:p>
            <a:r>
              <a:rPr lang="el-GR" dirty="0">
                <a:latin typeface="Calibri" charset="0"/>
              </a:rPr>
              <a:t>χ² </a:t>
            </a:r>
            <a:r>
              <a:rPr lang="el-GR" dirty="0"/>
              <a:t> </a:t>
            </a:r>
            <a:r>
              <a:rPr lang="en-US" dirty="0"/>
              <a:t>(1, N = 1) = 4.52, </a:t>
            </a:r>
            <a:r>
              <a:rPr lang="en-US" i="1" dirty="0"/>
              <a:t>p </a:t>
            </a:r>
            <a:r>
              <a:rPr lang="en-US" dirty="0"/>
              <a:t>= -.033</a:t>
            </a:r>
          </a:p>
          <a:p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62287" y="5027527"/>
            <a:ext cx="428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Cats</a:t>
            </a:r>
          </a:p>
          <a:p>
            <a:r>
              <a:rPr lang="en-US" b="1" dirty="0">
                <a:solidFill>
                  <a:srgbClr val="252525"/>
                </a:solidFill>
                <a:latin typeface="Calibri" charset="0"/>
              </a:rPr>
              <a:t> </a:t>
            </a:r>
            <a:r>
              <a:rPr lang="el-GR" dirty="0">
                <a:latin typeface="Calibri" charset="0"/>
              </a:rPr>
              <a:t>χ² </a:t>
            </a:r>
            <a:r>
              <a:rPr lang="en-US" dirty="0"/>
              <a:t>(1, N = 38) = 5.16, </a:t>
            </a:r>
            <a:r>
              <a:rPr lang="en-US" i="1" dirty="0"/>
              <a:t>p </a:t>
            </a:r>
            <a:r>
              <a:rPr lang="en-US" dirty="0"/>
              <a:t>= .023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 descr="all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5"/>
          <a:stretch/>
        </p:blipFill>
        <p:spPr>
          <a:xfrm>
            <a:off x="127000" y="623333"/>
            <a:ext cx="4569060" cy="42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Cats are low demand and low control animals, while birds are high demand and require a good amount of control, so Type B personalities who already lead a low stress lifestyle, may be attracted to cats more so than birds for this reason.</a:t>
            </a:r>
          </a:p>
          <a:p>
            <a:r>
              <a:rPr lang="en-US" dirty="0" smtClean="0"/>
              <a:t>The calm and laidback lifestyle a cat tends to have may help relax people, leading to a lower stress level in life.</a:t>
            </a:r>
          </a:p>
          <a:p>
            <a:r>
              <a:rPr lang="en-US" dirty="0" smtClean="0"/>
              <a:t>Owning a cat may reduce the chances of developing a coronary heart disease.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1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7C3ED369BED8469248AFB93326174C" ma:contentTypeVersion="0" ma:contentTypeDescription="Create a new document." ma:contentTypeScope="" ma:versionID="0d0a0dcdb1ab8ec2d99be786b2a0a3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3c076df502814887c718be32442d4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E40402-25B0-409A-81B2-2E7F9911DB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CA478C-89CA-4F55-AC12-F100084DC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9A9ADC5-6F98-46B9-85A1-29EB66015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1106</Words>
  <Application>Microsoft Office PowerPoint</Application>
  <PresentationFormat>On-screen Show (4:3)</PresentationFormat>
  <Paragraphs>71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Personality Types and their Relation to Pet Preference</vt:lpstr>
      <vt:lpstr>Personality Types</vt:lpstr>
      <vt:lpstr>Background</vt:lpstr>
      <vt:lpstr>Background (cont’d)</vt:lpstr>
      <vt:lpstr>Participants</vt:lpstr>
      <vt:lpstr>PowerPoint Presentation</vt:lpstr>
      <vt:lpstr>PowerPoint Presentation</vt:lpstr>
      <vt:lpstr>PowerPoint Presentation</vt:lpstr>
      <vt:lpstr>Hypotheses</vt:lpstr>
      <vt:lpstr> Annual Costs</vt:lpstr>
      <vt:lpstr>Conclusions</vt:lpstr>
      <vt:lpstr>References</vt:lpstr>
    </vt:vector>
  </TitlesOfParts>
  <Company>Slippery Rock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Types and their Correlation to Pet Preference</dc:title>
  <dc:creator>Kristina Brotzman</dc:creator>
  <cp:lastModifiedBy>Kristina Brotzman</cp:lastModifiedBy>
  <cp:revision>42</cp:revision>
  <dcterms:created xsi:type="dcterms:W3CDTF">2014-04-15T18:11:06Z</dcterms:created>
  <dcterms:modified xsi:type="dcterms:W3CDTF">2014-04-27T17:45:18Z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0x010100EB7C3ED369BED8469248AFB93326174C</vt:lpwstr>
  </property>
  <property fmtid="{D5CDD505-2E9C-101B-9397-08002B2CF9AE}" pid="3" name="IsMyDocuments">
    <vt:bool>true</vt:bool>
  </property>
</Properties>
</file>