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6" r:id="rId4"/>
    <p:sldId id="280" r:id="rId5"/>
    <p:sldId id="274" r:id="rId6"/>
    <p:sldId id="275" r:id="rId7"/>
    <p:sldId id="282" r:id="rId8"/>
    <p:sldId id="260" r:id="rId9"/>
    <p:sldId id="261" r:id="rId10"/>
    <p:sldId id="264" r:id="rId11"/>
    <p:sldId id="278" r:id="rId12"/>
    <p:sldId id="294" r:id="rId13"/>
    <p:sldId id="295" r:id="rId14"/>
    <p:sldId id="283" r:id="rId15"/>
    <p:sldId id="284" r:id="rId16"/>
    <p:sldId id="287" r:id="rId17"/>
    <p:sldId id="288" r:id="rId18"/>
    <p:sldId id="291" r:id="rId19"/>
    <p:sldId id="268"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initials="J" lastIdx="4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5" autoAdjust="0"/>
    <p:restoredTop sz="94660"/>
  </p:normalViewPr>
  <p:slideViewPr>
    <p:cSldViewPr>
      <p:cViewPr>
        <p:scale>
          <a:sx n="76" d="100"/>
          <a:sy n="76" d="100"/>
        </p:scale>
        <p:origin x="-27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4-03T10:28:29.402" idx="22">
    <p:pos x="3851" y="316"/>
    <p:text>These are research questions.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199BD02D-E38D-40A0-A01D-CB6C87FD6921}" type="datetimeFigureOut">
              <a:rPr lang="en-US"/>
              <a:pPr>
                <a:defRPr/>
              </a:pPr>
              <a:t>4/16/2012</a:t>
            </a:fld>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AA30B99D-56B7-4681-8E97-F98976D94F65}" type="slidenum">
              <a:rPr lang="en-US"/>
              <a:pPr>
                <a:defRPr/>
              </a:pPr>
              <a:t>‹#›</a:t>
            </a:fld>
            <a:endParaRPr lang="en-US"/>
          </a:p>
        </p:txBody>
      </p:sp>
    </p:spTree>
    <p:extLst>
      <p:ext uri="{BB962C8B-B14F-4D97-AF65-F5344CB8AC3E}">
        <p14:creationId xmlns:p14="http://schemas.microsoft.com/office/powerpoint/2010/main" val="981665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r>
              <a:rPr lang="en-US" smtClean="0"/>
              <a:t>Vestibular system aids with motion sense… reason why people have motion sickness. Balance of fluid in tubes is off. </a:t>
            </a:r>
          </a:p>
          <a:p>
            <a:pPr eaLnBrk="1" hangingPunct="1"/>
            <a:r>
              <a:rPr lang="en-US" smtClean="0"/>
              <a:t>Ocular system makes a person visually aware of their surroundings, alerting them to their posture in relation to what they are able to see in their surrounding world.</a:t>
            </a:r>
          </a:p>
          <a:p>
            <a:pPr eaLnBrk="1" hangingPunct="1"/>
            <a:r>
              <a:rPr lang="en-US" smtClean="0"/>
              <a:t>Somatosensory alerts people to what they feel, without this it would be difficult for a person to know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buFontTx/>
              <a:buChar char="•"/>
            </a:pPr>
            <a:r>
              <a:rPr lang="en-US" smtClean="0"/>
              <a:t>The rotation test allows maximum stimulation of the horizontal and vertical canals.</a:t>
            </a:r>
          </a:p>
          <a:p>
            <a:pPr eaLnBrk="1" hangingPunct="1">
              <a:buFontTx/>
              <a:buChar char="-"/>
            </a:pPr>
            <a:r>
              <a:rPr lang="en-US" smtClean="0"/>
              <a:t>Maximum deflection of the cupola of a particular canal occurs when the movement of the head is in the same plane as the canal which contains that cupola.</a:t>
            </a:r>
          </a:p>
          <a:p>
            <a:pPr eaLnBrk="1" hangingPunct="1">
              <a:buFontTx/>
              <a:buChar char="-"/>
            </a:pPr>
            <a:r>
              <a:rPr lang="en-US" smtClean="0"/>
              <a:t>This is accomplished in the swivel chair by placing the head in various positions and then rotating the chair.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pPr>
              <a:buFontTx/>
              <a:buChar char="•"/>
            </a:pPr>
            <a:r>
              <a:rPr lang="en-US" smtClean="0"/>
              <a:t>Visual: Without the visual system you could never be certain of your surrounding environment. It is the system that uses the most information (largest area of brain).  However also, in the study mentioned above an actual decrease in postural sway was seen due to their ability to compensate using the other systems.</a:t>
            </a:r>
          </a:p>
          <a:p>
            <a:pPr>
              <a:buFontTx/>
              <a:buChar char="•"/>
            </a:pPr>
            <a:r>
              <a:rPr lang="en-US" smtClean="0"/>
              <a:t>Vestibular System: Without this system you would not have an appropriate sense of gravity or bodily orientation.</a:t>
            </a:r>
          </a:p>
          <a:p>
            <a:pPr>
              <a:buFontTx/>
              <a:buChar char="•"/>
            </a:pPr>
            <a:r>
              <a:rPr lang="en-US" smtClean="0"/>
              <a:t>Somatosensory System: Without this system you would not be able to feel, you would not have reflexes, it is the quickest system to respond to the surrounding world.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r>
              <a:rPr lang="en-US" smtClean="0"/>
              <a:t>Separate days!!!</a:t>
            </a:r>
          </a:p>
          <a:p>
            <a:r>
              <a:rPr lang="en-US" smtClean="0"/>
              <a:t>Somat=ice</a:t>
            </a:r>
          </a:p>
          <a:p>
            <a:r>
              <a:rPr lang="en-US" smtClean="0"/>
              <a:t>Visual=eyes closed</a:t>
            </a:r>
          </a:p>
          <a:p>
            <a:r>
              <a:rPr lang="en-US" smtClean="0"/>
              <a:t>Vest = spin</a:t>
            </a:r>
          </a:p>
        </p:txBody>
      </p:sp>
      <p:sp>
        <p:nvSpPr>
          <p:cNvPr id="28675" name="Slide Number Placeholder 3"/>
          <p:cNvSpPr>
            <a:spLocks noGrp="1"/>
          </p:cNvSpPr>
          <p:nvPr>
            <p:ph type="sldNum" sz="quarter" idx="5"/>
          </p:nvPr>
        </p:nvSpPr>
        <p:spPr>
          <a:noFill/>
        </p:spPr>
        <p:txBody>
          <a:bodyPr/>
          <a:lstStyle/>
          <a:p>
            <a:fld id="{430E52EF-8B68-4353-B110-4A7B24318E2C}" type="slidenum">
              <a:rPr lang="en-US" smtClean="0"/>
              <a:pPr/>
              <a:t>10</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a:spLocks noGrp="1"/>
          </p:cNvSpPr>
          <p:nvPr>
            <p:ph type="body" idx="1"/>
          </p:nvPr>
        </p:nvSpPr>
        <p:spPr>
          <a:noFill/>
          <a:ln/>
        </p:spPr>
        <p:txBody>
          <a:bodyPr/>
          <a:lstStyle/>
          <a:p>
            <a:r>
              <a:rPr lang="en-US" smtClean="0"/>
              <a:t>Swayed more when spun before hand </a:t>
            </a:r>
          </a:p>
        </p:txBody>
      </p:sp>
      <p:sp>
        <p:nvSpPr>
          <p:cNvPr id="37891" name="Slide Number Placeholder 3"/>
          <p:cNvSpPr>
            <a:spLocks noGrp="1"/>
          </p:cNvSpPr>
          <p:nvPr>
            <p:ph type="sldNum" sz="quarter" idx="5"/>
          </p:nvPr>
        </p:nvSpPr>
        <p:spPr>
          <a:noFill/>
        </p:spPr>
        <p:txBody>
          <a:bodyPr/>
          <a:lstStyle/>
          <a:p>
            <a:fld id="{6CBBAD2B-F88F-462E-930E-6F8A5084CEE8}" type="slidenum">
              <a:rPr lang="en-US" smtClean="0"/>
              <a:pPr/>
              <a:t>16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2117A83C-966D-4C2C-8A98-7A25F23ACA29}" type="datetimeFigureOut">
              <a:rPr lang="en-US"/>
              <a:pPr>
                <a:defRPr/>
              </a:pPr>
              <a:t>4/16/2012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8427C4-AB56-4E36-ADA2-6F4AE274AF9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F7ED0DB-00F0-4630-A3D1-40220CA0B050}" type="datetimeFigureOut">
              <a:rPr lang="en-US"/>
              <a:pPr>
                <a:defRPr/>
              </a:pPr>
              <a:t>4/16/2012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BACBC5-9698-43CA-B8B6-98D1D21F12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370ABF3-0290-49A2-A1D3-61477DAAE357}" type="datetimeFigureOut">
              <a:rPr lang="en-US"/>
              <a:pPr>
                <a:defRPr/>
              </a:pPr>
              <a:t>4/16/2012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37CA89-CB47-4DFD-B293-C1C424ECDD9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2E8799B8-09FC-4C62-9E37-7B67A107AA92}" type="datetimeFigureOut">
              <a:rPr lang="en-US"/>
              <a:pPr>
                <a:defRPr/>
              </a:pPr>
              <a:t>4/16/2012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6FB539-D028-4315-B35C-97133F7C003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B64DA6D-0315-49A2-8633-D9D288D4A582}" type="datetimeFigureOut">
              <a:rPr lang="en-US"/>
              <a:pPr>
                <a:defRPr/>
              </a:pPr>
              <a:t>4/16/2012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54F001-1343-4C95-9CEC-73155351FA4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4C8AF21E-B738-4012-B93C-0BFDED6BBBD5}" type="datetimeFigureOut">
              <a:rPr lang="en-US"/>
              <a:pPr>
                <a:defRPr/>
              </a:pPr>
              <a:t>4/16/2012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F1E17D-A250-4899-BF1C-A835B38124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23CDD89B-CD4F-4A90-A799-FB5A708E86DA}" type="datetimeFigureOut">
              <a:rPr lang="en-US"/>
              <a:pPr>
                <a:defRPr/>
              </a:pPr>
              <a:t>4/16/2012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7DFC118-CF9D-4ADF-A6BC-88E4F66E3A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B954AE58-DB31-46DD-AB2D-D0B2712EDBEF}" type="datetimeFigureOut">
              <a:rPr lang="en-US"/>
              <a:pPr>
                <a:defRPr/>
              </a:pPr>
              <a:t>4/16/2012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83FBADD-7DF4-490F-8B0A-A43791E69EC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D5948D3-B8C7-406A-BF1F-FCACC3041B26}" type="datetimeFigureOut">
              <a:rPr lang="en-US"/>
              <a:pPr>
                <a:defRPr/>
              </a:pPr>
              <a:t>4/16/2012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7D426DA-9B0A-4C67-AD84-CF3FC33850F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1434A17-C4EE-4970-B897-843BA1728A4D}" type="datetimeFigureOut">
              <a:rPr lang="en-US"/>
              <a:pPr>
                <a:defRPr/>
              </a:pPr>
              <a:t>4/16/2012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E178D9-A48F-4DDB-87AF-1AB3B7732ED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3DBE776-ABCB-40B2-A16C-030971D99789}" type="datetimeFigureOut">
              <a:rPr lang="en-US"/>
              <a:pPr>
                <a:defRPr/>
              </a:pPr>
              <a:t>4/16/2012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A0FB62-9676-4CFE-9407-D10627BBB25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067E8CCE-BBE2-475A-AC60-B5CB55BE3F48}" type="datetimeFigureOut">
              <a:rPr lang="en-US"/>
              <a:pPr>
                <a:defRPr/>
              </a:pPr>
              <a:t>4/16/2012</a:t>
            </a:fld>
            <a:endParaRPr lang="en-US"/>
          </a:p>
        </p:txBody>
      </p:sp>
      <p:sp>
        <p:nvSpPr>
          <p:cNvPr id="655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55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4C8A760-7180-4949-A9C8-ED88143214B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idx="4294967295"/>
          </p:nvPr>
        </p:nvSpPr>
        <p:spPr>
          <a:xfrm>
            <a:off x="685800" y="2130425"/>
            <a:ext cx="7772400" cy="1470025"/>
          </a:xfrm>
        </p:spPr>
        <p:txBody>
          <a:bodyPr/>
          <a:lstStyle/>
          <a:p>
            <a:pPr eaLnBrk="1" hangingPunct="1"/>
            <a:r>
              <a:rPr lang="en-US" smtClean="0">
                <a:solidFill>
                  <a:srgbClr val="161616"/>
                </a:solidFill>
              </a:rPr>
              <a:t>The Effect of Sense Manipulation on Postural Stability</a:t>
            </a:r>
          </a:p>
        </p:txBody>
      </p:sp>
      <p:sp>
        <p:nvSpPr>
          <p:cNvPr id="14338" name="Subtitle 2"/>
          <p:cNvSpPr>
            <a:spLocks noGrp="1"/>
          </p:cNvSpPr>
          <p:nvPr>
            <p:ph type="subTitle" idx="4294967295"/>
          </p:nvPr>
        </p:nvSpPr>
        <p:spPr>
          <a:xfrm>
            <a:off x="1371600" y="3886200"/>
            <a:ext cx="6400800" cy="1752600"/>
          </a:xfrm>
        </p:spPr>
        <p:txBody>
          <a:bodyPr/>
          <a:lstStyle/>
          <a:p>
            <a:pPr marL="0" indent="0" algn="ctr" eaLnBrk="1" hangingPunct="1">
              <a:lnSpc>
                <a:spcPct val="80000"/>
              </a:lnSpc>
              <a:buFontTx/>
              <a:buNone/>
            </a:pPr>
            <a:r>
              <a:rPr lang="en-US" sz="3000" smtClean="0">
                <a:solidFill>
                  <a:srgbClr val="161616"/>
                </a:solidFill>
              </a:rPr>
              <a:t>By: Kyle Bohnert and Rachael Moreland</a:t>
            </a:r>
          </a:p>
          <a:p>
            <a:pPr marL="0" indent="0" algn="ctr" eaLnBrk="1" hangingPunct="1">
              <a:lnSpc>
                <a:spcPct val="80000"/>
              </a:lnSpc>
              <a:buFontTx/>
              <a:buNone/>
            </a:pPr>
            <a:r>
              <a:rPr lang="en-US" sz="3000" smtClean="0">
                <a:solidFill>
                  <a:srgbClr val="161616"/>
                </a:solidFill>
              </a:rPr>
              <a:t>Hanover College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a:xfrm>
            <a:off x="457200" y="304800"/>
            <a:ext cx="8229600" cy="1143000"/>
          </a:xfrm>
        </p:spPr>
        <p:txBody>
          <a:bodyPr/>
          <a:lstStyle/>
          <a:p>
            <a:pPr eaLnBrk="1" hangingPunct="1"/>
            <a:r>
              <a:rPr lang="en-US" smtClean="0">
                <a:solidFill>
                  <a:srgbClr val="161616"/>
                </a:solidFill>
              </a:rPr>
              <a:t>Protocol</a:t>
            </a:r>
          </a:p>
        </p:txBody>
      </p:sp>
      <p:sp>
        <p:nvSpPr>
          <p:cNvPr id="27650" name="Content Placeholder 2"/>
          <p:cNvSpPr>
            <a:spLocks noGrp="1"/>
          </p:cNvSpPr>
          <p:nvPr>
            <p:ph idx="4294967295"/>
          </p:nvPr>
        </p:nvSpPr>
        <p:spPr/>
        <p:txBody>
          <a:bodyPr/>
          <a:lstStyle/>
          <a:p>
            <a:pPr eaLnBrk="1" hangingPunct="1"/>
            <a:r>
              <a:rPr lang="en-US" smtClean="0">
                <a:solidFill>
                  <a:srgbClr val="161616"/>
                </a:solidFill>
              </a:rPr>
              <a:t>2 X 2 X 2 Study</a:t>
            </a:r>
          </a:p>
          <a:p>
            <a:pPr eaLnBrk="1" hangingPunct="1">
              <a:buFontTx/>
              <a:buNone/>
            </a:pPr>
            <a:r>
              <a:rPr lang="en-US" smtClean="0"/>
              <a:t>                               </a:t>
            </a:r>
            <a:r>
              <a:rPr lang="en-US" sz="1600" smtClean="0"/>
              <a:t>                </a:t>
            </a:r>
            <a:r>
              <a:rPr lang="en-US" sz="1600" b="1" u="sng" smtClean="0">
                <a:solidFill>
                  <a:srgbClr val="161616"/>
                </a:solidFill>
              </a:rPr>
              <a:t>Somatosensory </a:t>
            </a:r>
          </a:p>
          <a:p>
            <a:pPr eaLnBrk="1" hangingPunct="1">
              <a:buFontTx/>
              <a:buNone/>
            </a:pPr>
            <a:r>
              <a:rPr lang="en-US" sz="1600" smtClean="0">
                <a:solidFill>
                  <a:srgbClr val="161616"/>
                </a:solidFill>
              </a:rPr>
              <a:t>                                                      YES                                                             NO</a:t>
            </a:r>
          </a:p>
          <a:p>
            <a:pPr eaLnBrk="1" hangingPunct="1">
              <a:buFontTx/>
              <a:buNone/>
            </a:pPr>
            <a:r>
              <a:rPr lang="en-US" sz="1600" smtClean="0">
                <a:solidFill>
                  <a:srgbClr val="161616"/>
                </a:solidFill>
              </a:rPr>
              <a:t>                                                   </a:t>
            </a:r>
            <a:r>
              <a:rPr lang="en-US" sz="1600" b="1" u="sng" smtClean="0">
                <a:solidFill>
                  <a:srgbClr val="161616"/>
                </a:solidFill>
              </a:rPr>
              <a:t>VISION</a:t>
            </a:r>
            <a:r>
              <a:rPr lang="en-US" sz="1600" smtClean="0">
                <a:solidFill>
                  <a:srgbClr val="161616"/>
                </a:solidFill>
              </a:rPr>
              <a:t>                                                      </a:t>
            </a:r>
            <a:r>
              <a:rPr lang="en-US" sz="1600" b="1" u="sng" smtClean="0">
                <a:solidFill>
                  <a:srgbClr val="161616"/>
                </a:solidFill>
              </a:rPr>
              <a:t>VISION</a:t>
            </a:r>
          </a:p>
          <a:p>
            <a:pPr eaLnBrk="1" hangingPunct="1">
              <a:buFontTx/>
              <a:buNone/>
            </a:pPr>
            <a:r>
              <a:rPr lang="en-US" sz="1600" smtClean="0">
                <a:solidFill>
                  <a:srgbClr val="161616"/>
                </a:solidFill>
              </a:rPr>
              <a:t>                                     YES                     NO                                  YES                      NO</a:t>
            </a:r>
          </a:p>
          <a:p>
            <a:pPr eaLnBrk="1" hangingPunct="1">
              <a:buFontTx/>
              <a:buNone/>
            </a:pPr>
            <a:r>
              <a:rPr lang="en-US" sz="1600" smtClean="0">
                <a:solidFill>
                  <a:srgbClr val="161616"/>
                </a:solidFill>
              </a:rPr>
              <a:t>                            </a:t>
            </a:r>
            <a:endParaRPr lang="en-US" smtClean="0">
              <a:solidFill>
                <a:srgbClr val="161616"/>
              </a:solidFill>
            </a:endParaRPr>
          </a:p>
          <a:p>
            <a:pPr eaLnBrk="1" hangingPunct="1">
              <a:buFontTx/>
              <a:buNone/>
            </a:pPr>
            <a:r>
              <a:rPr lang="en-US" sz="1600" smtClean="0"/>
              <a:t>            </a:t>
            </a:r>
            <a:r>
              <a:rPr lang="en-US" sz="1600" smtClean="0">
                <a:solidFill>
                  <a:srgbClr val="161616"/>
                </a:solidFill>
              </a:rPr>
              <a:t>YES</a:t>
            </a:r>
          </a:p>
          <a:p>
            <a:pPr eaLnBrk="1" hangingPunct="1">
              <a:buFontTx/>
              <a:buNone/>
            </a:pPr>
            <a:endParaRPr lang="en-US" sz="1600" b="1" u="sng" smtClean="0"/>
          </a:p>
          <a:p>
            <a:pPr eaLnBrk="1" hangingPunct="1">
              <a:buFontTx/>
              <a:buNone/>
            </a:pPr>
            <a:r>
              <a:rPr lang="en-US" sz="1600" b="1" u="sng" smtClean="0">
                <a:solidFill>
                  <a:srgbClr val="161616"/>
                </a:solidFill>
              </a:rPr>
              <a:t>VESTIBULAR</a:t>
            </a:r>
          </a:p>
          <a:p>
            <a:pPr eaLnBrk="1" hangingPunct="1">
              <a:buFontTx/>
              <a:buNone/>
            </a:pPr>
            <a:endParaRPr lang="en-US" sz="1600" b="1" u="sng" smtClean="0"/>
          </a:p>
          <a:p>
            <a:pPr eaLnBrk="1" hangingPunct="1">
              <a:buFontTx/>
              <a:buNone/>
            </a:pPr>
            <a:endParaRPr lang="en-US" sz="1600" b="1" u="sng" smtClean="0"/>
          </a:p>
          <a:p>
            <a:pPr eaLnBrk="1" hangingPunct="1">
              <a:buFontTx/>
              <a:buNone/>
            </a:pPr>
            <a:r>
              <a:rPr lang="en-US" sz="1600" smtClean="0"/>
              <a:t>            </a:t>
            </a:r>
            <a:r>
              <a:rPr lang="en-US" sz="1600" smtClean="0">
                <a:solidFill>
                  <a:srgbClr val="161616"/>
                </a:solidFill>
              </a:rPr>
              <a:t>NO</a:t>
            </a:r>
          </a:p>
        </p:txBody>
      </p:sp>
      <p:graphicFrame>
        <p:nvGraphicFramePr>
          <p:cNvPr id="3" name="Table 2"/>
          <p:cNvGraphicFramePr>
            <a:graphicFrameLocks noGrp="1"/>
          </p:cNvGraphicFramePr>
          <p:nvPr/>
        </p:nvGraphicFramePr>
        <p:xfrm>
          <a:off x="2133600" y="3657600"/>
          <a:ext cx="3352800" cy="2590800"/>
        </p:xfrm>
        <a:graphic>
          <a:graphicData uri="http://schemas.openxmlformats.org/drawingml/2006/table">
            <a:tbl>
              <a:tblPr firstRow="1" bandRow="1">
                <a:tableStyleId>{5C22544A-7EE6-4342-B048-85BDC9FD1C3A}</a:tableStyleId>
              </a:tblPr>
              <a:tblGrid>
                <a:gridCol w="1676400"/>
                <a:gridCol w="1676400"/>
              </a:tblGrid>
              <a:tr h="1295400">
                <a:tc>
                  <a:txBody>
                    <a:bodyPr/>
                    <a:lstStyle/>
                    <a:p>
                      <a:pPr algn="ctr"/>
                      <a:endParaRPr lang="en-US" dirty="0" smtClean="0"/>
                    </a:p>
                    <a:p>
                      <a:pPr algn="ctr"/>
                      <a:endParaRPr lang="en-US" dirty="0" smtClean="0"/>
                    </a:p>
                    <a:p>
                      <a:pPr algn="ctr"/>
                      <a:r>
                        <a:rPr lang="en-US" dirty="0" smtClean="0"/>
                        <a:t>YYY</a:t>
                      </a:r>
                      <a:endParaRPr lang="en-US" dirty="0"/>
                    </a:p>
                  </a:txBody>
                  <a:tcPr/>
                </a:tc>
                <a:tc>
                  <a:txBody>
                    <a:bodyPr/>
                    <a:lstStyle/>
                    <a:p>
                      <a:endParaRPr lang="en-US" dirty="0" smtClean="0"/>
                    </a:p>
                    <a:p>
                      <a:endParaRPr lang="en-US" dirty="0" smtClean="0"/>
                    </a:p>
                    <a:p>
                      <a:pPr algn="ctr"/>
                      <a:r>
                        <a:rPr lang="en-US" dirty="0" smtClean="0"/>
                        <a:t>YNY</a:t>
                      </a:r>
                      <a:endParaRPr lang="en-US" dirty="0"/>
                    </a:p>
                  </a:txBody>
                  <a:tcPr/>
                </a:tc>
              </a:tr>
              <a:tr h="1295400">
                <a:tc>
                  <a:txBody>
                    <a:bodyPr/>
                    <a:lstStyle/>
                    <a:p>
                      <a:endParaRPr lang="en-US" dirty="0" smtClean="0"/>
                    </a:p>
                    <a:p>
                      <a:endParaRPr lang="en-US" dirty="0" smtClean="0"/>
                    </a:p>
                    <a:p>
                      <a:pPr algn="ctr"/>
                      <a:r>
                        <a:rPr lang="en-US" dirty="0" smtClean="0"/>
                        <a:t>YYN</a:t>
                      </a:r>
                      <a:endParaRPr lang="en-US" dirty="0"/>
                    </a:p>
                  </a:txBody>
                  <a:tcPr/>
                </a:tc>
                <a:tc>
                  <a:txBody>
                    <a:bodyPr/>
                    <a:lstStyle/>
                    <a:p>
                      <a:endParaRPr lang="en-US" dirty="0" smtClean="0"/>
                    </a:p>
                    <a:p>
                      <a:endParaRPr lang="en-US" dirty="0" smtClean="0"/>
                    </a:p>
                    <a:p>
                      <a:pPr algn="ctr"/>
                      <a:r>
                        <a:rPr lang="en-US" dirty="0" smtClean="0"/>
                        <a:t>YNN</a:t>
                      </a:r>
                      <a:endParaRPr lang="en-US" dirty="0"/>
                    </a:p>
                  </a:txBody>
                  <a:tcPr/>
                </a:tc>
              </a:tr>
            </a:tbl>
          </a:graphicData>
        </a:graphic>
      </p:graphicFrame>
      <p:graphicFrame>
        <p:nvGraphicFramePr>
          <p:cNvPr id="4" name="Table 3"/>
          <p:cNvGraphicFramePr>
            <a:graphicFrameLocks noGrp="1"/>
          </p:cNvGraphicFramePr>
          <p:nvPr/>
        </p:nvGraphicFramePr>
        <p:xfrm>
          <a:off x="5867400" y="3657600"/>
          <a:ext cx="3276600" cy="2514600"/>
        </p:xfrm>
        <a:graphic>
          <a:graphicData uri="http://schemas.openxmlformats.org/drawingml/2006/table">
            <a:tbl>
              <a:tblPr firstRow="1" bandRow="1">
                <a:tableStyleId>{5C22544A-7EE6-4342-B048-85BDC9FD1C3A}</a:tableStyleId>
              </a:tblPr>
              <a:tblGrid>
                <a:gridCol w="1638300"/>
                <a:gridCol w="1638300"/>
              </a:tblGrid>
              <a:tr h="1257300">
                <a:tc>
                  <a:txBody>
                    <a:bodyPr/>
                    <a:lstStyle/>
                    <a:p>
                      <a:endParaRPr lang="en-US" dirty="0" smtClean="0"/>
                    </a:p>
                    <a:p>
                      <a:endParaRPr lang="en-US" dirty="0" smtClean="0"/>
                    </a:p>
                    <a:p>
                      <a:pPr algn="ctr"/>
                      <a:r>
                        <a:rPr lang="en-US" dirty="0" smtClean="0"/>
                        <a:t>NYY</a:t>
                      </a:r>
                      <a:endParaRPr lang="en-US" dirty="0"/>
                    </a:p>
                  </a:txBody>
                  <a:tcPr/>
                </a:tc>
                <a:tc>
                  <a:txBody>
                    <a:bodyPr/>
                    <a:lstStyle/>
                    <a:p>
                      <a:endParaRPr lang="en-US" dirty="0" smtClean="0"/>
                    </a:p>
                    <a:p>
                      <a:endParaRPr lang="en-US" dirty="0" smtClean="0"/>
                    </a:p>
                    <a:p>
                      <a:pPr algn="ctr"/>
                      <a:r>
                        <a:rPr lang="en-US" dirty="0" smtClean="0"/>
                        <a:t>NNY</a:t>
                      </a:r>
                      <a:endParaRPr lang="en-US" dirty="0"/>
                    </a:p>
                  </a:txBody>
                  <a:tcPr/>
                </a:tc>
              </a:tr>
              <a:tr h="1257300">
                <a:tc>
                  <a:txBody>
                    <a:bodyPr/>
                    <a:lstStyle/>
                    <a:p>
                      <a:endParaRPr lang="en-US" dirty="0" smtClean="0"/>
                    </a:p>
                    <a:p>
                      <a:endParaRPr lang="en-US" dirty="0" smtClean="0"/>
                    </a:p>
                    <a:p>
                      <a:pPr algn="ctr"/>
                      <a:r>
                        <a:rPr lang="en-US" dirty="0" smtClean="0"/>
                        <a:t>NYN</a:t>
                      </a:r>
                      <a:endParaRPr lang="en-US" dirty="0"/>
                    </a:p>
                  </a:txBody>
                  <a:tcPr/>
                </a:tc>
                <a:tc>
                  <a:txBody>
                    <a:bodyPr/>
                    <a:lstStyle/>
                    <a:p>
                      <a:endParaRPr lang="en-US" dirty="0" smtClean="0"/>
                    </a:p>
                    <a:p>
                      <a:endParaRPr lang="en-US" dirty="0" smtClean="0"/>
                    </a:p>
                    <a:p>
                      <a:pPr algn="ctr"/>
                      <a:r>
                        <a:rPr lang="en-US" dirty="0" smtClean="0"/>
                        <a:t>NNN</a:t>
                      </a:r>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p:txBody>
          <a:bodyPr/>
          <a:lstStyle/>
          <a:p>
            <a:pPr eaLnBrk="1" hangingPunct="1"/>
            <a:r>
              <a:rPr lang="en-US" smtClean="0">
                <a:solidFill>
                  <a:srgbClr val="000000"/>
                </a:solidFill>
              </a:rPr>
              <a:t>Overall Standard Deviation</a:t>
            </a:r>
          </a:p>
        </p:txBody>
      </p:sp>
      <p:sp>
        <p:nvSpPr>
          <p:cNvPr id="31746" name="Rectangle 3"/>
          <p:cNvSpPr>
            <a:spLocks noGrp="1"/>
          </p:cNvSpPr>
          <p:nvPr>
            <p:ph type="body" idx="4294967295"/>
          </p:nvPr>
        </p:nvSpPr>
        <p:spPr/>
        <p:txBody>
          <a:bodyPr/>
          <a:lstStyle/>
          <a:p>
            <a:pPr eaLnBrk="1" hangingPunct="1"/>
            <a:endParaRPr lang="en-US" smtClean="0"/>
          </a:p>
        </p:txBody>
      </p:sp>
      <p:sp>
        <p:nvSpPr>
          <p:cNvPr id="31748" name="Text Box 5"/>
          <p:cNvSpPr txBox="1">
            <a:spLocks noChangeArrowheads="1"/>
          </p:cNvSpPr>
          <p:nvPr/>
        </p:nvSpPr>
        <p:spPr bwMode="auto">
          <a:xfrm>
            <a:off x="7010400" y="6240463"/>
            <a:ext cx="1371600" cy="366712"/>
          </a:xfrm>
          <a:prstGeom prst="rect">
            <a:avLst/>
          </a:prstGeom>
          <a:noFill/>
          <a:ln w="9525">
            <a:noFill/>
            <a:miter lim="800000"/>
            <a:headEnd/>
            <a:tailEnd/>
          </a:ln>
        </p:spPr>
        <p:txBody>
          <a:bodyPr>
            <a:spAutoFit/>
          </a:bodyPr>
          <a:lstStyle/>
          <a:p>
            <a:pPr>
              <a:spcBef>
                <a:spcPct val="50000"/>
              </a:spcBef>
            </a:pPr>
            <a:r>
              <a:rPr lang="en-US">
                <a:solidFill>
                  <a:srgbClr val="000000"/>
                </a:solidFill>
              </a:rPr>
              <a:t>P = 0.066</a:t>
            </a:r>
          </a:p>
        </p:txBody>
      </p:sp>
      <p:pic>
        <p:nvPicPr>
          <p:cNvPr id="31750" name="Picture 6" descr="SwayLRStdDev"/>
          <p:cNvPicPr>
            <a:picLocks noChangeAspect="1" noChangeArrowheads="1"/>
          </p:cNvPicPr>
          <p:nvPr/>
        </p:nvPicPr>
        <p:blipFill>
          <a:blip r:embed="rId2"/>
          <a:srcRect/>
          <a:stretch>
            <a:fillRect/>
          </a:stretch>
        </p:blipFill>
        <p:spPr bwMode="auto">
          <a:xfrm>
            <a:off x="1981200" y="2209800"/>
            <a:ext cx="5334000" cy="362932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t>Levels of Sway Frequency</a:t>
            </a:r>
          </a:p>
        </p:txBody>
      </p:sp>
      <p:sp>
        <p:nvSpPr>
          <p:cNvPr id="44035" name="Rectangle 3"/>
          <p:cNvSpPr>
            <a:spLocks noGrp="1" noChangeArrowheads="1"/>
          </p:cNvSpPr>
          <p:nvPr>
            <p:ph type="body" idx="1"/>
          </p:nvPr>
        </p:nvSpPr>
        <p:spPr/>
        <p:txBody>
          <a:bodyPr/>
          <a:lstStyle/>
          <a:p>
            <a:endParaRPr lang="en-US" dirty="0" smtClean="0"/>
          </a:p>
        </p:txBody>
      </p:sp>
      <p:pic>
        <p:nvPicPr>
          <p:cNvPr id="44036" name="Picture 4" descr="day11gulf_state_park_032"/>
          <p:cNvPicPr>
            <a:picLocks noChangeAspect="1" noChangeArrowheads="1"/>
          </p:cNvPicPr>
          <p:nvPr/>
        </p:nvPicPr>
        <p:blipFill>
          <a:blip r:embed="rId2"/>
          <a:srcRect/>
          <a:stretch>
            <a:fillRect/>
          </a:stretch>
        </p:blipFill>
        <p:spPr bwMode="auto">
          <a:xfrm>
            <a:off x="1676400" y="2286000"/>
            <a:ext cx="5740823" cy="3352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FFT</a:t>
            </a:r>
            <a:endParaRPr lang="en-US" dirty="0"/>
          </a:p>
        </p:txBody>
      </p:sp>
      <p:pic>
        <p:nvPicPr>
          <p:cNvPr id="6" name="Content Placeholder 5" descr="ControlFFT.png"/>
          <p:cNvPicPr>
            <a:picLocks noGrp="1" noChangeAspect="1"/>
          </p:cNvPicPr>
          <p:nvPr>
            <p:ph idx="1"/>
          </p:nvPr>
        </p:nvPicPr>
        <p:blipFill>
          <a:blip r:embed="rId2"/>
          <a:stretch>
            <a:fillRect/>
          </a:stretch>
        </p:blipFill>
        <p:spPr>
          <a:xfrm>
            <a:off x="1981200" y="2133600"/>
            <a:ext cx="5160738" cy="35052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solidFill>
                  <a:srgbClr val="161616"/>
                </a:solidFill>
              </a:rPr>
              <a:t>Results</a:t>
            </a:r>
            <a:br>
              <a:rPr lang="en-US" dirty="0" smtClean="0">
                <a:solidFill>
                  <a:srgbClr val="161616"/>
                </a:solidFill>
              </a:rPr>
            </a:br>
            <a:r>
              <a:rPr lang="en-US" dirty="0" smtClean="0">
                <a:solidFill>
                  <a:srgbClr val="161616"/>
                </a:solidFill>
              </a:rPr>
              <a:t>Low Frequency (0.5-1.5HZ)</a:t>
            </a:r>
            <a:endParaRPr lang="en-US" dirty="0">
              <a:solidFill>
                <a:srgbClr val="161616"/>
              </a:solidFill>
            </a:endParaRPr>
          </a:p>
        </p:txBody>
      </p:sp>
      <p:sp>
        <p:nvSpPr>
          <p:cNvPr id="32771" name="TextBox 4"/>
          <p:cNvSpPr txBox="1">
            <a:spLocks noChangeArrowheads="1"/>
          </p:cNvSpPr>
          <p:nvPr/>
        </p:nvSpPr>
        <p:spPr bwMode="auto">
          <a:xfrm>
            <a:off x="7315200" y="5029200"/>
            <a:ext cx="1600200" cy="641350"/>
          </a:xfrm>
          <a:prstGeom prst="rect">
            <a:avLst/>
          </a:prstGeom>
          <a:noFill/>
          <a:ln w="9525">
            <a:noFill/>
            <a:miter lim="800000"/>
            <a:headEnd/>
            <a:tailEnd/>
          </a:ln>
        </p:spPr>
        <p:txBody>
          <a:bodyPr>
            <a:spAutoFit/>
          </a:bodyPr>
          <a:lstStyle/>
          <a:p>
            <a:r>
              <a:rPr lang="en-US" dirty="0">
                <a:solidFill>
                  <a:srgbClr val="161616"/>
                </a:solidFill>
              </a:rPr>
              <a:t>F(1,11)</a:t>
            </a:r>
            <a:r>
              <a:rPr lang="en-US" dirty="0" smtClean="0">
                <a:solidFill>
                  <a:srgbClr val="161616"/>
                </a:solidFill>
              </a:rPr>
              <a:t>=1.00</a:t>
            </a:r>
          </a:p>
          <a:p>
            <a:r>
              <a:rPr lang="en-US" dirty="0">
                <a:solidFill>
                  <a:srgbClr val="161616"/>
                </a:solidFill>
              </a:rPr>
              <a:t>P &lt; 0.05</a:t>
            </a:r>
          </a:p>
        </p:txBody>
      </p:sp>
      <p:pic>
        <p:nvPicPr>
          <p:cNvPr id="6" name="Content Placeholder 5" descr="SPIN.png"/>
          <p:cNvPicPr>
            <a:picLocks noGrp="1" noChangeAspect="1"/>
          </p:cNvPicPr>
          <p:nvPr>
            <p:ph idx="1"/>
          </p:nvPr>
        </p:nvPicPr>
        <p:blipFill>
          <a:blip r:embed="rId2"/>
          <a:stretch>
            <a:fillRect/>
          </a:stretch>
        </p:blipFill>
        <p:spPr>
          <a:xfrm>
            <a:off x="1828800" y="2027008"/>
            <a:ext cx="5054600" cy="3640483"/>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solidFill>
                  <a:srgbClr val="161616"/>
                </a:solidFill>
              </a:rPr>
              <a:t>Results</a:t>
            </a:r>
            <a:br>
              <a:rPr lang="en-US" dirty="0" smtClean="0">
                <a:solidFill>
                  <a:srgbClr val="161616"/>
                </a:solidFill>
              </a:rPr>
            </a:br>
            <a:r>
              <a:rPr lang="en-US" dirty="0" smtClean="0">
                <a:solidFill>
                  <a:srgbClr val="161616"/>
                </a:solidFill>
              </a:rPr>
              <a:t>High Frequency (4.25-4.75HZ)</a:t>
            </a:r>
            <a:endParaRPr lang="en-US" dirty="0">
              <a:solidFill>
                <a:srgbClr val="161616"/>
              </a:solidFill>
            </a:endParaRPr>
          </a:p>
        </p:txBody>
      </p:sp>
      <p:sp>
        <p:nvSpPr>
          <p:cNvPr id="33795" name="TextBox 4"/>
          <p:cNvSpPr txBox="1">
            <a:spLocks noChangeArrowheads="1"/>
          </p:cNvSpPr>
          <p:nvPr/>
        </p:nvSpPr>
        <p:spPr bwMode="auto">
          <a:xfrm>
            <a:off x="7467600" y="5334000"/>
            <a:ext cx="1676400" cy="641350"/>
          </a:xfrm>
          <a:prstGeom prst="rect">
            <a:avLst/>
          </a:prstGeom>
          <a:noFill/>
          <a:ln w="9525">
            <a:noFill/>
            <a:miter lim="800000"/>
            <a:headEnd/>
            <a:tailEnd/>
          </a:ln>
        </p:spPr>
        <p:txBody>
          <a:bodyPr>
            <a:spAutoFit/>
          </a:bodyPr>
          <a:lstStyle/>
          <a:p>
            <a:r>
              <a:rPr lang="en-US" dirty="0">
                <a:solidFill>
                  <a:srgbClr val="161616"/>
                </a:solidFill>
              </a:rPr>
              <a:t>F(1,11)</a:t>
            </a:r>
            <a:r>
              <a:rPr lang="en-US" dirty="0" smtClean="0">
                <a:solidFill>
                  <a:srgbClr val="161616"/>
                </a:solidFill>
              </a:rPr>
              <a:t>=4.785</a:t>
            </a:r>
          </a:p>
          <a:p>
            <a:r>
              <a:rPr lang="en-US" dirty="0">
                <a:solidFill>
                  <a:srgbClr val="161616"/>
                </a:solidFill>
              </a:rPr>
              <a:t>P &lt; 0.05</a:t>
            </a:r>
          </a:p>
        </p:txBody>
      </p:sp>
      <p:pic>
        <p:nvPicPr>
          <p:cNvPr id="6" name="Content Placeholder 5" descr="EYESSS.png"/>
          <p:cNvPicPr>
            <a:picLocks noGrp="1" noChangeAspect="1"/>
          </p:cNvPicPr>
          <p:nvPr>
            <p:ph idx="1"/>
          </p:nvPr>
        </p:nvPicPr>
        <p:blipFill>
          <a:blip r:embed="rId2"/>
          <a:stretch>
            <a:fillRect/>
          </a:stretch>
        </p:blipFill>
        <p:spPr>
          <a:xfrm>
            <a:off x="1447800" y="2057400"/>
            <a:ext cx="5270082" cy="3452019"/>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4"/>
          <p:cNvSpPr>
            <a:spLocks noGrp="1" noChangeArrowheads="1"/>
          </p:cNvSpPr>
          <p:nvPr>
            <p:ph type="title"/>
          </p:nvPr>
        </p:nvSpPr>
        <p:spPr/>
        <p:txBody>
          <a:bodyPr/>
          <a:lstStyle/>
          <a:p>
            <a:r>
              <a:rPr lang="en-US" sz="4000" smtClean="0">
                <a:solidFill>
                  <a:srgbClr val="161616"/>
                </a:solidFill>
              </a:rPr>
              <a:t>Discussion</a:t>
            </a:r>
            <a:br>
              <a:rPr lang="en-US" sz="4000" smtClean="0">
                <a:solidFill>
                  <a:srgbClr val="161616"/>
                </a:solidFill>
              </a:rPr>
            </a:br>
            <a:r>
              <a:rPr lang="en-US" sz="4000" smtClean="0">
                <a:solidFill>
                  <a:srgbClr val="161616"/>
                </a:solidFill>
              </a:rPr>
              <a:t>Low Frequency</a:t>
            </a:r>
          </a:p>
        </p:txBody>
      </p:sp>
      <p:sp>
        <p:nvSpPr>
          <p:cNvPr id="36866" name="Rectangle 5"/>
          <p:cNvSpPr>
            <a:spLocks noGrp="1" noChangeArrowheads="1"/>
          </p:cNvSpPr>
          <p:nvPr>
            <p:ph type="body" idx="1"/>
          </p:nvPr>
        </p:nvSpPr>
        <p:spPr/>
        <p:txBody>
          <a:bodyPr/>
          <a:lstStyle/>
          <a:p>
            <a:r>
              <a:rPr lang="en-US" dirty="0" smtClean="0">
                <a:solidFill>
                  <a:srgbClr val="161616"/>
                </a:solidFill>
              </a:rPr>
              <a:t>Main effect for spin </a:t>
            </a:r>
          </a:p>
          <a:p>
            <a:r>
              <a:rPr lang="en-US" dirty="0" smtClean="0">
                <a:solidFill>
                  <a:srgbClr val="161616"/>
                </a:solidFill>
              </a:rPr>
              <a:t>After spinning, the fluid in the semi circular canals provides false information</a:t>
            </a:r>
          </a:p>
          <a:p>
            <a:pPr lvl="1"/>
            <a:r>
              <a:rPr lang="en-US" dirty="0" smtClean="0">
                <a:solidFill>
                  <a:srgbClr val="161616"/>
                </a:solidFill>
              </a:rPr>
              <a:t>Sense of continual motion</a:t>
            </a:r>
          </a:p>
          <a:p>
            <a:pPr lvl="1"/>
            <a:r>
              <a:rPr lang="en-US" dirty="0" smtClean="0">
                <a:solidFill>
                  <a:srgbClr val="161616"/>
                </a:solidFill>
              </a:rPr>
              <a:t>3 possible explanations</a:t>
            </a:r>
          </a:p>
          <a:p>
            <a:pPr lvl="2"/>
            <a:r>
              <a:rPr lang="en-US" dirty="0" smtClean="0">
                <a:solidFill>
                  <a:srgbClr val="161616"/>
                </a:solidFill>
              </a:rPr>
              <a:t>Effected by rate at which spun</a:t>
            </a:r>
          </a:p>
          <a:p>
            <a:pPr lvl="2"/>
            <a:r>
              <a:rPr lang="en-US" dirty="0" smtClean="0">
                <a:solidFill>
                  <a:srgbClr val="161616"/>
                </a:solidFill>
              </a:rPr>
              <a:t>The way vestibular system works</a:t>
            </a:r>
          </a:p>
          <a:p>
            <a:pPr lvl="2"/>
            <a:r>
              <a:rPr lang="en-US" dirty="0" smtClean="0">
                <a:solidFill>
                  <a:srgbClr val="161616"/>
                </a:solidFill>
              </a:rPr>
              <a:t>Optimal frequency for vestibular</a:t>
            </a:r>
            <a:r>
              <a:rPr lang="en-US" dirty="0" smtClean="0"/>
              <a:t>.</a:t>
            </a:r>
          </a:p>
          <a:p>
            <a:pPr lvl="1"/>
            <a:endParaRPr lang="en-US" dirty="0" smtClean="0"/>
          </a:p>
          <a:p>
            <a:pPr lvl="1"/>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sz="4000" dirty="0" smtClean="0">
                <a:solidFill>
                  <a:srgbClr val="161616"/>
                </a:solidFill>
              </a:rPr>
              <a:t>Discussion</a:t>
            </a:r>
            <a:br>
              <a:rPr lang="en-US" sz="4000" dirty="0" smtClean="0">
                <a:solidFill>
                  <a:srgbClr val="161616"/>
                </a:solidFill>
              </a:rPr>
            </a:br>
            <a:r>
              <a:rPr lang="en-US" sz="4000" dirty="0" smtClean="0">
                <a:solidFill>
                  <a:srgbClr val="161616"/>
                </a:solidFill>
              </a:rPr>
              <a:t>High Frequency</a:t>
            </a:r>
          </a:p>
        </p:txBody>
      </p:sp>
      <p:sp>
        <p:nvSpPr>
          <p:cNvPr id="38914" name="Rectangle 3"/>
          <p:cNvSpPr>
            <a:spLocks noGrp="1" noChangeArrowheads="1"/>
          </p:cNvSpPr>
          <p:nvPr>
            <p:ph type="body" idx="1"/>
          </p:nvPr>
        </p:nvSpPr>
        <p:spPr/>
        <p:txBody>
          <a:bodyPr/>
          <a:lstStyle/>
          <a:p>
            <a:r>
              <a:rPr lang="en-US" dirty="0" smtClean="0">
                <a:solidFill>
                  <a:srgbClr val="161616"/>
                </a:solidFill>
              </a:rPr>
              <a:t>Main effect for vision</a:t>
            </a:r>
          </a:p>
          <a:p>
            <a:pPr lvl="1"/>
            <a:r>
              <a:rPr lang="en-US" dirty="0" smtClean="0">
                <a:solidFill>
                  <a:srgbClr val="161616"/>
                </a:solidFill>
              </a:rPr>
              <a:t>Participants swayed less with eyes closed than with eyes open.</a:t>
            </a:r>
          </a:p>
          <a:p>
            <a:pPr lvl="2"/>
            <a:r>
              <a:rPr lang="en-US" dirty="0" smtClean="0">
                <a:solidFill>
                  <a:srgbClr val="161616"/>
                </a:solidFill>
              </a:rPr>
              <a:t>Similar to results seen by </a:t>
            </a:r>
            <a:r>
              <a:rPr lang="en-US" dirty="0" err="1" smtClean="0">
                <a:solidFill>
                  <a:srgbClr val="161616"/>
                </a:solidFill>
              </a:rPr>
              <a:t>Kinsella</a:t>
            </a:r>
            <a:r>
              <a:rPr lang="en-US" dirty="0" smtClean="0">
                <a:solidFill>
                  <a:srgbClr val="161616"/>
                </a:solidFill>
              </a:rPr>
              <a:t> Shaw (2006)</a:t>
            </a:r>
          </a:p>
          <a:p>
            <a:pPr lvl="2"/>
            <a:r>
              <a:rPr lang="en-US" dirty="0" smtClean="0">
                <a:solidFill>
                  <a:srgbClr val="161616"/>
                </a:solidFill>
              </a:rPr>
              <a:t>However just seen in high frequency</a:t>
            </a:r>
          </a:p>
          <a:p>
            <a:pPr lvl="3"/>
            <a:r>
              <a:rPr lang="en-US" dirty="0" smtClean="0">
                <a:solidFill>
                  <a:srgbClr val="161616"/>
                </a:solidFill>
              </a:rPr>
              <a:t>Visual Fixation Task (</a:t>
            </a:r>
            <a:r>
              <a:rPr lang="en-US" dirty="0" err="1" smtClean="0">
                <a:solidFill>
                  <a:srgbClr val="161616"/>
                </a:solidFill>
              </a:rPr>
              <a:t>Stoffregen</a:t>
            </a:r>
            <a:r>
              <a:rPr lang="en-US" dirty="0" smtClean="0">
                <a:solidFill>
                  <a:srgbClr val="161616"/>
                </a:solidFill>
              </a:rPr>
              <a:t>, 2007)</a:t>
            </a:r>
          </a:p>
          <a:p>
            <a:pPr lvl="3"/>
            <a:r>
              <a:rPr lang="en-US" dirty="0" smtClean="0">
                <a:solidFill>
                  <a:srgbClr val="161616"/>
                </a:solidFill>
              </a:rPr>
              <a:t>Sway less = more at high frequency</a:t>
            </a:r>
          </a:p>
          <a:p>
            <a:pPr lvl="3">
              <a:buNone/>
            </a:pPr>
            <a:endParaRPr lang="en-US" dirty="0" smtClean="0">
              <a:solidFill>
                <a:srgbClr val="161616"/>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defRPr/>
            </a:pPr>
            <a:r>
              <a:rPr lang="en-US" dirty="0">
                <a:solidFill>
                  <a:schemeClr val="accent4">
                    <a:lumMod val="10000"/>
                  </a:schemeClr>
                </a:solidFill>
              </a:rPr>
              <a:t>Discussions</a:t>
            </a:r>
          </a:p>
        </p:txBody>
      </p:sp>
      <p:sp>
        <p:nvSpPr>
          <p:cNvPr id="41986" name="Rectangle 3"/>
          <p:cNvSpPr>
            <a:spLocks noGrp="1" noChangeArrowheads="1"/>
          </p:cNvSpPr>
          <p:nvPr>
            <p:ph type="body" idx="1"/>
          </p:nvPr>
        </p:nvSpPr>
        <p:spPr/>
        <p:txBody>
          <a:bodyPr/>
          <a:lstStyle/>
          <a:p>
            <a:r>
              <a:rPr lang="en-US" smtClean="0">
                <a:solidFill>
                  <a:srgbClr val="161616"/>
                </a:solidFill>
              </a:rPr>
              <a:t>Limitations</a:t>
            </a:r>
          </a:p>
          <a:p>
            <a:pPr lvl="1"/>
            <a:r>
              <a:rPr lang="en-US" smtClean="0">
                <a:solidFill>
                  <a:srgbClr val="161616"/>
                </a:solidFill>
              </a:rPr>
              <a:t>Number of participants.</a:t>
            </a:r>
          </a:p>
          <a:p>
            <a:pPr lvl="1"/>
            <a:r>
              <a:rPr lang="en-US" smtClean="0">
                <a:solidFill>
                  <a:srgbClr val="161616"/>
                </a:solidFill>
              </a:rPr>
              <a:t>Randomizing the order of icing and spinning conditions.</a:t>
            </a:r>
          </a:p>
          <a:p>
            <a:pPr lvl="1"/>
            <a:r>
              <a:rPr lang="en-US" smtClean="0">
                <a:solidFill>
                  <a:srgbClr val="161616"/>
                </a:solidFill>
              </a:rPr>
              <a:t>Diverse group</a:t>
            </a:r>
          </a:p>
          <a:p>
            <a:pPr lvl="2"/>
            <a:r>
              <a:rPr lang="en-US" smtClean="0">
                <a:solidFill>
                  <a:srgbClr val="161616"/>
                </a:solidFill>
              </a:rPr>
              <a:t>Age range</a:t>
            </a:r>
          </a:p>
          <a:p>
            <a:pPr lvl="2"/>
            <a:r>
              <a:rPr lang="en-US" smtClean="0">
                <a:solidFill>
                  <a:srgbClr val="161616"/>
                </a:solidFill>
              </a:rPr>
              <a:t>Athletes vs Non-Athletes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p:txBody>
          <a:bodyPr/>
          <a:lstStyle/>
          <a:p>
            <a:pPr eaLnBrk="1" hangingPunct="1"/>
            <a:r>
              <a:rPr lang="en-US" smtClean="0">
                <a:solidFill>
                  <a:srgbClr val="161616"/>
                </a:solidFill>
              </a:rPr>
              <a:t>Questions?</a:t>
            </a:r>
          </a:p>
        </p:txBody>
      </p:sp>
      <p:sp>
        <p:nvSpPr>
          <p:cNvPr id="43010" name="Content Placeholder 2"/>
          <p:cNvSpPr>
            <a:spLocks noGrp="1"/>
          </p:cNvSpPr>
          <p:nvPr>
            <p:ph idx="4294967295"/>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idx="4294967295"/>
          </p:nvPr>
        </p:nvSpPr>
        <p:spPr/>
        <p:txBody>
          <a:bodyPr/>
          <a:lstStyle/>
          <a:p>
            <a:pPr eaLnBrk="1" hangingPunct="1"/>
            <a:r>
              <a:rPr lang="en-US" smtClean="0">
                <a:solidFill>
                  <a:srgbClr val="161616"/>
                </a:solidFill>
              </a:rPr>
              <a:t>Posture</a:t>
            </a:r>
          </a:p>
        </p:txBody>
      </p:sp>
      <p:sp>
        <p:nvSpPr>
          <p:cNvPr id="15362" name="Content Placeholder 2"/>
          <p:cNvSpPr>
            <a:spLocks noGrp="1"/>
          </p:cNvSpPr>
          <p:nvPr>
            <p:ph idx="4294967295"/>
          </p:nvPr>
        </p:nvSpPr>
        <p:spPr/>
        <p:txBody>
          <a:bodyPr/>
          <a:lstStyle/>
          <a:p>
            <a:pPr defTabSz="457200" eaLnBrk="1" hangingPunct="1"/>
            <a:r>
              <a:rPr lang="en-US" smtClean="0">
                <a:solidFill>
                  <a:srgbClr val="161616"/>
                </a:solidFill>
              </a:rPr>
              <a:t>Body thought of as an inverted pendulum</a:t>
            </a:r>
          </a:p>
          <a:p>
            <a:pPr lvl="1" defTabSz="457200" eaLnBrk="1" hangingPunct="1"/>
            <a:r>
              <a:rPr lang="en-US" smtClean="0">
                <a:solidFill>
                  <a:srgbClr val="161616"/>
                </a:solidFill>
              </a:rPr>
              <a:t>Very Unstable</a:t>
            </a:r>
          </a:p>
          <a:p>
            <a:pPr lvl="1" defTabSz="457200" eaLnBrk="1" hangingPunct="1"/>
            <a:r>
              <a:rPr lang="en-US" smtClean="0">
                <a:solidFill>
                  <a:srgbClr val="161616"/>
                </a:solidFill>
              </a:rPr>
              <a:t>Small area of support in which the COM must fall</a:t>
            </a:r>
          </a:p>
          <a:p>
            <a:pPr defTabSz="457200" eaLnBrk="1" hangingPunct="1"/>
            <a:r>
              <a:rPr lang="en-US" smtClean="0">
                <a:solidFill>
                  <a:srgbClr val="161616"/>
                </a:solidFill>
              </a:rPr>
              <a:t>Posture</a:t>
            </a:r>
          </a:p>
          <a:p>
            <a:pPr lvl="1" defTabSz="457200" eaLnBrk="1" hangingPunct="1"/>
            <a:r>
              <a:rPr lang="en-US" smtClean="0">
                <a:solidFill>
                  <a:srgbClr val="161616"/>
                </a:solidFill>
              </a:rPr>
              <a:t>Considered to be a dynamic</a:t>
            </a:r>
          </a:p>
          <a:p>
            <a:pPr defTabSz="457200" eaLnBrk="1" hangingPunct="1"/>
            <a:endParaRPr lang="en-US" smtClean="0"/>
          </a:p>
        </p:txBody>
      </p:sp>
      <p:pic>
        <p:nvPicPr>
          <p:cNvPr id="15363" name="Picture 3" descr="one_pendulum.jpg"/>
          <p:cNvPicPr>
            <a:picLocks noChangeAspect="1"/>
          </p:cNvPicPr>
          <p:nvPr/>
        </p:nvPicPr>
        <p:blipFill>
          <a:blip r:embed="rId2"/>
          <a:srcRect/>
          <a:stretch>
            <a:fillRect/>
          </a:stretch>
        </p:blipFill>
        <p:spPr bwMode="auto">
          <a:xfrm>
            <a:off x="6988175" y="3276600"/>
            <a:ext cx="1966913" cy="2849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p:txBody>
          <a:bodyPr/>
          <a:lstStyle/>
          <a:p>
            <a:pPr eaLnBrk="1" hangingPunct="1"/>
            <a:r>
              <a:rPr lang="en-US" smtClean="0">
                <a:solidFill>
                  <a:srgbClr val="161616"/>
                </a:solidFill>
              </a:rPr>
              <a:t>Posture Cont.</a:t>
            </a:r>
          </a:p>
        </p:txBody>
      </p:sp>
      <p:sp>
        <p:nvSpPr>
          <p:cNvPr id="16386" name="Content Placeholder 2"/>
          <p:cNvSpPr>
            <a:spLocks noGrp="1"/>
          </p:cNvSpPr>
          <p:nvPr>
            <p:ph idx="4294967295"/>
          </p:nvPr>
        </p:nvSpPr>
        <p:spPr/>
        <p:txBody>
          <a:bodyPr/>
          <a:lstStyle/>
          <a:p>
            <a:pPr defTabSz="457200" eaLnBrk="1" hangingPunct="1"/>
            <a:r>
              <a:rPr lang="en-US" smtClean="0">
                <a:solidFill>
                  <a:srgbClr val="161616"/>
                </a:solidFill>
              </a:rPr>
              <a:t>There are three main sensory inputs that help control posture</a:t>
            </a:r>
          </a:p>
          <a:p>
            <a:pPr lvl="1" defTabSz="457200" eaLnBrk="1" hangingPunct="1"/>
            <a:r>
              <a:rPr lang="en-US" smtClean="0">
                <a:solidFill>
                  <a:srgbClr val="161616"/>
                </a:solidFill>
              </a:rPr>
              <a:t>Vestibular</a:t>
            </a:r>
          </a:p>
          <a:p>
            <a:pPr lvl="1" defTabSz="457200" eaLnBrk="1" hangingPunct="1"/>
            <a:r>
              <a:rPr lang="en-US" smtClean="0">
                <a:solidFill>
                  <a:srgbClr val="161616"/>
                </a:solidFill>
              </a:rPr>
              <a:t>Visual</a:t>
            </a:r>
          </a:p>
          <a:p>
            <a:pPr lvl="1" defTabSz="457200" eaLnBrk="1" hangingPunct="1"/>
            <a:r>
              <a:rPr lang="en-US" smtClean="0">
                <a:solidFill>
                  <a:srgbClr val="161616"/>
                </a:solidFill>
              </a:rPr>
              <a:t>Somatosensory</a:t>
            </a:r>
          </a:p>
          <a:p>
            <a:pPr defTabSz="457200"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smtClean="0">
                <a:solidFill>
                  <a:srgbClr val="161616"/>
                </a:solidFill>
              </a:rPr>
              <a:t>Somatosensory System.</a:t>
            </a:r>
          </a:p>
        </p:txBody>
      </p:sp>
      <p:pic>
        <p:nvPicPr>
          <p:cNvPr id="18434" name="Picture 4"/>
          <p:cNvPicPr>
            <a:picLocks noGrp="1" noChangeAspect="1" noChangeArrowheads="1"/>
          </p:cNvPicPr>
          <p:nvPr>
            <p:ph idx="1"/>
          </p:nvPr>
        </p:nvPicPr>
        <p:blipFill>
          <a:blip r:embed="rId2"/>
          <a:srcRect/>
          <a:stretch>
            <a:fillRect/>
          </a:stretch>
        </p:blipFill>
        <p:spPr>
          <a:xfrm>
            <a:off x="1905000" y="2057400"/>
            <a:ext cx="5791200" cy="3339545"/>
          </a:xfrm>
        </p:spPr>
      </p:pic>
      <p:sp>
        <p:nvSpPr>
          <p:cNvPr id="18435" name="Rectangle 5"/>
          <p:cNvSpPr>
            <a:spLocks noChangeArrowheads="1"/>
          </p:cNvSpPr>
          <p:nvPr/>
        </p:nvSpPr>
        <p:spPr bwMode="auto">
          <a:xfrm>
            <a:off x="1066800" y="6248400"/>
            <a:ext cx="7791450" cy="366713"/>
          </a:xfrm>
          <a:prstGeom prst="rect">
            <a:avLst/>
          </a:prstGeom>
          <a:noFill/>
          <a:ln w="9525">
            <a:noFill/>
            <a:miter lim="800000"/>
            <a:headEnd/>
            <a:tailEnd/>
          </a:ln>
        </p:spPr>
        <p:txBody>
          <a:bodyPr wrap="none">
            <a:spAutoFit/>
          </a:bodyPr>
          <a:lstStyle/>
          <a:p>
            <a:r>
              <a:rPr lang="en-US"/>
              <a:t>http://www.thestretchinghandbook.com/archives/myotatic-stretch-reflex.php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p:txBody>
          <a:bodyPr/>
          <a:lstStyle/>
          <a:p>
            <a:pPr eaLnBrk="1" hangingPunct="1"/>
            <a:r>
              <a:rPr lang="en-US" smtClean="0">
                <a:solidFill>
                  <a:srgbClr val="161616"/>
                </a:solidFill>
              </a:rPr>
              <a:t>Vestibular System</a:t>
            </a:r>
          </a:p>
        </p:txBody>
      </p:sp>
      <p:pic>
        <p:nvPicPr>
          <p:cNvPr id="19458" name="Picture 3"/>
          <p:cNvPicPr>
            <a:picLocks noGrp="1" noChangeAspect="1" noChangeArrowheads="1"/>
          </p:cNvPicPr>
          <p:nvPr>
            <p:ph type="body" idx="4294967295"/>
          </p:nvPr>
        </p:nvPicPr>
        <p:blipFill>
          <a:blip r:embed="rId3"/>
          <a:srcRect/>
          <a:stretch>
            <a:fillRect/>
          </a:stretch>
        </p:blipFill>
        <p:spPr>
          <a:xfrm>
            <a:off x="1371600" y="1828800"/>
            <a:ext cx="6477000" cy="3562101"/>
          </a:xfrm>
        </p:spPr>
      </p:pic>
      <p:sp>
        <p:nvSpPr>
          <p:cNvPr id="19459" name="Rectangle 4"/>
          <p:cNvSpPr>
            <a:spLocks noChangeArrowheads="1"/>
          </p:cNvSpPr>
          <p:nvPr/>
        </p:nvSpPr>
        <p:spPr bwMode="auto">
          <a:xfrm>
            <a:off x="4800600" y="6248400"/>
            <a:ext cx="3600450" cy="366713"/>
          </a:xfrm>
          <a:prstGeom prst="rect">
            <a:avLst/>
          </a:prstGeom>
          <a:noFill/>
          <a:ln w="9525">
            <a:noFill/>
            <a:miter lim="800000"/>
            <a:headEnd/>
            <a:tailEnd/>
          </a:ln>
        </p:spPr>
        <p:txBody>
          <a:bodyPr wrap="none">
            <a:spAutoFit/>
          </a:bodyPr>
          <a:lstStyle/>
          <a:p>
            <a:r>
              <a:rPr lang="en-US"/>
              <a:t>www.humanneurophysiology.com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idx="4294967295"/>
          </p:nvPr>
        </p:nvSpPr>
        <p:spPr/>
        <p:txBody>
          <a:bodyPr/>
          <a:lstStyle/>
          <a:p>
            <a:pPr eaLnBrk="1" hangingPunct="1"/>
            <a:r>
              <a:rPr lang="en-US" smtClean="0">
                <a:solidFill>
                  <a:srgbClr val="161616"/>
                </a:solidFill>
              </a:rPr>
              <a:t>Visual System</a:t>
            </a:r>
          </a:p>
        </p:txBody>
      </p:sp>
      <p:sp>
        <p:nvSpPr>
          <p:cNvPr id="21506" name="Rectangle 5"/>
          <p:cNvSpPr>
            <a:spLocks noGrp="1" noChangeArrowheads="1"/>
          </p:cNvSpPr>
          <p:nvPr>
            <p:ph type="body" idx="4294967295"/>
          </p:nvPr>
        </p:nvSpPr>
        <p:spPr/>
        <p:txBody>
          <a:bodyPr/>
          <a:lstStyle/>
          <a:p>
            <a:pPr lvl="1">
              <a:buFontTx/>
              <a:buNone/>
            </a:pPr>
            <a:endParaRPr lang="en-US" smtClean="0">
              <a:solidFill>
                <a:srgbClr val="161616"/>
              </a:solidFill>
            </a:endParaRPr>
          </a:p>
        </p:txBody>
      </p:sp>
      <p:pic>
        <p:nvPicPr>
          <p:cNvPr id="21507" name="Picture 4" descr="field 244"/>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752600" y="1676400"/>
            <a:ext cx="5807303"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p:txBody>
          <a:bodyPr/>
          <a:lstStyle/>
          <a:p>
            <a:pPr eaLnBrk="1" hangingPunct="1"/>
            <a:r>
              <a:rPr lang="en-US" smtClean="0">
                <a:solidFill>
                  <a:srgbClr val="161616"/>
                </a:solidFill>
              </a:rPr>
              <a:t>Research Question</a:t>
            </a:r>
          </a:p>
        </p:txBody>
      </p:sp>
      <p:sp>
        <p:nvSpPr>
          <p:cNvPr id="23554" name="Content Placeholder 2"/>
          <p:cNvSpPr>
            <a:spLocks noGrp="1"/>
          </p:cNvSpPr>
          <p:nvPr>
            <p:ph idx="4294967295"/>
          </p:nvPr>
        </p:nvSpPr>
        <p:spPr/>
        <p:txBody>
          <a:bodyPr/>
          <a:lstStyle/>
          <a:p>
            <a:pPr eaLnBrk="1" hangingPunct="1">
              <a:lnSpc>
                <a:spcPct val="90000"/>
              </a:lnSpc>
            </a:pPr>
            <a:r>
              <a:rPr lang="en-US" sz="2600" smtClean="0">
                <a:solidFill>
                  <a:srgbClr val="161616"/>
                </a:solidFill>
              </a:rPr>
              <a:t>We are interested in discovering what will happen with posture when more of our senses become impaired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p:txBody>
          <a:bodyPr/>
          <a:lstStyle/>
          <a:p>
            <a:pPr eaLnBrk="1" hangingPunct="1"/>
            <a:r>
              <a:rPr lang="en-US" smtClean="0">
                <a:solidFill>
                  <a:srgbClr val="161616"/>
                </a:solidFill>
              </a:rPr>
              <a:t>Participants</a:t>
            </a:r>
          </a:p>
        </p:txBody>
      </p:sp>
      <p:sp>
        <p:nvSpPr>
          <p:cNvPr id="25602" name="Content Placeholder 2"/>
          <p:cNvSpPr>
            <a:spLocks noGrp="1"/>
          </p:cNvSpPr>
          <p:nvPr>
            <p:ph idx="4294967295"/>
          </p:nvPr>
        </p:nvSpPr>
        <p:spPr/>
        <p:txBody>
          <a:bodyPr/>
          <a:lstStyle/>
          <a:p>
            <a:pPr eaLnBrk="1" hangingPunct="1"/>
            <a:r>
              <a:rPr lang="en-US" smtClean="0">
                <a:solidFill>
                  <a:srgbClr val="161616"/>
                </a:solidFill>
              </a:rPr>
              <a:t>Hanover College Students</a:t>
            </a:r>
          </a:p>
          <a:p>
            <a:pPr lvl="1" eaLnBrk="1" hangingPunct="1"/>
            <a:r>
              <a:rPr lang="en-US" smtClean="0">
                <a:solidFill>
                  <a:srgbClr val="161616"/>
                </a:solidFill>
              </a:rPr>
              <a:t>13 Participants </a:t>
            </a:r>
          </a:p>
          <a:p>
            <a:pPr lvl="2" eaLnBrk="1" hangingPunct="1"/>
            <a:r>
              <a:rPr lang="en-US" smtClean="0">
                <a:solidFill>
                  <a:srgbClr val="161616"/>
                </a:solidFill>
              </a:rPr>
              <a:t>Males = 6</a:t>
            </a:r>
          </a:p>
          <a:p>
            <a:pPr lvl="2" eaLnBrk="1" hangingPunct="1"/>
            <a:r>
              <a:rPr lang="en-US" smtClean="0">
                <a:solidFill>
                  <a:srgbClr val="161616"/>
                </a:solidFill>
              </a:rPr>
              <a:t>Females = 7</a:t>
            </a:r>
          </a:p>
          <a:p>
            <a:pPr lvl="2" eaLnBrk="1" hangingPunct="1"/>
            <a:r>
              <a:rPr lang="en-US" smtClean="0">
                <a:solidFill>
                  <a:srgbClr val="161616"/>
                </a:solidFill>
              </a:rPr>
              <a:t>Age range = 18-22</a:t>
            </a:r>
          </a:p>
          <a:p>
            <a:pPr lvl="3" eaLnBrk="1" hangingPunct="1"/>
            <a:r>
              <a:rPr lang="en-US" smtClean="0">
                <a:solidFill>
                  <a:srgbClr val="161616"/>
                </a:solidFill>
              </a:rPr>
              <a:t>Average = 20</a:t>
            </a:r>
          </a:p>
          <a:p>
            <a:pPr lvl="1" eaLnBrk="1" hangingPunct="1"/>
            <a:r>
              <a:rPr lang="en-US" smtClean="0">
                <a:solidFill>
                  <a:srgbClr val="161616"/>
                </a:solidFill>
              </a:rPr>
              <a:t>No known postural deficits, visual defects beyond that which can be fixed by glasses, vestibular or somatosensory defects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mtClean="0">
                <a:solidFill>
                  <a:srgbClr val="161616"/>
                </a:solidFill>
              </a:rPr>
              <a:t>Room/Equipment</a:t>
            </a:r>
          </a:p>
        </p:txBody>
      </p:sp>
      <p:sp>
        <p:nvSpPr>
          <p:cNvPr id="26626" name="Rectangle 4"/>
          <p:cNvSpPr>
            <a:spLocks noGrp="1" noChangeArrowheads="1"/>
          </p:cNvSpPr>
          <p:nvPr>
            <p:ph type="body" idx="1"/>
          </p:nvPr>
        </p:nvSpPr>
        <p:spPr/>
        <p:txBody>
          <a:bodyPr/>
          <a:lstStyle/>
          <a:p>
            <a:pPr eaLnBrk="1" hangingPunct="1">
              <a:buFontTx/>
              <a:buNone/>
            </a:pPr>
            <a:endParaRPr lang="en-US" dirty="0" smtClean="0"/>
          </a:p>
        </p:txBody>
      </p:sp>
      <p:pic>
        <p:nvPicPr>
          <p:cNvPr id="26627" name="Picture 3" descr="PsychSetup.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981200" y="2057400"/>
            <a:ext cx="5252720"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13406</TotalTime>
  <Words>560</Words>
  <Application>Microsoft Office PowerPoint</Application>
  <PresentationFormat>On-screen Show (4:3)</PresentationFormat>
  <Paragraphs>116</Paragraphs>
  <Slides>19</Slides>
  <Notes>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The Effect of Sense Manipulation on Postural Stability</vt:lpstr>
      <vt:lpstr>Posture</vt:lpstr>
      <vt:lpstr>Posture Cont.</vt:lpstr>
      <vt:lpstr>Somatosensory System.</vt:lpstr>
      <vt:lpstr>Vestibular System</vt:lpstr>
      <vt:lpstr>Visual System</vt:lpstr>
      <vt:lpstr>Research Question</vt:lpstr>
      <vt:lpstr>Participants</vt:lpstr>
      <vt:lpstr>Room/Equipment</vt:lpstr>
      <vt:lpstr>Protocol</vt:lpstr>
      <vt:lpstr>Overall Standard Deviation</vt:lpstr>
      <vt:lpstr>Levels of Sway Frequency</vt:lpstr>
      <vt:lpstr>Control FFT</vt:lpstr>
      <vt:lpstr>Results Low Frequency (0.5-1.5HZ)</vt:lpstr>
      <vt:lpstr>Results High Frequency (4.25-4.75HZ)</vt:lpstr>
      <vt:lpstr>Discussion Low Frequency</vt:lpstr>
      <vt:lpstr>Discussion High Frequency</vt:lpstr>
      <vt:lpstr>Discussions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PsychLab07</dc:creator>
  <cp:lastModifiedBy>John</cp:lastModifiedBy>
  <cp:revision>45</cp:revision>
  <dcterms:created xsi:type="dcterms:W3CDTF">2012-04-16T19:50:14Z</dcterms:created>
  <dcterms:modified xsi:type="dcterms:W3CDTF">2012-04-16T20:18:16Z</dcterms:modified>
</cp:coreProperties>
</file>