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25"/>
  </p:notesMasterIdLst>
  <p:sldIdLst>
    <p:sldId id="256" r:id="rId2"/>
    <p:sldId id="262" r:id="rId3"/>
    <p:sldId id="261" r:id="rId4"/>
    <p:sldId id="288" r:id="rId5"/>
    <p:sldId id="260" r:id="rId6"/>
    <p:sldId id="259" r:id="rId7"/>
    <p:sldId id="265" r:id="rId8"/>
    <p:sldId id="269" r:id="rId9"/>
    <p:sldId id="286" r:id="rId10"/>
    <p:sldId id="291" r:id="rId11"/>
    <p:sldId id="258" r:id="rId12"/>
    <p:sldId id="289" r:id="rId13"/>
    <p:sldId id="274" r:id="rId14"/>
    <p:sldId id="275" r:id="rId15"/>
    <p:sldId id="267" r:id="rId16"/>
    <p:sldId id="278" r:id="rId17"/>
    <p:sldId id="280" r:id="rId18"/>
    <p:sldId id="282" r:id="rId19"/>
    <p:sldId id="283" r:id="rId20"/>
    <p:sldId id="284" r:id="rId21"/>
    <p:sldId id="279" r:id="rId22"/>
    <p:sldId id="285" r:id="rId23"/>
    <p:sldId id="270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FF4D"/>
    <a:srgbClr val="37AFFF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ew\Desktop\IS\FinalDraftGraphs2.0_PennHickFinSuc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ew\Desktop\IS\FinalDraftGraphs2.0_PennHickFinSuc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drew\Desktop\IS\FinalDraftGraphs2.0_PennHickFinSuc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/>
            </a:pPr>
            <a:r>
              <a:rPr lang="en-US" sz="2800"/>
              <a:t>Pilot Attractiveness Ratings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37AFFF"/>
            </a:solidFill>
          </c:spPr>
          <c:dPt>
            <c:idx val="0"/>
            <c:spPr>
              <a:solidFill>
                <a:srgbClr val="FFC000"/>
              </a:solidFill>
            </c:spPr>
          </c:dPt>
          <c:cat>
            <c:strRef>
              <c:f>(Sheet1!$B$2,Sheet1!$D$2)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(Sheet1!$B$9,Sheet1!$D$9)</c:f>
              <c:numCache>
                <c:formatCode>General</c:formatCode>
                <c:ptCount val="2"/>
                <c:pt idx="0">
                  <c:v>0.74666666666666703</c:v>
                </c:pt>
                <c:pt idx="1">
                  <c:v>2.8383333333333329</c:v>
                </c:pt>
              </c:numCache>
            </c:numRef>
          </c:val>
        </c:ser>
        <c:axId val="90292992"/>
        <c:axId val="90294912"/>
      </c:barChart>
      <c:catAx>
        <c:axId val="90292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Attractiveness Level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0294912"/>
        <c:crosses val="autoZero"/>
        <c:auto val="1"/>
        <c:lblAlgn val="ctr"/>
        <c:lblOffset val="100"/>
      </c:catAx>
      <c:valAx>
        <c:axId val="90294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Attractiveness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0292992"/>
        <c:crosses val="autoZero"/>
        <c:crossBetween val="between"/>
      </c:valAx>
    </c:plotArea>
    <c:plotVisOnly val="1"/>
  </c:chart>
  <c:spPr>
    <a:solidFill>
      <a:schemeClr val="bg1"/>
    </a:solid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37AFFF"/>
              </a:solidFill>
            </c:spPr>
          </c:dPt>
          <c:errBars>
            <c:errBarType val="both"/>
            <c:errValType val="cust"/>
            <c:plus>
              <c:numRef>
                <c:f>Sheet1!$E$39:$E$40</c:f>
                <c:numCache>
                  <c:formatCode>General</c:formatCode>
                  <c:ptCount val="2"/>
                  <c:pt idx="0">
                    <c:v>0.28028000000000008</c:v>
                  </c:pt>
                  <c:pt idx="1">
                    <c:v>0.25676000000000004</c:v>
                  </c:pt>
                </c:numCache>
              </c:numRef>
            </c:plus>
            <c:minus>
              <c:numRef>
                <c:f>Sheet1!$E$39:$E$40</c:f>
                <c:numCache>
                  <c:formatCode>General</c:formatCode>
                  <c:ptCount val="2"/>
                  <c:pt idx="0">
                    <c:v>0.28028000000000008</c:v>
                  </c:pt>
                  <c:pt idx="1">
                    <c:v>0.25676000000000004</c:v>
                  </c:pt>
                </c:numCache>
              </c:numRef>
            </c:minus>
          </c:errBars>
          <c:cat>
            <c:strRef>
              <c:f>Sheet1!$B$39:$B$40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Sheet1!$C$39:$C$40</c:f>
              <c:numCache>
                <c:formatCode>General</c:formatCode>
                <c:ptCount val="2"/>
                <c:pt idx="0">
                  <c:v>1.546</c:v>
                </c:pt>
                <c:pt idx="1">
                  <c:v>2.5139999999999998</c:v>
                </c:pt>
              </c:numCache>
            </c:numRef>
          </c:val>
        </c:ser>
        <c:axId val="57961088"/>
        <c:axId val="56504320"/>
      </c:barChart>
      <c:catAx>
        <c:axId val="57961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 smtClean="0"/>
                  <a:t>Attractiveness Condition</a:t>
                </a:r>
                <a:endParaRPr lang="en-US" sz="2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6504320"/>
        <c:crosses val="autoZero"/>
        <c:auto val="1"/>
        <c:lblAlgn val="ctr"/>
        <c:lblOffset val="100"/>
      </c:catAx>
      <c:valAx>
        <c:axId val="565043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Attractiveness</a:t>
                </a:r>
                <a:endParaRPr lang="en-US" sz="2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7961088"/>
        <c:crosses val="autoZero"/>
        <c:crossBetween val="between"/>
      </c:valAx>
    </c:plotArea>
    <c:plotVisOnly val="1"/>
  </c:chart>
  <c:spPr>
    <a:solidFill>
      <a:sysClr val="window" lastClr="FFFFFF"/>
    </a:solidFill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Sheet1!$B$21</c:f>
              <c:strCache>
                <c:ptCount val="1"/>
                <c:pt idx="0">
                  <c:v>Female Face</c:v>
                </c:pt>
              </c:strCache>
            </c:strRef>
          </c:tx>
          <c:spPr>
            <a:solidFill>
              <a:srgbClr val="FFC000"/>
            </a:solidFill>
          </c:spPr>
          <c:errBars>
            <c:errBarType val="both"/>
            <c:errValType val="cust"/>
            <c:plus>
              <c:numRef>
                <c:f>(Sheet1!$E$22,Sheet1!$H$22)</c:f>
                <c:numCache>
                  <c:formatCode>General</c:formatCode>
                  <c:ptCount val="2"/>
                  <c:pt idx="0">
                    <c:v>0.34104000000000001</c:v>
                  </c:pt>
                  <c:pt idx="1">
                    <c:v>0.31164000000000008</c:v>
                  </c:pt>
                </c:numCache>
              </c:numRef>
            </c:plus>
            <c:minus>
              <c:numRef>
                <c:f>(Sheet1!$E$22,Sheet1!$H$22)</c:f>
                <c:numCache>
                  <c:formatCode>General</c:formatCode>
                  <c:ptCount val="2"/>
                  <c:pt idx="0">
                    <c:v>0.34104000000000001</c:v>
                  </c:pt>
                  <c:pt idx="1">
                    <c:v>0.31164000000000008</c:v>
                  </c:pt>
                </c:numCache>
              </c:numRef>
            </c:minus>
          </c:errBars>
          <c:cat>
            <c:strRef>
              <c:f>(Sheet1!$C$20,Sheet1!$F$20)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(Sheet1!$C$21,Sheet1!$F$21)</c:f>
              <c:numCache>
                <c:formatCode>General</c:formatCode>
                <c:ptCount val="2"/>
                <c:pt idx="0">
                  <c:v>1.482</c:v>
                </c:pt>
                <c:pt idx="1">
                  <c:v>2.181</c:v>
                </c:pt>
              </c:numCache>
            </c:numRef>
          </c:val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Male Face</c:v>
                </c:pt>
              </c:strCache>
            </c:strRef>
          </c:tx>
          <c:spPr>
            <a:solidFill>
              <a:srgbClr val="37AFFF"/>
            </a:solidFill>
          </c:spPr>
          <c:errBars>
            <c:errBarType val="both"/>
            <c:errValType val="cust"/>
            <c:plus>
              <c:numRef>
                <c:f>(Sheet1!$E$21,Sheet1!$H$21)</c:f>
                <c:numCache>
                  <c:formatCode>General</c:formatCode>
                  <c:ptCount val="2"/>
                  <c:pt idx="0">
                    <c:v>0.30968000000000018</c:v>
                  </c:pt>
                  <c:pt idx="1">
                    <c:v>0.28420000000000001</c:v>
                  </c:pt>
                </c:numCache>
              </c:numRef>
            </c:plus>
            <c:minus>
              <c:numRef>
                <c:f>(Sheet1!$E$21,Sheet1!$H$21)</c:f>
                <c:numCache>
                  <c:formatCode>General</c:formatCode>
                  <c:ptCount val="2"/>
                  <c:pt idx="0">
                    <c:v>0.30968000000000018</c:v>
                  </c:pt>
                  <c:pt idx="1">
                    <c:v>0.28420000000000001</c:v>
                  </c:pt>
                </c:numCache>
              </c:numRef>
            </c:minus>
          </c:errBars>
          <c:cat>
            <c:strRef>
              <c:f>(Sheet1!$C$20,Sheet1!$F$20)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(Sheet1!$C$22,Sheet1!$F$22)</c:f>
              <c:numCache>
                <c:formatCode>General</c:formatCode>
                <c:ptCount val="2"/>
                <c:pt idx="0">
                  <c:v>1.61</c:v>
                </c:pt>
                <c:pt idx="1">
                  <c:v>2.8479999999999999</c:v>
                </c:pt>
              </c:numCache>
            </c:numRef>
          </c:val>
        </c:ser>
        <c:axId val="58147968"/>
        <c:axId val="58149888"/>
      </c:barChart>
      <c:catAx>
        <c:axId val="58147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Attractiveness Condition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8149888"/>
        <c:crosses val="autoZero"/>
        <c:auto val="1"/>
        <c:lblAlgn val="ctr"/>
        <c:lblOffset val="100"/>
      </c:catAx>
      <c:valAx>
        <c:axId val="581498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Attractiveness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81479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ayout/>
    </c:legend>
    <c:plotVisOnly val="1"/>
  </c:chart>
  <c:spPr>
    <a:solidFill>
      <a:sysClr val="window" lastClr="FFFFFF"/>
    </a:solidFill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Sheet1!$B$28</c:f>
              <c:strCache>
                <c:ptCount val="1"/>
                <c:pt idx="0">
                  <c:v>Female Face</c:v>
                </c:pt>
              </c:strCache>
            </c:strRef>
          </c:tx>
          <c:spPr>
            <a:solidFill>
              <a:srgbClr val="FFC000"/>
            </a:solidFill>
          </c:spPr>
          <c:errBars>
            <c:errBarType val="both"/>
            <c:errValType val="cust"/>
            <c:plus>
              <c:numRef>
                <c:f>(Sheet1!$E$28,Sheet1!$H$28,Sheet1!$K$28)</c:f>
                <c:numCache>
                  <c:formatCode>General</c:formatCode>
                  <c:ptCount val="3"/>
                  <c:pt idx="0">
                    <c:v>0.34692000000000017</c:v>
                  </c:pt>
                  <c:pt idx="1">
                    <c:v>0.38220000000000015</c:v>
                  </c:pt>
                  <c:pt idx="2">
                    <c:v>0.36260000000000014</c:v>
                  </c:pt>
                </c:numCache>
              </c:numRef>
            </c:plus>
            <c:minus>
              <c:numRef>
                <c:f>(Sheet1!$E$28,Sheet1!$H$28,Sheet1!$K$28)</c:f>
                <c:numCache>
                  <c:formatCode>General</c:formatCode>
                  <c:ptCount val="3"/>
                  <c:pt idx="0">
                    <c:v>0.34692000000000017</c:v>
                  </c:pt>
                  <c:pt idx="1">
                    <c:v>0.38220000000000015</c:v>
                  </c:pt>
                  <c:pt idx="2">
                    <c:v>0.36260000000000014</c:v>
                  </c:pt>
                </c:numCache>
              </c:numRef>
            </c:minus>
          </c:errBars>
          <c:cat>
            <c:strRef>
              <c:f>(Sheet1!$C$27,Sheet1!$F$27,Sheet1!$I$27)</c:f>
              <c:strCache>
                <c:ptCount val="3"/>
                <c:pt idx="0">
                  <c:v>Single</c:v>
                </c:pt>
                <c:pt idx="1">
                  <c:v>At least 3 mos.</c:v>
                </c:pt>
                <c:pt idx="2">
                  <c:v>2 or more yrs.</c:v>
                </c:pt>
              </c:strCache>
            </c:strRef>
          </c:cat>
          <c:val>
            <c:numRef>
              <c:f>(Sheet1!$C$28,Sheet1!$F$28,Sheet1!$I$28)</c:f>
              <c:numCache>
                <c:formatCode>General</c:formatCode>
                <c:ptCount val="3"/>
                <c:pt idx="0">
                  <c:v>1.9770000000000001</c:v>
                </c:pt>
                <c:pt idx="1">
                  <c:v>1.5860000000000001</c:v>
                </c:pt>
                <c:pt idx="2">
                  <c:v>1.9319999999999993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Male Face</c:v>
                </c:pt>
              </c:strCache>
            </c:strRef>
          </c:tx>
          <c:spPr>
            <a:solidFill>
              <a:srgbClr val="37AFFF"/>
            </a:solidFill>
          </c:spPr>
          <c:errBars>
            <c:errBarType val="both"/>
            <c:errValType val="cust"/>
            <c:plus>
              <c:numRef>
                <c:f>(Sheet1!$E$29,Sheet1!$H$29,Sheet1!$K$29)</c:f>
                <c:numCache>
                  <c:formatCode>General</c:formatCode>
                  <c:ptCount val="3"/>
                  <c:pt idx="0">
                    <c:v>0.38024000000000002</c:v>
                  </c:pt>
                  <c:pt idx="1">
                    <c:v>0.41944000000000015</c:v>
                  </c:pt>
                  <c:pt idx="2">
                    <c:v>0.3978800000000004</c:v>
                  </c:pt>
                </c:numCache>
              </c:numRef>
            </c:plus>
            <c:minus>
              <c:numRef>
                <c:f>(Sheet1!$E$29,Sheet1!$H$29,Sheet1!$K$29)</c:f>
                <c:numCache>
                  <c:formatCode>General</c:formatCode>
                  <c:ptCount val="3"/>
                  <c:pt idx="0">
                    <c:v>0.38024000000000002</c:v>
                  </c:pt>
                  <c:pt idx="1">
                    <c:v>0.41944000000000015</c:v>
                  </c:pt>
                  <c:pt idx="2">
                    <c:v>0.3978800000000004</c:v>
                  </c:pt>
                </c:numCache>
              </c:numRef>
            </c:minus>
          </c:errBars>
          <c:cat>
            <c:strRef>
              <c:f>(Sheet1!$C$27,Sheet1!$F$27,Sheet1!$I$27)</c:f>
              <c:strCache>
                <c:ptCount val="3"/>
                <c:pt idx="0">
                  <c:v>Single</c:v>
                </c:pt>
                <c:pt idx="1">
                  <c:v>At least 3 mos.</c:v>
                </c:pt>
                <c:pt idx="2">
                  <c:v>2 or more yrs.</c:v>
                </c:pt>
              </c:strCache>
            </c:strRef>
          </c:cat>
          <c:val>
            <c:numRef>
              <c:f>(Sheet1!$C$29,Sheet1!$F$29,Sheet1!$I$29)</c:f>
              <c:numCache>
                <c:formatCode>General</c:formatCode>
                <c:ptCount val="3"/>
                <c:pt idx="0">
                  <c:v>2.0389999999999997</c:v>
                </c:pt>
                <c:pt idx="1">
                  <c:v>2.3479999999999999</c:v>
                </c:pt>
                <c:pt idx="2">
                  <c:v>2.2989999999999999</c:v>
                </c:pt>
              </c:numCache>
            </c:numRef>
          </c:val>
        </c:ser>
        <c:axId val="58226176"/>
        <c:axId val="58228096"/>
      </c:barChart>
      <c:catAx>
        <c:axId val="58226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 smtClean="0"/>
                  <a:t>Relationship Condition</a:t>
                </a:r>
                <a:endParaRPr lang="en-US" sz="2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8228096"/>
        <c:crosses val="autoZero"/>
        <c:auto val="1"/>
        <c:lblAlgn val="ctr"/>
        <c:lblOffset val="100"/>
      </c:catAx>
      <c:valAx>
        <c:axId val="582280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Attractiveness</a:t>
                </a:r>
                <a:endParaRPr lang="en-US" sz="2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82261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solidFill>
      <a:sysClr val="window" lastClr="FFFFFF"/>
    </a:solid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16E0A0-0DA1-468D-B0E3-1DB6DC18AFB8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3F5F51-B335-4181-AEC5-393921BCF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864816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Disguising the Dependent Variables: Add in questions like “How happy is this person?” and “How intelligent is this person?”, Comparison Variables: Personal Income ME Informed consent:</a:t>
            </a:r>
            <a:r>
              <a:rPr lang="en-US" baseline="0" dirty="0" smtClean="0"/>
              <a:t> Explain scenario</a:t>
            </a: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76B7CB-4D16-4A3E-9591-B70F44553B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650754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Nate</a:t>
            </a:r>
          </a:p>
          <a:p>
            <a:r>
              <a:rPr lang="en-US" dirty="0" smtClean="0"/>
              <a:t>Face Gender and Attractiveness</a:t>
            </a:r>
            <a:r>
              <a:rPr lang="en-US" baseline="0" dirty="0" smtClean="0"/>
              <a:t> Condition: </a:t>
            </a:r>
            <a:r>
              <a:rPr lang="en-US" dirty="0" smtClean="0"/>
              <a:t>Both</a:t>
            </a:r>
            <a:r>
              <a:rPr lang="en-US" baseline="0" dirty="0" smtClean="0"/>
              <a:t> main effects were statistically significant, thus, we see a statistical significance of their interaction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0555215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 = 5.215, p &lt; .05</a:t>
            </a:r>
          </a:p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64574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 = 3.339, p &lt; .05</a:t>
            </a:r>
          </a:p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15370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Nate</a:t>
            </a:r>
          </a:p>
          <a:p>
            <a:r>
              <a:rPr lang="en-US" dirty="0" err="1" smtClean="0"/>
              <a:t>FaceGender</a:t>
            </a:r>
            <a:r>
              <a:rPr lang="en-US" dirty="0" smtClean="0"/>
              <a:t>*</a:t>
            </a:r>
            <a:r>
              <a:rPr lang="en-US" dirty="0" err="1" smtClean="0"/>
              <a:t>RelCON</a:t>
            </a:r>
            <a:r>
              <a:rPr lang="en-US" dirty="0" smtClean="0"/>
              <a:t>=</a:t>
            </a:r>
            <a:r>
              <a:rPr lang="en-US" baseline="0" dirty="0" smtClean="0"/>
              <a:t> suggests difference in the way that an individual rates attractiveness of their own gender and the opposite gender when considering relationship status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9882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</a:t>
            </a:r>
          </a:p>
          <a:p>
            <a:r>
              <a:rPr lang="en-US" dirty="0" smtClean="0"/>
              <a:t>1/3 of sample male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Andrew</a:t>
            </a:r>
          </a:p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Specifically their</a:t>
            </a:r>
            <a:r>
              <a:rPr lang="en-US" baseline="0" dirty="0" smtClean="0"/>
              <a:t> 3</a:t>
            </a:r>
            <a:r>
              <a:rPr lang="en-US" baseline="30000" dirty="0" smtClean="0"/>
              <a:t>rd</a:t>
            </a:r>
            <a:r>
              <a:rPr lang="en-US" baseline="0" dirty="0" smtClean="0"/>
              <a:t> Experiment </a:t>
            </a:r>
          </a:p>
          <a:p>
            <a:pPr marL="0" marR="0" lvl="1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others express that an individual is attractive, one is more likely to also view that individual as attractive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Nate Discuss obtaining facial</a:t>
            </a:r>
            <a:r>
              <a:rPr lang="en-US" baseline="0" dirty="0" smtClean="0"/>
              <a:t> photographs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Nate</a:t>
            </a:r>
          </a:p>
          <a:p>
            <a:r>
              <a:rPr lang="en-US" dirty="0" smtClean="0"/>
              <a:t>Explain levels for IVs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F5F51-B335-4181-AEC5-393921BCFC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2BF71-A60B-443A-BF14-657CCE1ED6B4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2C90A-FF60-4A61-932D-AE199557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9C9D-E670-40CF-AA0D-B3E986E484E5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AEBF-4E65-4A2A-AB60-408440EAA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3C2B-C18C-46E8-8EA3-00037092A093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05E46-6D4B-4AAE-94A3-5BE67E1C6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2B88-FEE5-4234-B61F-B44D50B88B72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80291-38A8-4439-9606-35D10755F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9E375-E9A4-4954-B75C-3F4E6E1C0103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4002-EAF4-4436-91C4-F373487C6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A998-2CEF-4FB6-B1D4-3A18FD6F48F9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3678C-A331-46CB-8DD0-3C4BD2DDC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9766-9ADE-4884-B621-22AB72495467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92701-D959-495D-8878-48CB641C6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8C2BE-A002-4862-9DA5-95A3626748F8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57765-650B-4BAA-AACA-ED677EED3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3BD3-7B75-4FA8-A263-72343D328B06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A147A-05DB-4501-B7F0-688FF5894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F082-CCBF-4644-BEB8-0651FEFF6E59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DF3D9-854A-4A88-AA3C-A0AEF399A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F2DB-A9DC-4B37-BED4-5E022A3150DD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9D09B-F215-4AC6-9C48-2F192B98F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AA38F6-666C-4641-A083-B5BB1FB0A80B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E2302E-166D-4E82-9CC1-556EC944F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2" r:id="rId2"/>
    <p:sldLayoutId id="2147483699" r:id="rId3"/>
    <p:sldLayoutId id="2147483693" r:id="rId4"/>
    <p:sldLayoutId id="2147483700" r:id="rId5"/>
    <p:sldLayoutId id="2147483694" r:id="rId6"/>
    <p:sldLayoutId id="2147483695" r:id="rId7"/>
    <p:sldLayoutId id="2147483701" r:id="rId8"/>
    <p:sldLayoutId id="2147483702" r:id="rId9"/>
    <p:sldLayoutId id="2147483696" r:id="rId10"/>
    <p:sldLayoutId id="214748369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94335"/>
            <a:ext cx="8534400" cy="2301240"/>
          </a:xfrm>
        </p:spPr>
        <p:txBody>
          <a:bodyPr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sz="4100" dirty="0" smtClean="0">
                <a:ln w="50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Linking Perceived Attractiveness and Relationship Status: Categorization in Mate Selection</a:t>
            </a:r>
            <a:endParaRPr sz="4100" dirty="0">
              <a:ln w="50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914400" y="2695575"/>
            <a:ext cx="7262813" cy="1752600"/>
          </a:xfrm>
        </p:spPr>
        <p:txBody>
          <a:bodyPr/>
          <a:lstStyle/>
          <a:p>
            <a:r>
              <a:rPr lang="en-US" sz="3000" dirty="0" smtClean="0"/>
              <a:t>Andrew Pennington and Nathan Hickman</a:t>
            </a:r>
          </a:p>
          <a:p>
            <a:pPr algn="ctr"/>
            <a:r>
              <a:rPr lang="en-US" sz="3000" dirty="0" smtClean="0"/>
              <a:t>Hanover College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7DF56"/>
                </a:solidFill>
              </a:rPr>
              <a:t>Variables</a:t>
            </a:r>
            <a:endParaRPr lang="en-US" b="1" dirty="0">
              <a:solidFill>
                <a:srgbClr val="F7DF56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/>
          <a:lstStyle/>
          <a:p>
            <a:pPr eaLnBrk="1" hangingPunct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Independent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Level </a:t>
            </a:r>
            <a:r>
              <a:rPr lang="en-US" dirty="0"/>
              <a:t>of Average </a:t>
            </a:r>
            <a:r>
              <a:rPr lang="en-US" dirty="0" smtClean="0"/>
              <a:t>Attractiveness 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Relationship Status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Gender of Presented Face</a:t>
            </a:r>
          </a:p>
          <a:p>
            <a:pPr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"/>
            </a:pPr>
            <a:r>
              <a:rPr lang="en-US" dirty="0" smtClean="0"/>
              <a:t>Dependent</a:t>
            </a:r>
          </a:p>
          <a:p>
            <a:pPr lvl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Rating of Attractiveness</a:t>
            </a:r>
          </a:p>
          <a:p>
            <a:pPr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"/>
            </a:pPr>
            <a:r>
              <a:rPr lang="en-US" dirty="0" smtClean="0"/>
              <a:t>Disguising the Dependent Variable</a:t>
            </a:r>
          </a:p>
          <a:p>
            <a:pPr lvl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Ex. “How anxious is this person?”</a:t>
            </a:r>
          </a:p>
          <a:p>
            <a:pPr>
              <a:spcAft>
                <a:spcPts val="0"/>
              </a:spcAft>
              <a:buClr>
                <a:srgbClr val="37AFFF"/>
              </a:buClr>
              <a:buSzPct val="75000"/>
              <a:buNone/>
            </a:pPr>
            <a:endParaRPr lang="en-US" dirty="0" smtClean="0"/>
          </a:p>
          <a:p>
            <a:pPr>
              <a:spcAft>
                <a:spcPts val="0"/>
              </a:spcAft>
              <a:buClr>
                <a:srgbClr val="37AFFF"/>
              </a:buClr>
              <a:buSzPct val="75000"/>
              <a:buFont typeface="Wingdings" charset="2"/>
              <a:buChar char="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 fontScale="47500" lnSpcReduction="20000"/>
          </a:bodyPr>
          <a:lstStyle/>
          <a:p>
            <a:pPr marL="420624" indent="-384048" fontAlgn="auto"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en-US" sz="5900" dirty="0" smtClean="0"/>
              <a:t>Participants: 103 females aged 18-24 yrs., acquired online</a:t>
            </a:r>
          </a:p>
          <a:p>
            <a:pPr marL="420624" indent="-384048" fontAlgn="auto"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en-US" sz="5900" dirty="0" smtClean="0"/>
              <a:t>Stimuli: 12 images from pilot study (6 male, 6 female), one of each gender presented to each participant</a:t>
            </a:r>
          </a:p>
          <a:p>
            <a:pPr marL="701675" lvl="2" indent="-382588">
              <a:spcAft>
                <a:spcPts val="1800"/>
              </a:spcAft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5100" dirty="0" smtClean="0"/>
              <a:t>Pseudonym, Date of Birth, and Hometown randomly assigned along with one of three relationship statuses</a:t>
            </a:r>
          </a:p>
          <a:p>
            <a:pPr marL="701675" lvl="2" indent="-382588">
              <a:spcAft>
                <a:spcPts val="1800"/>
              </a:spcAft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5100" dirty="0" smtClean="0"/>
              <a:t>Ex. “Matthew Johnson was born on February 2nd in the town of Galena, CA and is currently in a relationship of at least three months.”</a:t>
            </a:r>
          </a:p>
          <a:p>
            <a:pPr marL="420624" indent="-384048" fontAlgn="auto"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endParaRPr lang="en-US" sz="5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20624" indent="-384048" fontAlgn="auto">
              <a:lnSpc>
                <a:spcPct val="80000"/>
              </a:lnSpc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en-US" sz="2800" dirty="0" smtClean="0"/>
              <a:t>Informed Consent and Scenario</a:t>
            </a:r>
          </a:p>
          <a:p>
            <a:pPr marL="701675" lvl="2" indent="-382588">
              <a:lnSpc>
                <a:spcPct val="80000"/>
              </a:lnSpc>
              <a:spcAft>
                <a:spcPts val="1800"/>
              </a:spcAft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/>
              <a:t>“We are interested in how people make first impressions. We will be asking you to rate two individuals on several factors.”</a:t>
            </a:r>
          </a:p>
          <a:p>
            <a:pPr marL="420624" indent="-384048" fontAlgn="auto">
              <a:lnSpc>
                <a:spcPct val="80000"/>
              </a:lnSpc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en-US" sz="2800" dirty="0" smtClean="0"/>
              <a:t>Rating of Stimuli</a:t>
            </a:r>
          </a:p>
          <a:p>
            <a:pPr marL="420624" indent="-384048" fontAlgn="auto">
              <a:lnSpc>
                <a:spcPct val="80000"/>
              </a:lnSpc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en-US" sz="2800" dirty="0" smtClean="0"/>
              <a:t>Demographics</a:t>
            </a:r>
          </a:p>
          <a:p>
            <a:pPr marL="420624" indent="-384048" fontAlgn="auto">
              <a:lnSpc>
                <a:spcPct val="80000"/>
              </a:lnSpc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r>
              <a:rPr lang="en-US" sz="2800" dirty="0" smtClean="0"/>
              <a:t>Debriefing</a:t>
            </a:r>
            <a:r>
              <a:rPr lang="en-US" sz="2600" dirty="0" smtClean="0"/>
              <a:t> </a:t>
            </a:r>
          </a:p>
          <a:p>
            <a:pPr marL="420624" indent="-384048" fontAlgn="auto">
              <a:lnSpc>
                <a:spcPct val="80000"/>
              </a:lnSpc>
              <a:spcAft>
                <a:spcPts val="300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/>
              <a:buChar char=""/>
              <a:defRPr/>
            </a:pPr>
            <a:endParaRPr lang="en-US" sz="2600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 3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5170" r="-15170"/>
          <a:stretch>
            <a:fillRect/>
          </a:stretch>
        </p:blipFill>
        <p:spPr>
          <a:xfrm>
            <a:off x="-1295401" y="-23312"/>
            <a:ext cx="11817098" cy="692957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Picture 4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5782" r="-15782"/>
          <a:stretch>
            <a:fillRect/>
          </a:stretch>
        </p:blipFill>
        <p:spPr>
          <a:xfrm>
            <a:off x="-1295400" y="0"/>
            <a:ext cx="11787826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Analysis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2x3x2 ANOVA</a:t>
            </a:r>
          </a:p>
          <a:p>
            <a:pPr>
              <a:lnSpc>
                <a:spcPct val="20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Comparison Variables</a:t>
            </a:r>
          </a:p>
          <a:p>
            <a:pPr>
              <a:lnSpc>
                <a:spcPct val="20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Gender Differences</a:t>
            </a:r>
          </a:p>
          <a:p>
            <a:pPr marL="36512" indent="0">
              <a:lnSpc>
                <a:spcPct val="200000"/>
              </a:lnSpc>
              <a:buClr>
                <a:srgbClr val="37AFFF"/>
              </a:buCl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rgbClr val="F7DF56"/>
                </a:solidFill>
              </a:rPr>
              <a:t>Main Effect of Attractiveness Condition</a:t>
            </a:r>
            <a:endParaRPr lang="en-US" sz="4400" b="1" dirty="0">
              <a:solidFill>
                <a:srgbClr val="F7DF5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6181359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F(1, 112) = 25.015, p = .000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1219200" y="1752600"/>
          <a:ext cx="6477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Main Effects of Relationship Status and Gender of Face</a:t>
            </a:r>
            <a:endParaRPr lang="en-US" sz="4000" b="1" dirty="0">
              <a:solidFill>
                <a:srgbClr val="F7DF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Relationship Status</a:t>
            </a:r>
          </a:p>
          <a:p>
            <a:pPr lvl="1"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F(2, 112) = .204, p = .816</a:t>
            </a: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Gender of Face</a:t>
            </a:r>
          </a:p>
          <a:p>
            <a:pPr lvl="1"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F(1, 112) = 11.864, p = .001</a:t>
            </a:r>
          </a:p>
          <a:p>
            <a:pPr lvl="1"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Women </a:t>
            </a:r>
            <a:r>
              <a:rPr lang="en-US" dirty="0"/>
              <a:t>rated men on average as more attractive than other women</a:t>
            </a:r>
          </a:p>
          <a:p>
            <a:pPr lvl="1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39530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7DF56"/>
                </a:solidFill>
              </a:rPr>
              <a:t>Significant </a:t>
            </a:r>
            <a:r>
              <a:rPr lang="en-US" sz="4400" b="1" dirty="0" smtClean="0">
                <a:solidFill>
                  <a:srgbClr val="F7DF56"/>
                </a:solidFill>
              </a:rPr>
              <a:t>Interactions</a:t>
            </a:r>
            <a:endParaRPr lang="en-US" sz="4400" b="1" dirty="0">
              <a:solidFill>
                <a:srgbClr val="F7DF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Gender of Face and Attractiveness Condition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F(1, 112) = 5.458, p = .021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Gender of Face and Relationship Condition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F(2, 112) = 3.051, p = .051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45101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7DF56"/>
                </a:solidFill>
              </a:rPr>
              <a:t>Interaction of Attractiveness Condition and Gender of Face</a:t>
            </a:r>
            <a:endParaRPr lang="en-US" sz="4400" dirty="0">
              <a:solidFill>
                <a:srgbClr val="F7DF5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054437"/>
            <a:ext cx="5410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F(1, 112) = 5.458, p = .021</a:t>
            </a:r>
          </a:p>
          <a:p>
            <a:pPr algn="ctr"/>
            <a:endParaRPr lang="en-US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1676400" y="1600200"/>
          <a:ext cx="6172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7813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Linking Attractiveness and Other Traits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lvl="1" indent="-382588">
              <a:lnSpc>
                <a:spcPct val="150000"/>
              </a:lnSpc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3200" dirty="0" smtClean="0"/>
              <a:t>Attractiveness </a:t>
            </a:r>
            <a:r>
              <a:rPr lang="en-US" sz="3200" dirty="0" smtClean="0">
                <a:sym typeface="Wingdings" pitchFamily="2" charset="2"/>
              </a:rPr>
              <a:t> Other Traits</a:t>
            </a:r>
            <a:endParaRPr lang="en-US" sz="3200" dirty="0" smtClean="0"/>
          </a:p>
          <a:p>
            <a:pPr marL="701675" lvl="2" indent="-382588">
              <a:lnSpc>
                <a:spcPct val="150000"/>
              </a:lnSpc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Ø"/>
            </a:pPr>
            <a:r>
              <a:rPr lang="en-US" sz="3000" i="1" dirty="0" smtClean="0"/>
              <a:t>What is Beautiful is Good </a:t>
            </a:r>
          </a:p>
          <a:p>
            <a:pPr marL="419100" lvl="1" indent="-382588" algn="r">
              <a:spcAft>
                <a:spcPts val="600"/>
              </a:spcAft>
              <a:buSzPct val="80000"/>
              <a:buFont typeface="Wingdings 2" pitchFamily="18" charset="2"/>
              <a:buNone/>
            </a:pPr>
            <a:r>
              <a:rPr lang="en-US" sz="3000" dirty="0" smtClean="0">
                <a:solidFill>
                  <a:srgbClr val="F7DF56"/>
                </a:solidFill>
              </a:rPr>
              <a:t>(Dion, </a:t>
            </a:r>
            <a:r>
              <a:rPr lang="en-US" sz="3000" dirty="0" err="1" smtClean="0">
                <a:solidFill>
                  <a:srgbClr val="F7DF56"/>
                </a:solidFill>
              </a:rPr>
              <a:t>Berscheid</a:t>
            </a:r>
            <a:r>
              <a:rPr lang="en-US" sz="3000" dirty="0" smtClean="0">
                <a:solidFill>
                  <a:srgbClr val="F7DF56"/>
                </a:solidFill>
              </a:rPr>
              <a:t>, and </a:t>
            </a:r>
            <a:r>
              <a:rPr lang="en-US" sz="3000" dirty="0" err="1" smtClean="0">
                <a:solidFill>
                  <a:srgbClr val="F7DF56"/>
                </a:solidFill>
              </a:rPr>
              <a:t>Walster</a:t>
            </a:r>
            <a:r>
              <a:rPr lang="en-US" sz="3000" dirty="0" smtClean="0">
                <a:solidFill>
                  <a:srgbClr val="F7DF56"/>
                </a:solidFill>
              </a:rPr>
              <a:t>)</a:t>
            </a:r>
            <a:endParaRPr lang="en-US" sz="3000" i="1" dirty="0" smtClean="0">
              <a:solidFill>
                <a:srgbClr val="F7DF56"/>
              </a:solidFill>
            </a:endParaRPr>
          </a:p>
          <a:p>
            <a:pPr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3200" dirty="0" smtClean="0"/>
              <a:t>Other Traits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/>
              <a:t>Attractiveness</a:t>
            </a:r>
          </a:p>
          <a:p>
            <a:pPr lvl="1">
              <a:lnSpc>
                <a:spcPct val="150000"/>
              </a:lnSpc>
              <a:buClr>
                <a:schemeClr val="accent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3000" i="1" dirty="0" smtClean="0"/>
              <a:t>What is Good is Beautiful</a:t>
            </a:r>
          </a:p>
          <a:p>
            <a:pPr algn="r">
              <a:buNone/>
            </a:pPr>
            <a:r>
              <a:rPr lang="en-US" dirty="0" smtClean="0">
                <a:solidFill>
                  <a:srgbClr val="F7DF56"/>
                </a:solidFill>
              </a:rPr>
              <a:t>(Gross and Crofton)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7DF56"/>
                </a:solidFill>
              </a:rPr>
              <a:t>Interaction of Gender of Face and Relationship Condition</a:t>
            </a:r>
            <a:endParaRPr lang="en-US" sz="4400" b="1" dirty="0">
              <a:solidFill>
                <a:srgbClr val="F7DF5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6193482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F(2, 112) = 3.051, p = .051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447800" y="1697682"/>
          <a:ext cx="6096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789172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Discussion</a:t>
            </a:r>
            <a:endParaRPr lang="en-US" b="1" dirty="0">
              <a:solidFill>
                <a:srgbClr val="F7DF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467600" cy="4525963"/>
          </a:xfr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Effective manipulation of attractiveness level through the use of the pilot study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Did not find a statistically significant main effect of Relationship Status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Were not able to prove or disprove our hypothesis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Interaction of Gender of Face presented and Relationship Status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Found results that linked perceived attractiveness and financial success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Limitations</a:t>
            </a:r>
            <a:endParaRPr lang="en-US" b="1" dirty="0">
              <a:solidFill>
                <a:srgbClr val="F7DF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Unable to examine the effect of participant gender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Could have included open-ended questions about how individuals chose the ratings they did for the stimuli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Fin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	Questions?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Benefits of Attractiveness		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lvl="1" indent="-382588"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  <a:buSzPct val="80000"/>
              <a:buFont typeface="Wingdings 2" pitchFamily="18" charset="2"/>
              <a:buChar char=""/>
            </a:pPr>
            <a:r>
              <a:rPr lang="en-US" sz="3000" dirty="0" smtClean="0"/>
              <a:t>Applied Benefits</a:t>
            </a:r>
          </a:p>
          <a:p>
            <a:pPr lvl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sz="2400" i="1" dirty="0" smtClean="0"/>
              <a:t>Relative Importance of Applicant Sex, Attractiveness, and Scholastic Standing in Evaluation of Job Applicant Résumés</a:t>
            </a:r>
          </a:p>
          <a:p>
            <a:pPr marL="419100" lvl="1" indent="-382588" algn="r">
              <a:spcAft>
                <a:spcPts val="600"/>
              </a:spcAft>
              <a:buSzPct val="80000"/>
              <a:buNone/>
            </a:pPr>
            <a:r>
              <a:rPr lang="en-US" sz="3000" dirty="0" smtClean="0">
                <a:solidFill>
                  <a:srgbClr val="F7DF56"/>
                </a:solidFill>
              </a:rPr>
              <a:t>(</a:t>
            </a:r>
            <a:r>
              <a:rPr lang="en-US" sz="3000" dirty="0" err="1" smtClean="0">
                <a:solidFill>
                  <a:srgbClr val="F7DF56"/>
                </a:solidFill>
              </a:rPr>
              <a:t>Dipboye</a:t>
            </a:r>
            <a:r>
              <a:rPr lang="en-US" sz="3000" dirty="0" smtClean="0">
                <a:solidFill>
                  <a:srgbClr val="F7DF56"/>
                </a:solidFill>
              </a:rPr>
              <a:t>, </a:t>
            </a:r>
            <a:r>
              <a:rPr lang="en-US" sz="3000" dirty="0" err="1" smtClean="0">
                <a:solidFill>
                  <a:srgbClr val="F7DF56"/>
                </a:solidFill>
              </a:rPr>
              <a:t>Fromkin</a:t>
            </a:r>
            <a:r>
              <a:rPr lang="en-US" sz="3000" dirty="0" smtClean="0">
                <a:solidFill>
                  <a:srgbClr val="F7DF56"/>
                </a:solidFill>
              </a:rPr>
              <a:t>, and </a:t>
            </a:r>
            <a:r>
              <a:rPr lang="en-US" sz="3000" dirty="0" err="1" smtClean="0">
                <a:solidFill>
                  <a:srgbClr val="F7DF56"/>
                </a:solidFill>
              </a:rPr>
              <a:t>Wiback</a:t>
            </a:r>
            <a:r>
              <a:rPr lang="en-US" sz="3000" dirty="0" smtClean="0">
                <a:solidFill>
                  <a:srgbClr val="F7DF56"/>
                </a:solidFill>
              </a:rPr>
              <a:t>)</a:t>
            </a:r>
            <a:endParaRPr lang="en-US" sz="3000" dirty="0" smtClean="0"/>
          </a:p>
          <a:p>
            <a:pPr>
              <a:spcAft>
                <a:spcPts val="60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Differential Payoffs</a:t>
            </a:r>
          </a:p>
          <a:p>
            <a:pPr algn="r">
              <a:spcAft>
                <a:spcPts val="1800"/>
              </a:spcAft>
              <a:buFont typeface="Wingdings 2" pitchFamily="18" charset="2"/>
              <a:buNone/>
            </a:pPr>
            <a:r>
              <a:rPr lang="en-US" dirty="0" smtClean="0">
                <a:solidFill>
                  <a:srgbClr val="F7DF56"/>
                </a:solidFill>
              </a:rPr>
              <a:t>(</a:t>
            </a:r>
            <a:r>
              <a:rPr lang="en-US" dirty="0" err="1" smtClean="0">
                <a:solidFill>
                  <a:srgbClr val="F7DF56"/>
                </a:solidFill>
              </a:rPr>
              <a:t>Udry</a:t>
            </a:r>
            <a:r>
              <a:rPr lang="en-US" dirty="0" smtClean="0">
                <a:solidFill>
                  <a:srgbClr val="F7DF56"/>
                </a:solidFill>
              </a:rPr>
              <a:t> and </a:t>
            </a:r>
            <a:r>
              <a:rPr lang="en-US" dirty="0" err="1" smtClean="0">
                <a:solidFill>
                  <a:srgbClr val="F7DF56"/>
                </a:solidFill>
              </a:rPr>
              <a:t>Eckland</a:t>
            </a:r>
            <a:r>
              <a:rPr lang="en-US" dirty="0" smtClean="0">
                <a:solidFill>
                  <a:srgbClr val="F7DF56"/>
                </a:solidFill>
              </a:rPr>
              <a:t>)</a:t>
            </a:r>
          </a:p>
          <a:p>
            <a:pPr lvl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sz="2800" dirty="0" smtClean="0"/>
              <a:t>Men: Occupation and Mobility</a:t>
            </a:r>
          </a:p>
          <a:p>
            <a:pPr lvl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sz="2800" dirty="0" smtClean="0"/>
              <a:t>Women: Marriage to Well-off Gentlemen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How Others’ Perceptions Shape Our Perceptions </a:t>
            </a:r>
            <a:endParaRPr lang="en-US" b="1" dirty="0">
              <a:solidFill>
                <a:srgbClr val="F7DF5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i="1" dirty="0" smtClean="0"/>
              <a:t>Contrast Effects and Judgments of Physical Attractiveness: When Beauty Becomes a Social Problem</a:t>
            </a:r>
          </a:p>
          <a:p>
            <a:pPr algn="r">
              <a:buNone/>
            </a:pPr>
            <a:r>
              <a:rPr lang="en-US" dirty="0" smtClean="0">
                <a:solidFill>
                  <a:srgbClr val="F7DF56"/>
                </a:solidFill>
              </a:rPr>
              <a:t>(</a:t>
            </a:r>
            <a:r>
              <a:rPr lang="en-US" dirty="0" err="1" smtClean="0">
                <a:solidFill>
                  <a:srgbClr val="F7DF56"/>
                </a:solidFill>
              </a:rPr>
              <a:t>Kenrick</a:t>
            </a:r>
            <a:r>
              <a:rPr lang="en-US" dirty="0" smtClean="0">
                <a:solidFill>
                  <a:srgbClr val="F7DF56"/>
                </a:solidFill>
              </a:rPr>
              <a:t> and </a:t>
            </a:r>
            <a:r>
              <a:rPr lang="en-US" dirty="0" err="1" smtClean="0">
                <a:solidFill>
                  <a:srgbClr val="F7DF56"/>
                </a:solidFill>
              </a:rPr>
              <a:t>Gutierres</a:t>
            </a:r>
            <a:r>
              <a:rPr lang="en-US" dirty="0" smtClean="0">
                <a:solidFill>
                  <a:srgbClr val="F7DF56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Comparison Study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i="1" dirty="0" smtClean="0"/>
              <a:t>The Effect of Relationship Status on Perceived Attractiveness</a:t>
            </a:r>
          </a:p>
          <a:p>
            <a:pPr lvl="1"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Different Method</a:t>
            </a:r>
          </a:p>
          <a:p>
            <a:pPr lvl="1"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Conclusion Comparison</a:t>
            </a:r>
          </a:p>
          <a:p>
            <a:pPr lvl="1"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  <a:buSzPct val="75000"/>
              <a:buFont typeface="Wingdings" charset="2"/>
              <a:buChar char="Ø"/>
            </a:pPr>
            <a:r>
              <a:rPr lang="en-US" dirty="0" smtClean="0"/>
              <a:t>No control group</a:t>
            </a:r>
          </a:p>
          <a:p>
            <a:pPr lvl="1" algn="r">
              <a:buClr>
                <a:srgbClr val="37AFFF"/>
              </a:buClr>
              <a:buFont typeface="Wingdings 2" pitchFamily="18" charset="2"/>
              <a:buNone/>
            </a:pPr>
            <a:r>
              <a:rPr lang="en-US" dirty="0" smtClean="0">
                <a:solidFill>
                  <a:srgbClr val="F7DF56"/>
                </a:solidFill>
              </a:rPr>
              <a:t>(</a:t>
            </a:r>
            <a:r>
              <a:rPr lang="en-US" dirty="0" err="1" smtClean="0">
                <a:solidFill>
                  <a:srgbClr val="F7DF56"/>
                </a:solidFill>
              </a:rPr>
              <a:t>O’Hagen</a:t>
            </a:r>
            <a:r>
              <a:rPr lang="en-US" dirty="0" smtClean="0">
                <a:solidFill>
                  <a:srgbClr val="F7DF56"/>
                </a:solidFill>
              </a:rPr>
              <a:t>, et al.)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Hypothesis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Ratings of attractiveness will be higher for individuals who are presented as being in long-term relationships.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Based upon belief that those in relationships possess certain relationship skills making them more desirable and thus perceived as more attractive</a:t>
            </a:r>
          </a:p>
          <a:p>
            <a:pPr>
              <a:buClr>
                <a:srgbClr val="37AFFF"/>
              </a:buCl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7DF56"/>
                </a:solidFill>
              </a:rPr>
              <a:t>Pilot Study: Method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Autofit/>
          </a:bodyPr>
          <a:lstStyle/>
          <a:p>
            <a:pPr>
              <a:lnSpc>
                <a:spcPct val="16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Stimuli: Pictures of 87 Hanover College Students, (45 male, 42 female)</a:t>
            </a:r>
          </a:p>
          <a:p>
            <a:pPr>
              <a:lnSpc>
                <a:spcPct val="160000"/>
              </a:lnSpc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dirty="0" smtClean="0"/>
              <a:t>Participants: 76 with ages 18-60 yrs. old</a:t>
            </a:r>
          </a:p>
          <a:p>
            <a:pPr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3200" dirty="0" smtClean="0"/>
              <a:t>Procedure: Each participant rated the attractiveness of 22 or 21 stimuli on a six-point Likert scale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100_2025.JPG"/>
          <p:cNvPicPr>
            <a:picLocks noGrp="1" noChangeAspect="1"/>
          </p:cNvPicPr>
          <p:nvPr>
            <p:ph idx="1"/>
          </p:nvPr>
        </p:nvPicPr>
        <p:blipFill>
          <a:blip r:embed="rId3"/>
          <a:srcRect l="-62351" r="-62351"/>
          <a:stretch>
            <a:fillRect/>
          </a:stretch>
        </p:blipFill>
        <p:spPr>
          <a:xfrm>
            <a:off x="4267200" y="311888"/>
            <a:ext cx="5034886" cy="3051544"/>
          </a:xfrm>
        </p:spPr>
      </p:pic>
      <p:pic>
        <p:nvPicPr>
          <p:cNvPr id="8" name="Picture 7" descr="100_205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568" y="311888"/>
            <a:ext cx="2208737" cy="3051544"/>
          </a:xfrm>
          <a:prstGeom prst="rect">
            <a:avLst/>
          </a:prstGeom>
        </p:spPr>
      </p:pic>
      <p:pic>
        <p:nvPicPr>
          <p:cNvPr id="9" name="Picture 8" descr="100_209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8105" y="3669118"/>
            <a:ext cx="2362200" cy="2884082"/>
          </a:xfrm>
          <a:prstGeom prst="rect">
            <a:avLst/>
          </a:prstGeom>
        </p:spPr>
      </p:pic>
      <p:pic>
        <p:nvPicPr>
          <p:cNvPr id="10" name="Picture 9" descr="100_210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3669118"/>
            <a:ext cx="2143306" cy="28852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DF56"/>
                </a:solidFill>
              </a:rPr>
              <a:t>Assigning Attractiveness Levels</a:t>
            </a:r>
            <a:endParaRPr lang="en-US" dirty="0">
              <a:solidFill>
                <a:srgbClr val="F7DF56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447800" y="1752600"/>
          <a:ext cx="632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10528</TotalTime>
  <Words>793</Words>
  <Application>Microsoft Office PowerPoint</Application>
  <PresentationFormat>On-screen Show (4:3)</PresentationFormat>
  <Paragraphs>147</Paragraphs>
  <Slides>23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Linking Perceived Attractiveness and Relationship Status: Categorization in Mate Selection</vt:lpstr>
      <vt:lpstr>Linking Attractiveness and Other Traits</vt:lpstr>
      <vt:lpstr>Benefits of Attractiveness  </vt:lpstr>
      <vt:lpstr>How Others’ Perceptions Shape Our Perceptions </vt:lpstr>
      <vt:lpstr>Comparison Study</vt:lpstr>
      <vt:lpstr>Hypothesis</vt:lpstr>
      <vt:lpstr>Pilot Study: Method</vt:lpstr>
      <vt:lpstr>Slide 8</vt:lpstr>
      <vt:lpstr>Assigning Attractiveness Levels</vt:lpstr>
      <vt:lpstr>Variables</vt:lpstr>
      <vt:lpstr>Method</vt:lpstr>
      <vt:lpstr>Procedure</vt:lpstr>
      <vt:lpstr>Slide 13</vt:lpstr>
      <vt:lpstr>Slide 14</vt:lpstr>
      <vt:lpstr>Analysis</vt:lpstr>
      <vt:lpstr>Main Effect of Attractiveness Condition</vt:lpstr>
      <vt:lpstr>Main Effects of Relationship Status and Gender of Face</vt:lpstr>
      <vt:lpstr>Significant Interactions</vt:lpstr>
      <vt:lpstr>Interaction of Attractiveness Condition and Gender of Face</vt:lpstr>
      <vt:lpstr>Interaction of Gender of Face and Relationship Condition</vt:lpstr>
      <vt:lpstr>Discussion</vt:lpstr>
      <vt:lpstr>Limitations</vt:lpstr>
      <vt:lpstr>Fin</vt:lpstr>
    </vt:vector>
  </TitlesOfParts>
  <Company>Hanover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relationship status on perceived attractiveness: a visual study</dc:title>
  <dc:creator>Nathaniel Hickman</dc:creator>
  <cp:lastModifiedBy>Andrew Pennington</cp:lastModifiedBy>
  <cp:revision>120</cp:revision>
  <dcterms:created xsi:type="dcterms:W3CDTF">2012-04-16T18:18:18Z</dcterms:created>
  <dcterms:modified xsi:type="dcterms:W3CDTF">2012-04-17T01:33:45Z</dcterms:modified>
</cp:coreProperties>
</file>