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0"/>
  </p:notesMasterIdLst>
  <p:handoutMasterIdLst>
    <p:handoutMasterId r:id="rId31"/>
  </p:handoutMasterIdLst>
  <p:sldIdLst>
    <p:sldId id="264" r:id="rId2"/>
    <p:sldId id="256" r:id="rId3"/>
    <p:sldId id="258" r:id="rId4"/>
    <p:sldId id="276" r:id="rId5"/>
    <p:sldId id="282" r:id="rId6"/>
    <p:sldId id="274" r:id="rId7"/>
    <p:sldId id="267" r:id="rId8"/>
    <p:sldId id="295" r:id="rId9"/>
    <p:sldId id="278" r:id="rId10"/>
    <p:sldId id="268" r:id="rId11"/>
    <p:sldId id="297" r:id="rId12"/>
    <p:sldId id="270" r:id="rId13"/>
    <p:sldId id="280" r:id="rId14"/>
    <p:sldId id="285" r:id="rId15"/>
    <p:sldId id="284" r:id="rId16"/>
    <p:sldId id="286" r:id="rId17"/>
    <p:sldId id="288" r:id="rId18"/>
    <p:sldId id="289" r:id="rId19"/>
    <p:sldId id="287" r:id="rId20"/>
    <p:sldId id="294" r:id="rId21"/>
    <p:sldId id="296" r:id="rId22"/>
    <p:sldId id="298" r:id="rId23"/>
    <p:sldId id="283" r:id="rId24"/>
    <p:sldId id="293" r:id="rId25"/>
    <p:sldId id="299" r:id="rId26"/>
    <p:sldId id="290" r:id="rId27"/>
    <p:sldId id="291" r:id="rId28"/>
    <p:sldId id="26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 Krantz" initials="JK" lastIdx="51" clrIdx="0"/>
  <p:cmAuthor id="1" name="Phil" initials="P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70" autoAdjust="0"/>
  </p:normalViewPr>
  <p:slideViewPr>
    <p:cSldViewPr>
      <p:cViewPr>
        <p:scale>
          <a:sx n="70" d="100"/>
          <a:sy n="70" d="100"/>
        </p:scale>
        <p:origin x="-78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hil\Documents\IS%20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hil\Documents\IS%20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hil\Documents\IS%20Graph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hil\Downloads\itemsrecalled%20walke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hil\Downloads\itemsrecalled%20walk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2401509186351713"/>
          <c:y val="4.4811146653543375E-2"/>
          <c:w val="0.67162729658792752"/>
          <c:h val="0.82582472112860894"/>
        </c:manualLayout>
      </c:layout>
      <c:barChart>
        <c:barDir val="col"/>
        <c:grouping val="clustered"/>
        <c:ser>
          <c:idx val="0"/>
          <c:order val="0"/>
          <c:tx>
            <c:strRef>
              <c:f>'Model Attractiveness'!$A$3</c:f>
              <c:strCache>
                <c:ptCount val="1"/>
                <c:pt idx="0">
                  <c:v>Sexualized</c:v>
                </c:pt>
              </c:strCache>
            </c:strRef>
          </c:tx>
          <c:errBars>
            <c:errBarType val="both"/>
            <c:errValType val="cust"/>
            <c:plus>
              <c:numRef>
                <c:f>'Model Attractiveness'!$F$3:$G$3</c:f>
                <c:numCache>
                  <c:formatCode>General</c:formatCode>
                  <c:ptCount val="2"/>
                  <c:pt idx="0">
                    <c:v>0.27900000000000008</c:v>
                  </c:pt>
                  <c:pt idx="1">
                    <c:v>0.29000000000000031</c:v>
                  </c:pt>
                </c:numCache>
              </c:numRef>
            </c:plus>
            <c:minus>
              <c:numRef>
                <c:f>'Model Attractiveness'!$F$4:$G$4</c:f>
                <c:numCache>
                  <c:formatCode>General</c:formatCode>
                  <c:ptCount val="2"/>
                  <c:pt idx="0">
                    <c:v>0.27100000000000002</c:v>
                  </c:pt>
                  <c:pt idx="1">
                    <c:v>0.28200000000000008</c:v>
                  </c:pt>
                </c:numCache>
              </c:numRef>
            </c:minus>
          </c:errBars>
          <c:cat>
            <c:strRef>
              <c:f>'Model Attractiveness'!$B$2:$C$2</c:f>
              <c:strCache>
                <c:ptCount val="2"/>
                <c:pt idx="0">
                  <c:v>Print</c:v>
                </c:pt>
                <c:pt idx="1">
                  <c:v>Video</c:v>
                </c:pt>
              </c:strCache>
            </c:strRef>
          </c:cat>
          <c:val>
            <c:numRef>
              <c:f>'Model Attractiveness'!$B$3:$C$3</c:f>
              <c:numCache>
                <c:formatCode>General</c:formatCode>
                <c:ptCount val="2"/>
                <c:pt idx="0">
                  <c:v>3.8889999999999998</c:v>
                </c:pt>
                <c:pt idx="1">
                  <c:v>4.3890000000000002</c:v>
                </c:pt>
              </c:numCache>
            </c:numRef>
          </c:val>
        </c:ser>
        <c:ser>
          <c:idx val="1"/>
          <c:order val="1"/>
          <c:tx>
            <c:strRef>
              <c:f>'Model Attractiveness'!$A$4</c:f>
              <c:strCache>
                <c:ptCount val="1"/>
                <c:pt idx="0">
                  <c:v>Nonsexualized</c:v>
                </c:pt>
              </c:strCache>
            </c:strRef>
          </c:tx>
          <c:errBars>
            <c:errBarType val="both"/>
            <c:errValType val="cust"/>
            <c:plus>
              <c:numRef>
                <c:f>'Model Attractiveness'!$F$4:$G$4</c:f>
                <c:numCache>
                  <c:formatCode>General</c:formatCode>
                  <c:ptCount val="2"/>
                  <c:pt idx="0">
                    <c:v>0.27100000000000002</c:v>
                  </c:pt>
                  <c:pt idx="1">
                    <c:v>0.28200000000000008</c:v>
                  </c:pt>
                </c:numCache>
              </c:numRef>
            </c:plus>
            <c:minus>
              <c:numRef>
                <c:f>'Model Attractiveness'!$F$4:$G$4</c:f>
                <c:numCache>
                  <c:formatCode>General</c:formatCode>
                  <c:ptCount val="2"/>
                  <c:pt idx="0">
                    <c:v>0.27100000000000002</c:v>
                  </c:pt>
                  <c:pt idx="1">
                    <c:v>0.28200000000000008</c:v>
                  </c:pt>
                </c:numCache>
              </c:numRef>
            </c:minus>
          </c:errBars>
          <c:cat>
            <c:strRef>
              <c:f>'Model Attractiveness'!$B$2:$C$2</c:f>
              <c:strCache>
                <c:ptCount val="2"/>
                <c:pt idx="0">
                  <c:v>Print</c:v>
                </c:pt>
                <c:pt idx="1">
                  <c:v>Video</c:v>
                </c:pt>
              </c:strCache>
            </c:strRef>
          </c:cat>
          <c:val>
            <c:numRef>
              <c:f>'Model Attractiveness'!$B$4:$C$4</c:f>
              <c:numCache>
                <c:formatCode>General</c:formatCode>
                <c:ptCount val="2"/>
                <c:pt idx="0">
                  <c:v>4.2110000000000003</c:v>
                </c:pt>
                <c:pt idx="1">
                  <c:v>3.8419999999999987</c:v>
                </c:pt>
              </c:numCache>
            </c:numRef>
          </c:val>
        </c:ser>
        <c:axId val="68261760"/>
        <c:axId val="68263296"/>
      </c:barChart>
      <c:catAx>
        <c:axId val="68261760"/>
        <c:scaling>
          <c:orientation val="minMax"/>
        </c:scaling>
        <c:axPos val="b"/>
        <c:tickLblPos val="nextTo"/>
        <c:crossAx val="68263296"/>
        <c:crosses val="autoZero"/>
        <c:auto val="1"/>
        <c:lblAlgn val="ctr"/>
        <c:lblOffset val="100"/>
      </c:catAx>
      <c:valAx>
        <c:axId val="68263296"/>
        <c:scaling>
          <c:orientation val="minMax"/>
          <c:max val="6"/>
          <c:min val="1"/>
        </c:scaling>
        <c:axPos val="l"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/>
                  <a:t>Models</a:t>
                </a:r>
                <a:r>
                  <a:rPr lang="en-US" sz="2000" baseline="0" dirty="0"/>
                  <a:t> </a:t>
                </a:r>
                <a:r>
                  <a:rPr lang="en-US" sz="2000" baseline="0" dirty="0" smtClean="0"/>
                  <a:t>Attractiveness</a:t>
                </a:r>
                <a:endParaRPr lang="en-US" sz="20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2000" baseline="0"/>
            </a:pPr>
            <a:endParaRPr lang="en-US"/>
          </a:p>
        </c:txPr>
        <c:crossAx val="68261760"/>
        <c:crosses val="autoZero"/>
        <c:crossBetween val="between"/>
        <c:majorUnit val="0.5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 baseline="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'Attitude Advertisement'!$A$3</c:f>
              <c:strCache>
                <c:ptCount val="1"/>
                <c:pt idx="0">
                  <c:v>Sexualized</c:v>
                </c:pt>
              </c:strCache>
            </c:strRef>
          </c:tx>
          <c:errBars>
            <c:errBarType val="both"/>
            <c:errValType val="cust"/>
            <c:plus>
              <c:numRef>
                <c:f>'Attitude Advertisement'!$I$3:$J$3</c:f>
                <c:numCache>
                  <c:formatCode>General</c:formatCode>
                  <c:ptCount val="2"/>
                  <c:pt idx="0">
                    <c:v>0.61151999999999951</c:v>
                  </c:pt>
                  <c:pt idx="1">
                    <c:v>0.58799999999999997</c:v>
                  </c:pt>
                </c:numCache>
              </c:numRef>
            </c:plus>
            <c:minus>
              <c:numRef>
                <c:f>'Attitude Advertisement'!$I$3:$J$3</c:f>
                <c:numCache>
                  <c:formatCode>General</c:formatCode>
                  <c:ptCount val="2"/>
                  <c:pt idx="0">
                    <c:v>0.61151999999999951</c:v>
                  </c:pt>
                  <c:pt idx="1">
                    <c:v>0.58799999999999997</c:v>
                  </c:pt>
                </c:numCache>
              </c:numRef>
            </c:minus>
          </c:errBars>
          <c:cat>
            <c:strRef>
              <c:f>'Attitude Advertisement'!$B$2:$C$2</c:f>
              <c:strCache>
                <c:ptCount val="2"/>
                <c:pt idx="0">
                  <c:v>Print</c:v>
                </c:pt>
                <c:pt idx="1">
                  <c:v>Video</c:v>
                </c:pt>
              </c:strCache>
            </c:strRef>
          </c:cat>
          <c:val>
            <c:numRef>
              <c:f>'Attitude Advertisement'!$B$3:$C$3</c:f>
              <c:numCache>
                <c:formatCode>General</c:formatCode>
                <c:ptCount val="2"/>
                <c:pt idx="0">
                  <c:v>2.944</c:v>
                </c:pt>
                <c:pt idx="1">
                  <c:v>3.6109999999999998</c:v>
                </c:pt>
              </c:numCache>
            </c:numRef>
          </c:val>
        </c:ser>
        <c:ser>
          <c:idx val="1"/>
          <c:order val="1"/>
          <c:tx>
            <c:strRef>
              <c:f>'Attitude Advertisement'!$A$4</c:f>
              <c:strCache>
                <c:ptCount val="1"/>
                <c:pt idx="0">
                  <c:v>Nonsexualized</c:v>
                </c:pt>
              </c:strCache>
            </c:strRef>
          </c:tx>
          <c:errBars>
            <c:errBarType val="both"/>
            <c:errValType val="cust"/>
            <c:plus>
              <c:numRef>
                <c:f>'Attitude Advertisement'!$I$4:$J$4</c:f>
                <c:numCache>
                  <c:formatCode>General</c:formatCode>
                  <c:ptCount val="2"/>
                  <c:pt idx="0">
                    <c:v>0.59583999999999959</c:v>
                  </c:pt>
                  <c:pt idx="1">
                    <c:v>0.5723199999999995</c:v>
                  </c:pt>
                </c:numCache>
              </c:numRef>
            </c:plus>
            <c:minus>
              <c:numRef>
                <c:f>'Attitude Advertisement'!$I$4:$J$4</c:f>
                <c:numCache>
                  <c:formatCode>General</c:formatCode>
                  <c:ptCount val="2"/>
                  <c:pt idx="0">
                    <c:v>0.59583999999999959</c:v>
                  </c:pt>
                  <c:pt idx="1">
                    <c:v>0.5723199999999995</c:v>
                  </c:pt>
                </c:numCache>
              </c:numRef>
            </c:minus>
          </c:errBars>
          <c:cat>
            <c:strRef>
              <c:f>'Attitude Advertisement'!$B$2:$C$2</c:f>
              <c:strCache>
                <c:ptCount val="2"/>
                <c:pt idx="0">
                  <c:v>Print</c:v>
                </c:pt>
                <c:pt idx="1">
                  <c:v>Video</c:v>
                </c:pt>
              </c:strCache>
            </c:strRef>
          </c:cat>
          <c:val>
            <c:numRef>
              <c:f>'Attitude Advertisement'!$B$4:$C$4</c:f>
              <c:numCache>
                <c:formatCode>General</c:formatCode>
                <c:ptCount val="2"/>
                <c:pt idx="0">
                  <c:v>2.8419999999999987</c:v>
                </c:pt>
                <c:pt idx="1">
                  <c:v>3.3679999999999999</c:v>
                </c:pt>
              </c:numCache>
            </c:numRef>
          </c:val>
        </c:ser>
        <c:axId val="68576384"/>
        <c:axId val="68577920"/>
      </c:barChart>
      <c:catAx>
        <c:axId val="68576384"/>
        <c:scaling>
          <c:orientation val="minMax"/>
        </c:scaling>
        <c:axPos val="b"/>
        <c:tickLblPos val="nextTo"/>
        <c:crossAx val="68577920"/>
        <c:crosses val="autoZero"/>
        <c:auto val="1"/>
        <c:lblAlgn val="ctr"/>
        <c:lblOffset val="100"/>
      </c:catAx>
      <c:valAx>
        <c:axId val="68577920"/>
        <c:scaling>
          <c:orientation val="minMax"/>
          <c:max val="6"/>
          <c:min val="1"/>
        </c:scaling>
        <c:axPos val="l"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/>
                  <a:t>Rating</a:t>
                </a:r>
                <a:r>
                  <a:rPr lang="en-US" sz="2000" baseline="0" dirty="0"/>
                  <a:t> of ad</a:t>
                </a:r>
                <a:endParaRPr lang="en-US" sz="20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2000" baseline="0"/>
            </a:pPr>
            <a:endParaRPr lang="en-US"/>
          </a:p>
        </c:txPr>
        <c:crossAx val="68576384"/>
        <c:crosses val="autoZero"/>
        <c:crossBetween val="between"/>
        <c:majorUnit val="0.5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 baseline="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'Item Recall'!$A$3</c:f>
              <c:strCache>
                <c:ptCount val="1"/>
                <c:pt idx="0">
                  <c:v>Sexualized</c:v>
                </c:pt>
              </c:strCache>
            </c:strRef>
          </c:tx>
          <c:errBars>
            <c:errBarType val="both"/>
            <c:errValType val="cust"/>
            <c:plus>
              <c:numRef>
                <c:f>'Item Recall'!$I$3:$J$3</c:f>
                <c:numCache>
                  <c:formatCode>General</c:formatCode>
                  <c:ptCount val="2"/>
                  <c:pt idx="0">
                    <c:v>0.65660000000000263</c:v>
                  </c:pt>
                  <c:pt idx="1">
                    <c:v>0.59583999999999959</c:v>
                  </c:pt>
                </c:numCache>
              </c:numRef>
            </c:plus>
            <c:minus>
              <c:numRef>
                <c:f>'Item Recall'!$I$3:$J$3</c:f>
                <c:numCache>
                  <c:formatCode>General</c:formatCode>
                  <c:ptCount val="2"/>
                  <c:pt idx="0">
                    <c:v>0.65660000000000263</c:v>
                  </c:pt>
                  <c:pt idx="1">
                    <c:v>0.59583999999999959</c:v>
                  </c:pt>
                </c:numCache>
              </c:numRef>
            </c:minus>
          </c:errBars>
          <c:cat>
            <c:strRef>
              <c:f>'Item Recall'!$B$2:$C$2</c:f>
              <c:strCache>
                <c:ptCount val="2"/>
                <c:pt idx="0">
                  <c:v>Print</c:v>
                </c:pt>
                <c:pt idx="1">
                  <c:v>Video</c:v>
                </c:pt>
              </c:strCache>
            </c:strRef>
          </c:cat>
          <c:val>
            <c:numRef>
              <c:f>'Item Recall'!$B$3:$C$3</c:f>
              <c:numCache>
                <c:formatCode>General</c:formatCode>
                <c:ptCount val="2"/>
                <c:pt idx="0">
                  <c:v>2.5</c:v>
                </c:pt>
                <c:pt idx="1">
                  <c:v>2.832999999999994</c:v>
                </c:pt>
              </c:numCache>
            </c:numRef>
          </c:val>
        </c:ser>
        <c:ser>
          <c:idx val="1"/>
          <c:order val="1"/>
          <c:tx>
            <c:strRef>
              <c:f>'Item Recall'!$A$4</c:f>
              <c:strCache>
                <c:ptCount val="1"/>
                <c:pt idx="0">
                  <c:v>Nonsexualized</c:v>
                </c:pt>
              </c:strCache>
            </c:strRef>
          </c:tx>
          <c:errBars>
            <c:errBarType val="both"/>
            <c:errValType val="cust"/>
            <c:plus>
              <c:numRef>
                <c:f>'Item Recall'!$I$4:$J$4</c:f>
                <c:numCache>
                  <c:formatCode>General</c:formatCode>
                  <c:ptCount val="2"/>
                  <c:pt idx="0">
                    <c:v>0.63896000000000064</c:v>
                  </c:pt>
                  <c:pt idx="1">
                    <c:v>0.58015999999999968</c:v>
                  </c:pt>
                </c:numCache>
              </c:numRef>
            </c:plus>
            <c:minus>
              <c:numRef>
                <c:f>'Item Recall'!$I$4:$J$4</c:f>
                <c:numCache>
                  <c:formatCode>General</c:formatCode>
                  <c:ptCount val="2"/>
                  <c:pt idx="0">
                    <c:v>0.63896000000000064</c:v>
                  </c:pt>
                  <c:pt idx="1">
                    <c:v>0.58015999999999968</c:v>
                  </c:pt>
                </c:numCache>
              </c:numRef>
            </c:minus>
          </c:errBars>
          <c:cat>
            <c:strRef>
              <c:f>'Item Recall'!$B$2:$C$2</c:f>
              <c:strCache>
                <c:ptCount val="2"/>
                <c:pt idx="0">
                  <c:v>Print</c:v>
                </c:pt>
                <c:pt idx="1">
                  <c:v>Video</c:v>
                </c:pt>
              </c:strCache>
            </c:strRef>
          </c:cat>
          <c:val>
            <c:numRef>
              <c:f>'Item Recall'!$B$4:$C$4</c:f>
              <c:numCache>
                <c:formatCode>General</c:formatCode>
                <c:ptCount val="2"/>
                <c:pt idx="0">
                  <c:v>2.3159999999999967</c:v>
                </c:pt>
                <c:pt idx="1">
                  <c:v>2.8949999999999987</c:v>
                </c:pt>
              </c:numCache>
            </c:numRef>
          </c:val>
        </c:ser>
        <c:axId val="35570048"/>
        <c:axId val="35571584"/>
      </c:barChart>
      <c:catAx>
        <c:axId val="35570048"/>
        <c:scaling>
          <c:orientation val="minMax"/>
        </c:scaling>
        <c:axPos val="b"/>
        <c:tickLblPos val="nextTo"/>
        <c:crossAx val="35571584"/>
        <c:crosses val="autoZero"/>
        <c:auto val="1"/>
        <c:lblAlgn val="ctr"/>
        <c:lblOffset val="100"/>
      </c:catAx>
      <c:valAx>
        <c:axId val="3557158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#</a:t>
                </a:r>
                <a:r>
                  <a:rPr lang="en-US" baseline="0" dirty="0"/>
                  <a:t> of </a:t>
                </a:r>
                <a:r>
                  <a:rPr lang="en-US" baseline="0" dirty="0" smtClean="0"/>
                  <a:t>Items </a:t>
                </a:r>
                <a:r>
                  <a:rPr lang="en-US" baseline="0" dirty="0"/>
                  <a:t>Recalled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1111111111111155E-2"/>
              <c:y val="0.24491907261592383"/>
            </c:manualLayout>
          </c:layout>
        </c:title>
        <c:numFmt formatCode="General" sourceLinked="1"/>
        <c:tickLblPos val="nextTo"/>
        <c:crossAx val="35570048"/>
        <c:crosses val="autoZero"/>
        <c:crossBetween val="between"/>
        <c:majorUnit val="0.5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2000" baseline="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Video</a:t>
            </a:r>
            <a:endParaRPr lang="en-US" dirty="0"/>
          </a:p>
        </c:rich>
      </c:tx>
      <c:layout/>
      <c:overlay val="1"/>
    </c:title>
    <c:plotArea>
      <c:layout/>
      <c:barChart>
        <c:barDir val="col"/>
        <c:grouping val="clustered"/>
        <c:ser>
          <c:idx val="0"/>
          <c:order val="0"/>
          <c:tx>
            <c:strRef>
              <c:f>'Item Recall Video'!$A$2</c:f>
              <c:strCache>
                <c:ptCount val="1"/>
                <c:pt idx="0">
                  <c:v>Model</c:v>
                </c:pt>
              </c:strCache>
            </c:strRef>
          </c:tx>
          <c:errBars>
            <c:errBarType val="both"/>
            <c:errValType val="cust"/>
            <c:plus>
              <c:numRef>
                <c:f>'Item Recall Video'!$I$2:$J$2</c:f>
                <c:numCache>
                  <c:formatCode>General</c:formatCode>
                  <c:ptCount val="2"/>
                  <c:pt idx="0">
                    <c:v>0.26068000000000002</c:v>
                  </c:pt>
                  <c:pt idx="1">
                    <c:v>0.26852000000000031</c:v>
                  </c:pt>
                </c:numCache>
              </c:numRef>
            </c:plus>
            <c:minus>
              <c:numRef>
                <c:f>'Item Recall Video'!$I$2:$J$2</c:f>
                <c:numCache>
                  <c:formatCode>General</c:formatCode>
                  <c:ptCount val="2"/>
                  <c:pt idx="0">
                    <c:v>0.26068000000000002</c:v>
                  </c:pt>
                  <c:pt idx="1">
                    <c:v>0.26852000000000031</c:v>
                  </c:pt>
                </c:numCache>
              </c:numRef>
            </c:minus>
          </c:errBars>
          <c:cat>
            <c:strRef>
              <c:f>'Item Recall Video'!$B$1:$C$1</c:f>
              <c:strCache>
                <c:ptCount val="2"/>
                <c:pt idx="0">
                  <c:v>Sexualized</c:v>
                </c:pt>
                <c:pt idx="1">
                  <c:v>Non Sexualized</c:v>
                </c:pt>
              </c:strCache>
            </c:strRef>
          </c:cat>
          <c:val>
            <c:numRef>
              <c:f>'Item Recall Video'!$B$2:$C$2</c:f>
              <c:numCache>
                <c:formatCode>General</c:formatCode>
                <c:ptCount val="2"/>
                <c:pt idx="0">
                  <c:v>1.1052631578947398</c:v>
                </c:pt>
                <c:pt idx="1">
                  <c:v>0.66666666666667096</c:v>
                </c:pt>
              </c:numCache>
            </c:numRef>
          </c:val>
        </c:ser>
        <c:ser>
          <c:idx val="1"/>
          <c:order val="1"/>
          <c:tx>
            <c:strRef>
              <c:f>'Item Recall Video'!$A$3</c:f>
              <c:strCache>
                <c:ptCount val="1"/>
                <c:pt idx="0">
                  <c:v>Product</c:v>
                </c:pt>
              </c:strCache>
            </c:strRef>
          </c:tx>
          <c:errBars>
            <c:errBarType val="both"/>
            <c:errValType val="cust"/>
            <c:plus>
              <c:numRef>
                <c:f>'Item Recall Video'!$I$3:$J$3</c:f>
                <c:numCache>
                  <c:formatCode>General</c:formatCode>
                  <c:ptCount val="2"/>
                  <c:pt idx="0">
                    <c:v>0.19796000000000016</c:v>
                  </c:pt>
                  <c:pt idx="1">
                    <c:v>0.20383999999999999</c:v>
                  </c:pt>
                </c:numCache>
              </c:numRef>
            </c:plus>
            <c:minus>
              <c:numRef>
                <c:f>'Item Recall Video'!$I$3:$J$3</c:f>
                <c:numCache>
                  <c:formatCode>General</c:formatCode>
                  <c:ptCount val="2"/>
                  <c:pt idx="0">
                    <c:v>0.19796000000000016</c:v>
                  </c:pt>
                  <c:pt idx="1">
                    <c:v>0.20383999999999999</c:v>
                  </c:pt>
                </c:numCache>
              </c:numRef>
            </c:minus>
          </c:errBars>
          <c:cat>
            <c:strRef>
              <c:f>'Item Recall Video'!$B$1:$C$1</c:f>
              <c:strCache>
                <c:ptCount val="2"/>
                <c:pt idx="0">
                  <c:v>Sexualized</c:v>
                </c:pt>
                <c:pt idx="1">
                  <c:v>Non Sexualized</c:v>
                </c:pt>
              </c:strCache>
            </c:strRef>
          </c:cat>
          <c:val>
            <c:numRef>
              <c:f>'Item Recall Video'!$B$3:$C$3</c:f>
              <c:numCache>
                <c:formatCode>General</c:formatCode>
                <c:ptCount val="2"/>
                <c:pt idx="0">
                  <c:v>0.21052631578947023</c:v>
                </c:pt>
                <c:pt idx="1">
                  <c:v>0.2777777777777804</c:v>
                </c:pt>
              </c:numCache>
            </c:numRef>
          </c:val>
        </c:ser>
        <c:axId val="68570496"/>
        <c:axId val="36066432"/>
      </c:barChart>
      <c:catAx>
        <c:axId val="68570496"/>
        <c:scaling>
          <c:orientation val="minMax"/>
        </c:scaling>
        <c:axPos val="b"/>
        <c:tickLblPos val="nextTo"/>
        <c:crossAx val="36066432"/>
        <c:crosses val="autoZero"/>
        <c:auto val="1"/>
        <c:lblAlgn val="ctr"/>
        <c:lblOffset val="100"/>
      </c:catAx>
      <c:valAx>
        <c:axId val="36066432"/>
        <c:scaling>
          <c:orientation val="minMax"/>
          <c:max val="2"/>
        </c:scaling>
        <c:axPos val="l"/>
        <c:title>
          <c:tx>
            <c:rich>
              <a:bodyPr rot="-5400000" vert="horz"/>
              <a:lstStyle/>
              <a:p>
                <a:pPr algn="ctr" rtl="0">
                  <a:defRPr/>
                </a:pPr>
                <a:r>
                  <a:rPr lang="en-US" dirty="0"/>
                  <a:t># </a:t>
                </a:r>
                <a:r>
                  <a:rPr lang="en-US" dirty="0" smtClean="0"/>
                  <a:t>of  Items Recalled for Video</a:t>
                </a:r>
                <a:endParaRPr lang="en-US" dirty="0"/>
              </a:p>
              <a:p>
                <a:pPr algn="ctr" rtl="0">
                  <a:defRPr/>
                </a:pPr>
                <a:endParaRPr lang="en-US" dirty="0"/>
              </a:p>
            </c:rich>
          </c:tx>
          <c:layout/>
        </c:title>
        <c:numFmt formatCode="General" sourceLinked="1"/>
        <c:tickLblPos val="nextTo"/>
        <c:crossAx val="68570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8471278590176035"/>
          <c:y val="0.13762613006707494"/>
          <c:w val="0.22407833636180094"/>
          <c:h val="0.13408792650918636"/>
        </c:manualLayout>
      </c:layout>
    </c:legend>
    <c:plotVisOnly val="1"/>
    <c:dispBlanksAs val="gap"/>
  </c:chart>
  <c:txPr>
    <a:bodyPr/>
    <a:lstStyle/>
    <a:p>
      <a:pPr>
        <a:defRPr sz="1900" baseline="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Print</a:t>
            </a:r>
            <a:endParaRPr lang="en-US" dirty="0"/>
          </a:p>
        </c:rich>
      </c:tx>
      <c:layout/>
      <c:overlay val="1"/>
    </c:title>
    <c:plotArea>
      <c:layout/>
      <c:barChart>
        <c:barDir val="col"/>
        <c:grouping val="clustered"/>
        <c:ser>
          <c:idx val="0"/>
          <c:order val="0"/>
          <c:tx>
            <c:strRef>
              <c:f>'Item Recalled print'!$A$2</c:f>
              <c:strCache>
                <c:ptCount val="1"/>
                <c:pt idx="0">
                  <c:v>Model</c:v>
                </c:pt>
              </c:strCache>
            </c:strRef>
          </c:tx>
          <c:errBars>
            <c:errBarType val="both"/>
            <c:errValType val="cust"/>
            <c:plus>
              <c:numRef>
                <c:f>'Item Recalled print'!$J$2:$K$2</c:f>
                <c:numCache>
                  <c:formatCode>General</c:formatCode>
                  <c:ptCount val="2"/>
                  <c:pt idx="0">
                    <c:v>0.30184000000000033</c:v>
                  </c:pt>
                  <c:pt idx="1">
                    <c:v>0.3096800000000004</c:v>
                  </c:pt>
                </c:numCache>
              </c:numRef>
            </c:plus>
            <c:minus>
              <c:numRef>
                <c:f>'Item Recalled print'!$J$2:$K$2</c:f>
                <c:numCache>
                  <c:formatCode>General</c:formatCode>
                  <c:ptCount val="2"/>
                  <c:pt idx="0">
                    <c:v>0.30184000000000033</c:v>
                  </c:pt>
                  <c:pt idx="1">
                    <c:v>0.3096800000000004</c:v>
                  </c:pt>
                </c:numCache>
              </c:numRef>
            </c:minus>
          </c:errBars>
          <c:cat>
            <c:strRef>
              <c:f>'Item Recalled print'!$B$1:$C$1</c:f>
              <c:strCache>
                <c:ptCount val="2"/>
                <c:pt idx="0">
                  <c:v>Sexualized</c:v>
                </c:pt>
                <c:pt idx="1">
                  <c:v>Non Sexualized</c:v>
                </c:pt>
              </c:strCache>
            </c:strRef>
          </c:cat>
          <c:val>
            <c:numRef>
              <c:f>'Item Recalled print'!$B$2:$C$2</c:f>
              <c:numCache>
                <c:formatCode>General</c:formatCode>
                <c:ptCount val="2"/>
                <c:pt idx="0">
                  <c:v>1.474</c:v>
                </c:pt>
                <c:pt idx="1">
                  <c:v>0.94444444444444065</c:v>
                </c:pt>
              </c:numCache>
            </c:numRef>
          </c:val>
        </c:ser>
        <c:ser>
          <c:idx val="1"/>
          <c:order val="1"/>
          <c:tx>
            <c:strRef>
              <c:f>'Item Recalled print'!$A$3</c:f>
              <c:strCache>
                <c:ptCount val="1"/>
                <c:pt idx="0">
                  <c:v>Product</c:v>
                </c:pt>
              </c:strCache>
            </c:strRef>
          </c:tx>
          <c:errBars>
            <c:errBarType val="both"/>
            <c:errValType val="cust"/>
            <c:plus>
              <c:numRef>
                <c:f>'Item Recalled print'!$J$3:$K$3</c:f>
                <c:numCache>
                  <c:formatCode>General</c:formatCode>
                  <c:ptCount val="2"/>
                  <c:pt idx="0">
                    <c:v>0.24892000000000017</c:v>
                  </c:pt>
                  <c:pt idx="1">
                    <c:v>0.25676000000000004</c:v>
                  </c:pt>
                </c:numCache>
              </c:numRef>
            </c:plus>
            <c:minus>
              <c:numRef>
                <c:f>'Item Recalled print'!$J$3:$K$3</c:f>
                <c:numCache>
                  <c:formatCode>General</c:formatCode>
                  <c:ptCount val="2"/>
                  <c:pt idx="0">
                    <c:v>0.24892000000000017</c:v>
                  </c:pt>
                  <c:pt idx="1">
                    <c:v>0.25676000000000004</c:v>
                  </c:pt>
                </c:numCache>
              </c:numRef>
            </c:minus>
          </c:errBars>
          <c:cat>
            <c:strRef>
              <c:f>'Item Recalled print'!$B$1:$C$1</c:f>
              <c:strCache>
                <c:ptCount val="2"/>
                <c:pt idx="0">
                  <c:v>Sexualized</c:v>
                </c:pt>
                <c:pt idx="1">
                  <c:v>Non Sexualized</c:v>
                </c:pt>
              </c:strCache>
            </c:strRef>
          </c:cat>
          <c:val>
            <c:numRef>
              <c:f>'Item Recalled print'!$B$3:$C$3</c:f>
              <c:numCache>
                <c:formatCode>General</c:formatCode>
                <c:ptCount val="2"/>
                <c:pt idx="0">
                  <c:v>0.56100000000000005</c:v>
                </c:pt>
                <c:pt idx="1">
                  <c:v>0.66666666666667096</c:v>
                </c:pt>
              </c:numCache>
            </c:numRef>
          </c:val>
        </c:ser>
        <c:axId val="36092544"/>
        <c:axId val="35848576"/>
      </c:barChart>
      <c:catAx>
        <c:axId val="36092544"/>
        <c:scaling>
          <c:orientation val="minMax"/>
        </c:scaling>
        <c:axPos val="b"/>
        <c:numFmt formatCode="General" sourceLinked="1"/>
        <c:tickLblPos val="nextTo"/>
        <c:crossAx val="35848576"/>
        <c:crosses val="autoZero"/>
        <c:auto val="1"/>
        <c:lblAlgn val="ctr"/>
        <c:lblOffset val="100"/>
      </c:catAx>
      <c:valAx>
        <c:axId val="3584857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# </a:t>
                </a:r>
                <a:r>
                  <a:rPr lang="en-US" dirty="0" smtClean="0"/>
                  <a:t>of Items Recalled for Print</a:t>
                </a:r>
                <a:r>
                  <a:rPr lang="en-US" baseline="0" dirty="0" smtClean="0"/>
                  <a:t> 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2.1680187703809767E-2"/>
              <c:y val="0.19574146981627308"/>
            </c:manualLayout>
          </c:layout>
        </c:title>
        <c:numFmt formatCode="General" sourceLinked="1"/>
        <c:tickLblPos val="nextTo"/>
        <c:crossAx val="36092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0431539807524048"/>
          <c:y val="0.13762613006707494"/>
          <c:w val="0.24686596378842499"/>
          <c:h val="0.13408792650918636"/>
        </c:manualLayout>
      </c:layout>
    </c:legend>
    <c:plotVisOnly val="1"/>
    <c:dispBlanksAs val="gap"/>
  </c:chart>
  <c:txPr>
    <a:bodyPr/>
    <a:lstStyle/>
    <a:p>
      <a:pPr>
        <a:defRPr sz="1900" baseline="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C0A96-14AD-4E90-9467-51803EE86945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2E2DB-3AA0-4D57-ABBD-FE7BB0E348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4503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7CDBF-55F7-4F6D-8AAA-3BE97F09BDB1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2A07B-0DA5-4FA3-8970-89971FC85F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65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2A07B-0DA5-4FA3-8970-89971FC85FC3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6FF269-9B1B-47DE-BC7D-57EFC77567D9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EED5C-B015-499F-BE37-5276549B20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6FF269-9B1B-47DE-BC7D-57EFC77567D9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EED5C-B015-499F-BE37-5276549B20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6FF269-9B1B-47DE-BC7D-57EFC77567D9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EED5C-B015-499F-BE37-5276549B20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6FF269-9B1B-47DE-BC7D-57EFC77567D9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EED5C-B015-499F-BE37-5276549B20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6FF269-9B1B-47DE-BC7D-57EFC77567D9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EED5C-B015-499F-BE37-5276549B20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6FF269-9B1B-47DE-BC7D-57EFC77567D9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EED5C-B015-499F-BE37-5276549B20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6FF269-9B1B-47DE-BC7D-57EFC77567D9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EED5C-B015-499F-BE37-5276549B20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6FF269-9B1B-47DE-BC7D-57EFC77567D9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EED5C-B015-499F-BE37-5276549B20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6FF269-9B1B-47DE-BC7D-57EFC77567D9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EED5C-B015-499F-BE37-5276549B20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6FF269-9B1B-47DE-BC7D-57EFC77567D9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EED5C-B015-499F-BE37-5276549B20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fr-CA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6FF269-9B1B-47DE-BC7D-57EFC77567D9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EED5C-B015-499F-BE37-5276549B20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226FF269-9B1B-47DE-BC7D-57EFC77567D9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D6EED5C-B015-499F-BE37-5276549B20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3200400"/>
          </a:xfrm>
        </p:spPr>
        <p:txBody>
          <a:bodyPr/>
          <a:lstStyle/>
          <a:p>
            <a:r>
              <a:rPr lang="en-US" dirty="0" smtClean="0"/>
              <a:t>Effects of Sexualization in Advertisements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066800"/>
          </a:xfrm>
        </p:spPr>
        <p:txBody>
          <a:bodyPr/>
          <a:lstStyle/>
          <a:p>
            <a:r>
              <a:rPr lang="en-US" dirty="0" smtClean="0"/>
              <a:t>Alyssa Zaid and Phillip Walker</a:t>
            </a:r>
          </a:p>
          <a:p>
            <a:r>
              <a:rPr lang="en-US" dirty="0" smtClean="0"/>
              <a:t>Hanover College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pPr algn="l"/>
            <a:r>
              <a:rPr lang="en-US" sz="5400" dirty="0" smtClean="0"/>
              <a:t>Participants</a:t>
            </a:r>
            <a:endParaRPr lang="en-US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0" y="1341437"/>
            <a:ext cx="7848600" cy="4602163"/>
          </a:xfrm>
        </p:spPr>
        <p:txBody>
          <a:bodyPr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N=37 (24 Females, 13 Male)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18 in the sexualized condition (6 Male)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19 in the non-sexualized condition (7 Male)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98% Caucasian; 2% 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Stimuli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Brand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Hermes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Hermes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Meltin</a:t>
                      </a:r>
                      <a:r>
                        <a:rPr lang="en-US" baseline="0" dirty="0" smtClean="0"/>
                        <a:t> Pot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Oliver Peoples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Scarves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Glasses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743200"/>
            <a:ext cx="8305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sz="2400" dirty="0" smtClean="0"/>
              <a:t>Had sexualized and non sexualized versions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As well as print and </a:t>
            </a:r>
            <a:r>
              <a:rPr lang="en-US" sz="2400" dirty="0" smtClean="0"/>
              <a:t>video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Print ad as shown for the same length as video ad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Stimuli: Advertisements</a:t>
            </a:r>
            <a:endParaRPr lang="en-US" dirty="0"/>
          </a:p>
        </p:txBody>
      </p:sp>
      <p:pic>
        <p:nvPicPr>
          <p:cNvPr id="3" name="il_fi" descr="http://funkydowntown.com/wp-content/uploads/2010/05/hermes-paris-Fairytale-ads-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6539" y="1219200"/>
            <a:ext cx="3824461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l_fi" descr="http://www.lafashiondiary.com/wp-content/uploads/2008/08/hermes-fall-winter-2008-2009-ad-campaign-mariacarla-boscono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2208" y="1219200"/>
            <a:ext cx="3822192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524000" y="6260068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Sexualized		     	             Non-sexualized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1143000"/>
          </a:xfrm>
        </p:spPr>
        <p:txBody>
          <a:bodyPr/>
          <a:lstStyle/>
          <a:p>
            <a:pPr algn="l"/>
            <a:r>
              <a:rPr lang="en-US" sz="5400" dirty="0" smtClean="0"/>
              <a:t>Procedure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45259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Participants viewed two advertisements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Both were either sexualized or non sexualized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One print, one video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Different products and Brands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3200400"/>
          <a:ext cx="82296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Group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4</a:t>
                      </a:r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Sexualized</a:t>
                      </a:r>
                      <a:r>
                        <a:rPr lang="en-US" baseline="0" dirty="0" smtClean="0"/>
                        <a:t> Print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Neutral</a:t>
                      </a:r>
                      <a:r>
                        <a:rPr lang="en-US" baseline="0" dirty="0" smtClean="0"/>
                        <a:t> print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Sexualized Video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Neutral</a:t>
                      </a:r>
                      <a:r>
                        <a:rPr lang="en-US" baseline="0" dirty="0" smtClean="0"/>
                        <a:t> Video 2</a:t>
                      </a:r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Sexualized Video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Neutral Video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Sexualized Print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Neutral Print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55626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>
                <a:ea typeface="Times New Roman" pitchFamily="18" charset="0"/>
                <a:cs typeface="Arial" pitchFamily="34" charset="0"/>
              </a:rPr>
              <a:t>Table 1: Condition possibilities for study and the basis of procedure in which participants will be exposed to the advertisements.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pPr algn="l"/>
            <a:r>
              <a:rPr lang="en-US" sz="5400" dirty="0" smtClean="0"/>
              <a:t>Procedure Continued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5259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After advertisements they viewed an episode of Doug ( Doug takes a hike/Doug Rocks)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Then took a survey over the advertisements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l"/>
            <a:r>
              <a:rPr lang="en-US" sz="5400" dirty="0" smtClean="0"/>
              <a:t>Questions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41437"/>
            <a:ext cx="8229600" cy="4525963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dirty="0" smtClean="0"/>
              <a:t>What was the product being advertised?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What was the product’s brand?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What do you remember about the advertisement?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How confident are you in your memory about the advertisements shown? </a:t>
            </a:r>
            <a:endParaRPr lang="en-US" dirty="0" smtClean="0"/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How much did you like the advertisement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How attractive is the model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pPr algn="l"/>
            <a:r>
              <a:rPr lang="en-US" sz="5400" dirty="0" smtClean="0"/>
              <a:t>Analysis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4800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Purchasing intentions, attitudes, and memory: 2 x 2 mixed ANOVA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IV 1: Sexualized or Non sexualized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IV 2: Print and Video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DV’s: Attitudes, recall, purchasing intent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algn="l"/>
            <a:r>
              <a:rPr lang="en-US" sz="4800" dirty="0" smtClean="0"/>
              <a:t>Rating of Model’s Attractiveness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8674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Interaction: Media </a:t>
            </a:r>
            <a:r>
              <a:rPr lang="en-US" sz="2800" dirty="0" err="1" smtClean="0"/>
              <a:t>typexsexualization</a:t>
            </a:r>
            <a:endParaRPr lang="en-US" sz="2800" dirty="0" smtClean="0"/>
          </a:p>
          <a:p>
            <a:r>
              <a:rPr lang="en-US" sz="2800" i="1" dirty="0" smtClean="0"/>
              <a:t>F</a:t>
            </a:r>
            <a:r>
              <a:rPr lang="en-US" sz="2800" dirty="0" smtClean="0"/>
              <a:t> </a:t>
            </a:r>
            <a:r>
              <a:rPr lang="en-US" sz="2800" dirty="0" smtClean="0"/>
              <a:t>(1,35) = 4.442, </a:t>
            </a:r>
            <a:r>
              <a:rPr lang="en-US" sz="2800" i="1" dirty="0" smtClean="0"/>
              <a:t>p</a:t>
            </a:r>
            <a:r>
              <a:rPr lang="en-US" sz="2800" dirty="0" smtClean="0"/>
              <a:t> = 0.042</a:t>
            </a:r>
            <a:endParaRPr lang="en-US" sz="2800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1143000" y="1066800"/>
          <a:ext cx="7391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l"/>
            <a:r>
              <a:rPr lang="en-US" sz="5400" dirty="0" smtClean="0"/>
              <a:t>Attitude about ad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198513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F</a:t>
            </a:r>
            <a:r>
              <a:rPr lang="en-US" sz="2800" dirty="0" smtClean="0"/>
              <a:t> (1,35) = 4.86,</a:t>
            </a:r>
            <a:r>
              <a:rPr lang="en-US" sz="2800" i="1" dirty="0" smtClean="0"/>
              <a:t> p</a:t>
            </a:r>
            <a:r>
              <a:rPr lang="en-US" sz="2800" dirty="0" smtClean="0"/>
              <a:t> = 0.034</a:t>
            </a:r>
            <a:endParaRPr lang="en-US" sz="2800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066800" y="1219200"/>
          <a:ext cx="7391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1143000"/>
          </a:xfrm>
        </p:spPr>
        <p:txBody>
          <a:bodyPr/>
          <a:lstStyle/>
          <a:p>
            <a:pPr algn="l"/>
            <a:r>
              <a:rPr lang="en-US" sz="5400" dirty="0" smtClean="0"/>
              <a:t>Items recalled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791200"/>
            <a:ext cx="8991600" cy="11430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800" dirty="0" smtClean="0"/>
              <a:t>Main effect: Media type     </a:t>
            </a:r>
            <a:r>
              <a:rPr lang="en-US" sz="2800" i="1" dirty="0" smtClean="0"/>
              <a:t>F</a:t>
            </a:r>
            <a:r>
              <a:rPr lang="en-US" sz="2800" dirty="0" smtClean="0"/>
              <a:t> </a:t>
            </a:r>
            <a:r>
              <a:rPr lang="en-US" sz="2800" dirty="0" smtClean="0"/>
              <a:t>(1, 35) = 0.4928, </a:t>
            </a:r>
            <a:r>
              <a:rPr lang="en-US" sz="2800" i="1" dirty="0" smtClean="0"/>
              <a:t>p</a:t>
            </a:r>
            <a:r>
              <a:rPr lang="en-US" sz="2800" dirty="0" smtClean="0"/>
              <a:t>=.033</a:t>
            </a:r>
            <a:endParaRPr lang="en-US" sz="2800" i="1" dirty="0" smtClean="0"/>
          </a:p>
        </p:txBody>
      </p:sp>
      <p:graphicFrame>
        <p:nvGraphicFramePr>
          <p:cNvPr id="9" name="Chart 8"/>
          <p:cNvGraphicFramePr/>
          <p:nvPr/>
        </p:nvGraphicFramePr>
        <p:xfrm>
          <a:off x="914400" y="1219200"/>
          <a:ext cx="77724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atty\Saved Games\Pictures\sexad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1" y="457201"/>
            <a:ext cx="8618219" cy="5943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Items recalled: Model and Product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0" y="914400"/>
          <a:ext cx="5334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724400" y="838200"/>
          <a:ext cx="50292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0" y="5943600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Media type: F (1,35) = 19.16 </a:t>
            </a:r>
            <a:r>
              <a:rPr lang="en-US" i="1" dirty="0" smtClean="0"/>
              <a:t>p </a:t>
            </a:r>
            <a:r>
              <a:rPr lang="en-US" dirty="0" smtClean="0"/>
              <a:t>&lt;.001        	</a:t>
            </a:r>
            <a:r>
              <a:rPr lang="en-US" dirty="0" smtClean="0"/>
              <a:t>Main effect: </a:t>
            </a:r>
            <a:r>
              <a:rPr lang="en-US" dirty="0" smtClean="0"/>
              <a:t>Model product: </a:t>
            </a:r>
            <a:r>
              <a:rPr lang="en-US" i="1" dirty="0" smtClean="0"/>
              <a:t>p&lt;.001 </a:t>
            </a:r>
          </a:p>
          <a:p>
            <a:r>
              <a:rPr lang="en-US" dirty="0" smtClean="0"/>
              <a:t>Interaction:</a:t>
            </a:r>
            <a:r>
              <a:rPr lang="en-US" i="1" dirty="0" smtClean="0"/>
              <a:t>  </a:t>
            </a:r>
            <a:r>
              <a:rPr lang="en-US" dirty="0" smtClean="0"/>
              <a:t>Model  </a:t>
            </a:r>
            <a:r>
              <a:rPr lang="en-US" dirty="0" err="1" smtClean="0"/>
              <a:t>productxsexualization</a:t>
            </a:r>
            <a:r>
              <a:rPr lang="en-US" dirty="0" smtClean="0"/>
              <a:t>: </a:t>
            </a:r>
            <a:r>
              <a:rPr lang="en-US" i="1" dirty="0" smtClean="0"/>
              <a:t>p =.007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5400" dirty="0" smtClean="0"/>
              <a:t>Discussion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25963"/>
          </a:xfrm>
        </p:spPr>
        <p:txBody>
          <a:bodyPr/>
          <a:lstStyle/>
          <a:p>
            <a:r>
              <a:rPr lang="en-US" dirty="0" smtClean="0"/>
              <a:t>Print out performed video for some items</a:t>
            </a:r>
          </a:p>
          <a:p>
            <a:r>
              <a:rPr lang="en-US" dirty="0" smtClean="0"/>
              <a:t>Video out performed print for other items</a:t>
            </a:r>
          </a:p>
          <a:p>
            <a:r>
              <a:rPr lang="en-US" dirty="0" smtClean="0"/>
              <a:t>Other items had large error</a:t>
            </a:r>
          </a:p>
          <a:p>
            <a:r>
              <a:rPr lang="en-US" dirty="0" smtClean="0"/>
              <a:t>NO statistically significant main effects for sexualization.</a:t>
            </a:r>
          </a:p>
          <a:p>
            <a:pPr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Reasons for why sexualized models look better in video and non-sexualized model look better in print</a:t>
            </a:r>
          </a:p>
          <a:p>
            <a:pPr lvl="1"/>
            <a:r>
              <a:rPr lang="en-US" dirty="0" smtClean="0"/>
              <a:t>In sexualized video movement could play a part in the attractiveness</a:t>
            </a:r>
          </a:p>
          <a:p>
            <a:pPr lvl="1"/>
            <a:r>
              <a:rPr lang="en-US" dirty="0" smtClean="0"/>
              <a:t>In sexualized print the participant would have a longer time to notice flaws or picture modification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1143000"/>
          </a:xfrm>
        </p:spPr>
        <p:txBody>
          <a:bodyPr/>
          <a:lstStyle/>
          <a:p>
            <a:pPr algn="l"/>
            <a:r>
              <a:rPr lang="en-US" sz="5400" dirty="0" smtClean="0"/>
              <a:t>Discussion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638800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 Connection between attention recall and purchasing.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/>
              <a:t>Sexualization allures attention (Lynn, 1995)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/>
              <a:t>Participants are less likely to recall information from sexualized advertisements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Sexualized images may serve as distraction when processing ad information </a:t>
            </a:r>
            <a:r>
              <a:rPr lang="en-US" sz="2000" dirty="0" smtClean="0"/>
              <a:t>(Darke, 1988)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5400" dirty="0" smtClean="0"/>
              <a:t>Discussion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5181600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Video vs. Print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Televised information is being processed visually as well as auditory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Printed information is processed only visually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Involvement as a factor in the ability to recall/recognize information </a:t>
            </a:r>
          </a:p>
          <a:p>
            <a:pPr lvl="3">
              <a:buFont typeface="Arial" pitchFamily="34" charset="0"/>
              <a:buChar char="•"/>
            </a:pPr>
            <a:r>
              <a:rPr lang="en-US" sz="2400" dirty="0" smtClean="0"/>
              <a:t>Ads that have no lasting effects will have no lasting impact  </a:t>
            </a:r>
          </a:p>
          <a:p>
            <a:pPr lvl="3">
              <a:buFont typeface="Arial" pitchFamily="34" charset="0"/>
              <a:buChar char="•"/>
            </a:pPr>
            <a:r>
              <a:rPr lang="en-US" sz="2400" dirty="0" smtClean="0"/>
              <a:t>Must be deeply processed if effect is going to take place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But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 more items recalled in video</a:t>
            </a:r>
          </a:p>
          <a:p>
            <a:pPr lvl="1"/>
            <a:r>
              <a:rPr lang="en-US" dirty="0" smtClean="0"/>
              <a:t>But, fewer of those items deal with product or brand.</a:t>
            </a:r>
          </a:p>
          <a:p>
            <a:pPr lvl="1"/>
            <a:r>
              <a:rPr lang="en-US" dirty="0" smtClean="0"/>
              <a:t>Effect greater in sexualized video advertisements</a:t>
            </a:r>
          </a:p>
          <a:p>
            <a:r>
              <a:rPr lang="en-US" dirty="0" smtClean="0"/>
              <a:t>Video distracts attention from brand and product.</a:t>
            </a:r>
          </a:p>
          <a:p>
            <a:pPr lvl="1"/>
            <a:r>
              <a:rPr lang="en-US" dirty="0" smtClean="0"/>
              <a:t>Sexualization is particularly distracting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algn="l"/>
            <a:r>
              <a:rPr lang="en-US" sz="5400" dirty="0" smtClean="0"/>
              <a:t>Limitations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17637"/>
            <a:ext cx="8001000" cy="48307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Unfamiliarity with brands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Exposure allows for greater recall and familiarity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Ads only presented once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 real world ads presented many times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975"/>
            <a:ext cx="7772400" cy="1470025"/>
          </a:xfrm>
        </p:spPr>
        <p:txBody>
          <a:bodyPr/>
          <a:lstStyle/>
          <a:p>
            <a:pPr algn="l"/>
            <a:r>
              <a:rPr lang="en-US" sz="5400" dirty="0" smtClean="0"/>
              <a:t>Future Directions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447800"/>
            <a:ext cx="7239000" cy="44196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Using advertisements targeted for participant pool</a:t>
            </a:r>
            <a:br>
              <a:rPr lang="en-US" sz="2800" dirty="0" smtClean="0"/>
            </a:br>
            <a:endParaRPr lang="en-US" sz="2800" dirty="0" smtClean="0"/>
          </a:p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 Using products and brands participants may be familiar with</a:t>
            </a:r>
          </a:p>
          <a:p>
            <a:pPr algn="l">
              <a:buFont typeface="Arial" pitchFamily="34" charset="0"/>
              <a:buChar char="•"/>
            </a:pPr>
            <a:endParaRPr lang="en-US" sz="2800" dirty="0" smtClean="0"/>
          </a:p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Having participants view advertisements more than once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lvl="1" algn="l"/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Questions</a:t>
            </a:r>
            <a:endParaRPr lang="en-US" sz="8800" dirty="0"/>
          </a:p>
        </p:txBody>
      </p:sp>
      <p:pic>
        <p:nvPicPr>
          <p:cNvPr id="1029" name="Picture 5" descr="C:\Users\fatty\AppData\Local\Microsoft\Windows\Temporary Internet Files\Content.IE5\WK17XUMT\MCj035621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600200"/>
            <a:ext cx="3505200" cy="44107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498080" cy="1143000"/>
          </a:xfrm>
        </p:spPr>
        <p:txBody>
          <a:bodyPr>
            <a:noAutofit/>
          </a:bodyPr>
          <a:lstStyle/>
          <a:p>
            <a:pPr algn="l"/>
            <a:r>
              <a:rPr lang="en-US" sz="5400" dirty="0" smtClean="0">
                <a:latin typeface="Arial Narrow" pitchFamily="34" charset="0"/>
              </a:rPr>
              <a:t>Advertising</a:t>
            </a:r>
            <a:endParaRPr lang="en-US" sz="54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924800" cy="49530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Advertising is the non-personal communication of information usually paid for and usually persuasive in nature about products, services or ideas by identified sponsors through various media (Bovee, 1992)</a:t>
            </a:r>
          </a:p>
          <a:p>
            <a:pPr>
              <a:buNone/>
            </a:pPr>
            <a:endParaRPr lang="en-US" sz="22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Commonly include brand, product, and how product could be beneficial to entice consumers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Companies use a variety of methods to promote products/services in order to influence and appeal to a broad range of consumers (Keller, 1987</a:t>
            </a:r>
            <a:r>
              <a:rPr lang="en-US" sz="2200" dirty="0" smtClean="0"/>
              <a:t>)</a:t>
            </a:r>
          </a:p>
          <a:p>
            <a:pPr>
              <a:buFont typeface="Wingdings" pitchFamily="2" charset="2"/>
              <a:buChar char="Ø"/>
            </a:pPr>
            <a:endParaRPr lang="en-US" sz="2200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endParaRPr lang="en-US" sz="2400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endParaRPr lang="en-US" sz="2400" dirty="0" smtClean="0"/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endParaRPr lang="en-US" sz="2000" dirty="0" smtClean="0"/>
          </a:p>
          <a:p>
            <a:pPr lvl="1">
              <a:buFont typeface="Wingdings" pitchFamily="2" charset="2"/>
              <a:buChar char="Ø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pPr algn="l"/>
            <a:r>
              <a:rPr lang="en-US" sz="4800" dirty="0" smtClean="0"/>
              <a:t>Persuasion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696200" cy="5029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600" dirty="0" smtClean="0"/>
              <a:t>Symbolic process in which ads try to convince consumers to change their attitudes or behaviors  (Perloff, 2003)</a:t>
            </a:r>
          </a:p>
          <a:p>
            <a:pPr>
              <a:buFont typeface="Arial" pitchFamily="34" charset="0"/>
              <a:buChar char="•"/>
            </a:pPr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Advertisements have shifted from central focus of product to having a model represent the benefits of a product as a means of persuasion </a:t>
            </a:r>
            <a:r>
              <a:rPr lang="en-US" sz="2400" dirty="0" smtClean="0"/>
              <a:t>(Beasley &amp; Danesi, 2002)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Sexualized models can be used as persuasion techniques (Lynn, 1995)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Importance of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77200" cy="5486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Time difference between view advertisement and purchasing product</a:t>
            </a:r>
          </a:p>
          <a:p>
            <a:pPr>
              <a:buNone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The placement of advertising retrieval cues increase likelihood to recall information from advertisements (Keller, 1987).  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Promotional messages impact information already stored in LTM based upon the retrieval cues present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Viewing advertisements strengthens memory of product and brand 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Stored information allows for the connecting links to have a stronger association  (Keller, 1987)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How Sexualization is Used in Ads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721102"/>
            <a:ext cx="8686800" cy="7802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endParaRPr lang="en-US" sz="2200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smtClean="0"/>
              <a:t> </a:t>
            </a:r>
            <a:r>
              <a:rPr lang="en-US" sz="2400" dirty="0" smtClean="0"/>
              <a:t>Sexualized ads depict women with either alluring behavior or wearing provocative clothing as a means to promote products and services (Monk-Turner et al., 2007)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Viewing sexualized images tend to elicit a variety of sensations that lead one to making an association of possible pleasurable outcomes for him/herself (Adams 1916)</a:t>
            </a:r>
          </a:p>
          <a:p>
            <a:pPr lvl="1">
              <a:lnSpc>
                <a:spcPct val="150000"/>
              </a:lnSpc>
              <a:buFontTx/>
              <a:buChar char="-"/>
            </a:pPr>
            <a:endParaRPr lang="en-US" sz="2400" dirty="0" smtClean="0"/>
          </a:p>
          <a:p>
            <a:pPr lvl="1">
              <a:lnSpc>
                <a:spcPct val="150000"/>
              </a:lnSpc>
              <a:buFontTx/>
              <a:buChar char="-"/>
            </a:pPr>
            <a:endParaRPr lang="en-US" sz="2400" dirty="0" smtClean="0"/>
          </a:p>
          <a:p>
            <a:pPr lvl="1">
              <a:lnSpc>
                <a:spcPct val="150000"/>
              </a:lnSpc>
              <a:buFontTx/>
              <a:buChar char="-"/>
            </a:pPr>
            <a:endParaRPr lang="en-US" sz="2400" dirty="0" smtClean="0"/>
          </a:p>
          <a:p>
            <a:pPr lvl="1">
              <a:lnSpc>
                <a:spcPct val="150000"/>
              </a:lnSpc>
              <a:buFontTx/>
              <a:buChar char="-"/>
            </a:pPr>
            <a:endParaRPr lang="en-US" sz="2400" dirty="0" smtClean="0"/>
          </a:p>
          <a:p>
            <a:pPr lvl="1">
              <a:lnSpc>
                <a:spcPct val="150000"/>
              </a:lnSpc>
              <a:buFontTx/>
              <a:buChar char="-"/>
            </a:pPr>
            <a:endParaRPr lang="en-US" sz="2400" dirty="0" smtClean="0"/>
          </a:p>
          <a:p>
            <a:pPr lvl="1">
              <a:lnSpc>
                <a:spcPct val="150000"/>
              </a:lnSpc>
              <a:buFontTx/>
              <a:buChar char="-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295400"/>
          </a:xfrm>
        </p:spPr>
        <p:txBody>
          <a:bodyPr/>
          <a:lstStyle/>
          <a:p>
            <a:r>
              <a:rPr lang="en-US" sz="3600" dirty="0" smtClean="0"/>
              <a:t>Research on Sexualization in Advertisements Lynn, 1995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5105400"/>
          </a:xfrm>
        </p:spPr>
        <p:txBody>
          <a:bodyPr>
            <a:normAutofit lnSpcReduction="10000"/>
          </a:bodyPr>
          <a:lstStyle/>
          <a:p>
            <a:pPr marL="342900" lvl="1" indent="-342900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600" dirty="0" smtClean="0"/>
              <a:t>Sexualization is least effective when it is used on a product which is not normally associated with sex</a:t>
            </a:r>
          </a:p>
          <a:p>
            <a:pPr marL="342900" lvl="1" indent="-342900">
              <a:lnSpc>
                <a:spcPct val="110000"/>
              </a:lnSpc>
              <a:buFont typeface="Arial" pitchFamily="34" charset="0"/>
              <a:buChar char="•"/>
            </a:pPr>
            <a:endParaRPr lang="en-US" sz="2600" dirty="0" smtClean="0"/>
          </a:p>
          <a:p>
            <a:pPr marL="342900" lvl="1" indent="-342900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600" dirty="0" smtClean="0"/>
              <a:t>The sexualized content in advertising must be appropriate to the product category and have a proper underlying message</a:t>
            </a:r>
          </a:p>
          <a:p>
            <a:pPr marL="742950" lvl="2" indent="-342900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Direct/indirect promotion of sex in advertisements</a:t>
            </a:r>
          </a:p>
          <a:p>
            <a:pPr marL="742950" lvl="2" indent="-342900">
              <a:lnSpc>
                <a:spcPct val="110000"/>
              </a:lnSpc>
              <a:buFont typeface="Arial" pitchFamily="34" charset="0"/>
              <a:buChar char="•"/>
            </a:pPr>
            <a:endParaRPr lang="en-US" sz="1600" dirty="0" smtClean="0"/>
          </a:p>
          <a:p>
            <a:pPr marL="342900" lvl="1" indent="-342900">
              <a:lnSpc>
                <a:spcPct val="110000"/>
              </a:lnSpc>
              <a:buFont typeface="Arial" pitchFamily="34" charset="0"/>
              <a:buChar char="•"/>
            </a:pPr>
            <a:r>
              <a:rPr lang="en-US" dirty="0" smtClean="0"/>
              <a:t>If sex is perceived as irrelevant to the product, it may have a negative effect on attitudes and purchasing intention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Print vs. Video Advertisements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417638"/>
            <a:ext cx="4040188" cy="639762"/>
          </a:xfrm>
        </p:spPr>
        <p:txBody>
          <a:bodyPr/>
          <a:lstStyle/>
          <a:p>
            <a:pPr algn="ctr"/>
            <a:r>
              <a:rPr lang="en-US" sz="3200" dirty="0" smtClean="0"/>
              <a:t>Print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/>
          <a:p>
            <a:r>
              <a:rPr lang="en-US" dirty="0" smtClean="0"/>
              <a:t>Example: newspapers, magazines, billboards </a:t>
            </a:r>
          </a:p>
          <a:p>
            <a:r>
              <a:rPr lang="en-US" dirty="0" smtClean="0"/>
              <a:t>Printed advertisements yielded greater recall compared to televised (Buchanan 1964)</a:t>
            </a:r>
          </a:p>
          <a:p>
            <a:pPr lvl="1"/>
            <a:r>
              <a:rPr lang="en-US" sz="2400" dirty="0" smtClean="0"/>
              <a:t>Familiarity</a:t>
            </a:r>
          </a:p>
          <a:p>
            <a:pPr lvl="1"/>
            <a:r>
              <a:rPr lang="en-US" sz="2400" dirty="0" smtClean="0"/>
              <a:t>Able to review information  in ad</a:t>
            </a:r>
          </a:p>
          <a:p>
            <a:pPr>
              <a:buNone/>
            </a:pPr>
            <a:r>
              <a:rPr lang="en-US" dirty="0" smtClean="0"/>
              <a:t>  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17638"/>
            <a:ext cx="4041775" cy="639762"/>
          </a:xfrm>
        </p:spPr>
        <p:txBody>
          <a:bodyPr/>
          <a:lstStyle/>
          <a:p>
            <a:pPr algn="ctr"/>
            <a:r>
              <a:rPr lang="en-US" sz="3200" dirty="0" smtClean="0"/>
              <a:t>Video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951288"/>
          </a:xfrm>
        </p:spPr>
        <p:txBody>
          <a:bodyPr/>
          <a:lstStyle/>
          <a:p>
            <a:r>
              <a:rPr lang="en-US" dirty="0" smtClean="0"/>
              <a:t>Example: television commercials, internet commercial</a:t>
            </a:r>
          </a:p>
          <a:p>
            <a:r>
              <a:rPr lang="en-US" dirty="0" smtClean="0"/>
              <a:t>Television advertising has become the most effective contemporary medium (Beasley &amp; Danesi, 2002).  </a:t>
            </a:r>
          </a:p>
          <a:p>
            <a:pPr lvl="1"/>
            <a:r>
              <a:rPr lang="en-US" sz="2000" dirty="0" smtClean="0"/>
              <a:t> </a:t>
            </a:r>
            <a:r>
              <a:rPr lang="en-US" sz="2400" dirty="0" smtClean="0"/>
              <a:t>Demonstration of the  benefits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dirty="0" smtClean="0"/>
              <a:t>Hypothesis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924800" cy="4724400"/>
          </a:xfrm>
        </p:spPr>
        <p:txBody>
          <a:bodyPr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Expect to find lower memory retention for brand and product information in sexualized than non sexualized </a:t>
            </a:r>
            <a:r>
              <a:rPr lang="en-US" sz="2800" dirty="0" smtClean="0"/>
              <a:t>advertisements for non sexual products.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Expect to find a higher memory retention for brand and product information in </a:t>
            </a:r>
            <a:r>
              <a:rPr lang="en-US" sz="2800" dirty="0" smtClean="0"/>
              <a:t>video</a:t>
            </a:r>
            <a:r>
              <a:rPr lang="en-US" sz="2800" dirty="0" smtClean="0"/>
              <a:t> </a:t>
            </a:r>
            <a:r>
              <a:rPr lang="en-US" sz="2800" dirty="0" smtClean="0"/>
              <a:t>than </a:t>
            </a:r>
            <a:r>
              <a:rPr lang="en-US" sz="2800" dirty="0" smtClean="0"/>
              <a:t>in print  advertisements for non sexual products.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2822</TotalTime>
  <Words>929</Words>
  <Application>Microsoft Office PowerPoint</Application>
  <PresentationFormat>On-screen Show (4:3)</PresentationFormat>
  <Paragraphs>172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112</vt:lpstr>
      <vt:lpstr>Effects of Sexualization in Advertisements  </vt:lpstr>
      <vt:lpstr>Slide 2</vt:lpstr>
      <vt:lpstr>Advertising</vt:lpstr>
      <vt:lpstr>Persuasion</vt:lpstr>
      <vt:lpstr>Importance of Memory</vt:lpstr>
      <vt:lpstr>How Sexualization is Used in Ads</vt:lpstr>
      <vt:lpstr>Research on Sexualization in Advertisements Lynn, 1995</vt:lpstr>
      <vt:lpstr>Print vs. Video Advertisements</vt:lpstr>
      <vt:lpstr>Hypothesis</vt:lpstr>
      <vt:lpstr>Participants</vt:lpstr>
      <vt:lpstr>Stimuli</vt:lpstr>
      <vt:lpstr>Stimuli: Advertisements</vt:lpstr>
      <vt:lpstr>Procedure </vt:lpstr>
      <vt:lpstr>Procedure Continued</vt:lpstr>
      <vt:lpstr>Questions</vt:lpstr>
      <vt:lpstr>Analysis </vt:lpstr>
      <vt:lpstr>Rating of Model’s Attractiveness</vt:lpstr>
      <vt:lpstr>Attitude about ad</vt:lpstr>
      <vt:lpstr>Items recalled</vt:lpstr>
      <vt:lpstr>Items recalled: Model and Product</vt:lpstr>
      <vt:lpstr>Discussion</vt:lpstr>
      <vt:lpstr>Discussion</vt:lpstr>
      <vt:lpstr>Discussion</vt:lpstr>
      <vt:lpstr>Discussion</vt:lpstr>
      <vt:lpstr>Discussion </vt:lpstr>
      <vt:lpstr>Limitations</vt:lpstr>
      <vt:lpstr>Future Directions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fatty</dc:creator>
  <cp:lastModifiedBy>Phil</cp:lastModifiedBy>
  <cp:revision>188</cp:revision>
  <dcterms:created xsi:type="dcterms:W3CDTF">2009-11-24T00:00:07Z</dcterms:created>
  <dcterms:modified xsi:type="dcterms:W3CDTF">2011-04-14T18:16:18Z</dcterms:modified>
</cp:coreProperties>
</file>