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9" r:id="rId1"/>
  </p:sldMasterIdLst>
  <p:notesMasterIdLst>
    <p:notesMasterId r:id="rId20"/>
  </p:notesMasterIdLst>
  <p:sldIdLst>
    <p:sldId id="256" r:id="rId2"/>
    <p:sldId id="267" r:id="rId3"/>
    <p:sldId id="264" r:id="rId4"/>
    <p:sldId id="265" r:id="rId5"/>
    <p:sldId id="278" r:id="rId6"/>
    <p:sldId id="266" r:id="rId7"/>
    <p:sldId id="257" r:id="rId8"/>
    <p:sldId id="275" r:id="rId9"/>
    <p:sldId id="258" r:id="rId10"/>
    <p:sldId id="276" r:id="rId11"/>
    <p:sldId id="269" r:id="rId12"/>
    <p:sldId id="272" r:id="rId13"/>
    <p:sldId id="280" r:id="rId14"/>
    <p:sldId id="277" r:id="rId15"/>
    <p:sldId id="261" r:id="rId16"/>
    <p:sldId id="281" r:id="rId17"/>
    <p:sldId id="279" r:id="rId18"/>
    <p:sldId id="26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2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Affect of Child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Sheet1!$A$16:$B$16</c:f>
              <c:strCache>
                <c:ptCount val="2"/>
                <c:pt idx="0">
                  <c:v>Before</c:v>
                </c:pt>
                <c:pt idx="1">
                  <c:v>After</c:v>
                </c:pt>
              </c:strCache>
            </c:strRef>
          </c:cat>
          <c:val>
            <c:numRef>
              <c:f>Sheet1!$A$17:$B$17</c:f>
              <c:numCache>
                <c:formatCode>General</c:formatCode>
                <c:ptCount val="2"/>
                <c:pt idx="0">
                  <c:v>3.2</c:v>
                </c:pt>
                <c:pt idx="1">
                  <c:v>4.1333333333333382</c:v>
                </c:pt>
              </c:numCache>
            </c:numRef>
          </c:val>
        </c:ser>
        <c:axId val="40865152"/>
        <c:axId val="53159424"/>
      </c:barChart>
      <c:catAx>
        <c:axId val="408651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Time</a:t>
                </a:r>
              </a:p>
            </c:rich>
          </c:tx>
          <c:layout/>
        </c:title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3159424"/>
        <c:crosses val="autoZero"/>
        <c:auto val="1"/>
        <c:lblAlgn val="ctr"/>
        <c:lblOffset val="100"/>
      </c:catAx>
      <c:valAx>
        <c:axId val="5315942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Reported Affect*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0865152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3AFB3-2BCD-477B-9995-E91CF9B0C360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C8C90-6EE5-4E51-A6BC-CCBA2089EE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C8C90-6EE5-4E51-A6BC-CCBA2089EE4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9E9DC14-1D78-4184-AD8C-1BDC184C0D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8C429AC-7876-407A-9CF5-53D7BB1B50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65731C0-07BD-423E-A927-5E7B687D1D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568C517-418B-40B5-976C-DC6C4560C9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298267-8E1E-4E5A-8132-45E95DDAA1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5821DA-9358-4B32-A154-AC20CABC1D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126CDE-60C3-4B7B-8D85-30827BD8AF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97DA2C-9466-495E-8BF0-7CA552BEAD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AB5296-8281-42AD-B1F2-FA2CB57EA1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FD3CA6-00F6-4ABE-84B7-03A8189A68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4F35C33-556B-4E4D-AF8A-4E54D4EE34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94CC514-B720-4B63-B2F9-3EA787E17F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The Short-Term Effects of Animal Assisted Therapy on Pediatric Hospital Patients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4958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Aislinn Cooper &amp; Griffin </a:t>
            </a:r>
            <a:r>
              <a:rPr lang="en-US" dirty="0" err="1" smtClean="0"/>
              <a:t>Liford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Measures:</a:t>
            </a:r>
          </a:p>
          <a:p>
            <a:pPr lvl="1"/>
            <a:r>
              <a:rPr lang="en-US" dirty="0" smtClean="0"/>
              <a:t>Observational Data Sheet</a:t>
            </a:r>
          </a:p>
          <a:p>
            <a:pPr lvl="2"/>
            <a:r>
              <a:rPr lang="en-US" dirty="0" smtClean="0"/>
              <a:t>Overall Quality of Interaction</a:t>
            </a:r>
          </a:p>
          <a:p>
            <a:pPr lvl="2"/>
            <a:r>
              <a:rPr lang="en-US" dirty="0" smtClean="0"/>
              <a:t>Behavior of Child</a:t>
            </a:r>
          </a:p>
          <a:p>
            <a:pPr lvl="2"/>
            <a:r>
              <a:rPr lang="en-US" dirty="0" smtClean="0"/>
              <a:t>Behavior of Animal</a:t>
            </a:r>
          </a:p>
          <a:p>
            <a:pPr lvl="2"/>
            <a:r>
              <a:rPr lang="en-US" dirty="0" smtClean="0"/>
              <a:t>Other Observations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Continued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Dependent </a:t>
            </a:r>
            <a:r>
              <a:rPr lang="en-US" i="1" dirty="0" smtClean="0"/>
              <a:t>t</a:t>
            </a:r>
            <a:r>
              <a:rPr lang="en-US" dirty="0" smtClean="0"/>
              <a:t>-test (Pre &amp; Post)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Depression: Dependent</a:t>
            </a:r>
            <a:r>
              <a:rPr lang="en-US" i="1" dirty="0" smtClean="0"/>
              <a:t> t</a:t>
            </a:r>
            <a:r>
              <a:rPr lang="en-US" dirty="0" smtClean="0"/>
              <a:t> (17) = .93, </a:t>
            </a:r>
            <a:r>
              <a:rPr lang="en-US" i="1" dirty="0" smtClean="0"/>
              <a:t>p</a:t>
            </a:r>
            <a:r>
              <a:rPr lang="en-US" dirty="0" smtClean="0"/>
              <a:t> = .36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Anxiety: Dependent </a:t>
            </a:r>
            <a:r>
              <a:rPr lang="en-US" i="1" dirty="0" smtClean="0"/>
              <a:t>t</a:t>
            </a:r>
            <a:r>
              <a:rPr lang="en-US" dirty="0" smtClean="0"/>
              <a:t> (17) = .50, </a:t>
            </a:r>
            <a:r>
              <a:rPr lang="en-US" i="1" dirty="0" smtClean="0"/>
              <a:t>p</a:t>
            </a:r>
            <a:r>
              <a:rPr lang="en-US" dirty="0" smtClean="0"/>
              <a:t> = .62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Self-esteem: Dependent </a:t>
            </a:r>
            <a:r>
              <a:rPr lang="en-US" i="1" dirty="0" smtClean="0"/>
              <a:t>t</a:t>
            </a:r>
            <a:r>
              <a:rPr lang="en-US" dirty="0" smtClean="0"/>
              <a:t> (17) = .09, </a:t>
            </a:r>
            <a:r>
              <a:rPr lang="en-US" i="1" dirty="0" smtClean="0"/>
              <a:t>p</a:t>
            </a:r>
            <a:r>
              <a:rPr lang="en-US" dirty="0" smtClean="0"/>
              <a:t> = .93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Analyses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105400"/>
            <a:ext cx="2133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*Determined through qualitative observation (1-5 Likert Scale)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60198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Dependent </a:t>
            </a:r>
            <a:r>
              <a:rPr lang="en-US" i="1" dirty="0" smtClean="0"/>
              <a:t>t </a:t>
            </a:r>
            <a:r>
              <a:rPr lang="en-US" dirty="0" smtClean="0"/>
              <a:t>(17) = 3.7, </a:t>
            </a:r>
            <a:r>
              <a:rPr lang="en-US" i="1" dirty="0" smtClean="0"/>
              <a:t>p </a:t>
            </a:r>
            <a:r>
              <a:rPr lang="en-US" dirty="0" smtClean="0"/>
              <a:t>= .002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members seemed to benefit just as much as the children did from the animal interaction.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Interaction with the dog handler also seemed to improve the mood of both the child and the family members present.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Observations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was a notable increase in the affect of the children following the interaction with the therapy animal.</a:t>
            </a:r>
          </a:p>
          <a:p>
            <a:endParaRPr lang="en-US" dirty="0" smtClean="0"/>
          </a:p>
          <a:p>
            <a:r>
              <a:rPr lang="en-US" dirty="0" smtClean="0"/>
              <a:t>Did not find the improvements in the emotional well-being as expected from the results of research on long-term effects </a:t>
            </a: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le Roux and Kemp 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2009), Woolley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(2005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Cobaleda-Kegler (2006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It can be argued that with children in particular, physical displays of emotion can be more telling than directly asking a child to reflect on his/her feelings.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  <a:defRPr/>
            </a:pPr>
            <a:endParaRPr lang="en-US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en-US" dirty="0" smtClean="0"/>
              <a:t>No control group</a:t>
            </a:r>
          </a:p>
          <a:p>
            <a:pPr eaLnBrk="1" hangingPunct="1">
              <a:buFont typeface="Wingdings" pitchFamily="64" charset="2"/>
              <a:buChar char="§"/>
              <a:defRPr/>
            </a:pPr>
            <a:r>
              <a:rPr lang="en-US" dirty="0" smtClean="0"/>
              <a:t>Knew what we were studying</a:t>
            </a:r>
          </a:p>
          <a:p>
            <a:pPr eaLnBrk="1" hangingPunct="1">
              <a:buFont typeface="Wingdings" pitchFamily="64" charset="2"/>
              <a:buChar char="§"/>
              <a:defRPr/>
            </a:pPr>
            <a:r>
              <a:rPr lang="en-US" dirty="0" smtClean="0"/>
              <a:t>Effects of novelty of visit wearing off</a:t>
            </a:r>
          </a:p>
          <a:p>
            <a:pPr>
              <a:buFont typeface="Wingdings" pitchFamily="64" charset="2"/>
              <a:buChar char="§"/>
              <a:defRPr/>
            </a:pPr>
            <a:r>
              <a:rPr lang="en-US" dirty="0" smtClean="0"/>
              <a:t>Dependent on WAGS &amp; hospital</a:t>
            </a:r>
          </a:p>
          <a:p>
            <a:pPr>
              <a:buFont typeface="Wingdings" pitchFamily="64" charset="2"/>
              <a:buChar char="§"/>
              <a:defRPr/>
            </a:pPr>
            <a:r>
              <a:rPr lang="en-US" dirty="0" smtClean="0"/>
              <a:t>Small sample size </a:t>
            </a:r>
          </a:p>
          <a:p>
            <a:pPr>
              <a:buFont typeface="Wingdings" pitchFamily="64" charset="2"/>
              <a:buChar char="§"/>
              <a:defRPr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eaLnBrk="1" hangingPunct="1">
              <a:buNone/>
              <a:defRPr/>
            </a:pPr>
            <a:endParaRPr lang="en-US" dirty="0" smtClean="0"/>
          </a:p>
          <a:p>
            <a:pPr eaLnBrk="1" hangingPunct="1">
              <a:buFont typeface="Wingdings" pitchFamily="64" charset="2"/>
              <a:buChar char="§"/>
              <a:defRPr/>
            </a:pPr>
            <a:endParaRPr lang="en-US" dirty="0" smtClean="0"/>
          </a:p>
          <a:p>
            <a:pPr eaLnBrk="1" hangingPunct="1">
              <a:buFont typeface="Wingdings" pitchFamily="64" charset="2"/>
              <a:buChar char="§"/>
              <a:defRPr/>
            </a:pPr>
            <a:endParaRPr lang="en-US" dirty="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Limitations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 of AAT on parents/family members</a:t>
            </a:r>
          </a:p>
          <a:p>
            <a:endParaRPr lang="en-US" dirty="0" smtClean="0"/>
          </a:p>
          <a:p>
            <a:r>
              <a:rPr lang="en-US" dirty="0" smtClean="0"/>
              <a:t>If short-term AAT was shown to be beneficial not only to the children, but to their family members as well, a stronger case could be made to utilize it as a means of improving the quality of the hospital stay for the all of those affected.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Directions/ Implications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Karen Frost (University of Louisville)</a:t>
            </a:r>
          </a:p>
          <a:p>
            <a:r>
              <a:rPr lang="en-US" dirty="0" smtClean="0"/>
              <a:t>WAGS </a:t>
            </a:r>
          </a:p>
          <a:p>
            <a:r>
              <a:rPr lang="en-US" dirty="0" err="1" smtClean="0"/>
              <a:t>Kosair</a:t>
            </a:r>
            <a:r>
              <a:rPr lang="en-US" dirty="0" smtClean="0"/>
              <a:t> </a:t>
            </a:r>
            <a:r>
              <a:rPr lang="en-US" dirty="0" err="1" smtClean="0"/>
              <a:t>Childrens</a:t>
            </a:r>
            <a:r>
              <a:rPr lang="en-US" dirty="0" smtClean="0"/>
              <a:t> Hospital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Thanks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955800"/>
            <a:ext cx="3429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 flipH="1" flipV="1">
            <a:off x="9067800" y="6781800"/>
            <a:ext cx="76200" cy="762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64" charset="2"/>
              <a:buChar char="§"/>
              <a:defRPr/>
            </a:pPr>
            <a:endParaRPr lang="en-US" sz="2800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67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Questions?</a:t>
            </a:r>
            <a:br>
              <a:rPr lang="en-US" smtClean="0"/>
            </a:br>
            <a:r>
              <a:rPr lang="en-US" smtClean="0"/>
              <a:t>Comments?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343400" y="914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209800" y="685800"/>
            <a:ext cx="47593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dirty="0"/>
              <a:t>Purpose and Types of AAT</a:t>
            </a:r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524000" y="1676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04800" y="1600200"/>
            <a:ext cx="86883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ga-IE" dirty="0">
                <a:latin typeface="Times New Roman" pitchFamily="28" charset="0"/>
              </a:rPr>
              <a:t>Animal assisted therapy is </a:t>
            </a:r>
            <a:r>
              <a:rPr lang="en-US" altLang="en-US" dirty="0">
                <a:latin typeface="Times New Roman" pitchFamily="28" charset="0"/>
              </a:rPr>
              <a:t>d</a:t>
            </a:r>
            <a:r>
              <a:rPr lang="en-US" dirty="0">
                <a:latin typeface="Times New Roman" pitchFamily="28" charset="0"/>
              </a:rPr>
              <a:t>e</a:t>
            </a:r>
            <a:r>
              <a:rPr lang="ga-IE" dirty="0">
                <a:latin typeface="Times New Roman" pitchFamily="28" charset="0"/>
              </a:rPr>
              <a:t>signed to promote improvement in human physical, social, emotional, and/or cognitive functioning</a:t>
            </a:r>
            <a:r>
              <a:rPr lang="ga-IE" dirty="0">
                <a:latin typeface="Lucida Grande" pitchFamily="28" charset="0"/>
              </a:rPr>
              <a:t>.</a:t>
            </a:r>
            <a:r>
              <a:rPr lang="ga-IE" dirty="0">
                <a:latin typeface="Times New Roman" pitchFamily="28" charset="0"/>
              </a:rPr>
              <a:t> (Delta Society). </a:t>
            </a:r>
            <a:endParaRPr lang="en-US" dirty="0">
              <a:latin typeface="Times New Roman" pitchFamily="28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49263" y="3195638"/>
            <a:ext cx="79327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ga-IE" dirty="0">
                <a:latin typeface="Times New Roman" pitchFamily="28" charset="0"/>
              </a:rPr>
              <a:t>Three major types of animal asissted therapy: </a:t>
            </a:r>
          </a:p>
          <a:p>
            <a:r>
              <a:rPr lang="ga-IE" dirty="0">
                <a:latin typeface="Times New Roman" pitchFamily="28" charset="0"/>
              </a:rPr>
              <a:t>-Dolphin assisted therapy</a:t>
            </a:r>
          </a:p>
          <a:p>
            <a:r>
              <a:rPr lang="ga-IE" dirty="0">
                <a:latin typeface="Times New Roman" pitchFamily="28" charset="0"/>
              </a:rPr>
              <a:t>-Equine Therapy</a:t>
            </a:r>
          </a:p>
          <a:p>
            <a:r>
              <a:rPr lang="ga-IE" dirty="0" smtClean="0">
                <a:latin typeface="Times New Roman" pitchFamily="28" charset="0"/>
              </a:rPr>
              <a:t>-</a:t>
            </a:r>
            <a:r>
              <a:rPr lang="en-US" dirty="0" smtClean="0">
                <a:latin typeface="Times New Roman" pitchFamily="28" charset="0"/>
              </a:rPr>
              <a:t>Pet Therapy</a:t>
            </a:r>
            <a:endParaRPr lang="en-US" dirty="0">
              <a:latin typeface="Times New Roman" pitchFamily="2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64" charset="2"/>
              <a:buChar char="§"/>
              <a:defRPr/>
            </a:pPr>
            <a:r>
              <a:rPr lang="en-US" dirty="0" smtClean="0"/>
              <a:t>Animals first used therapeutically by the Quakers in 1792 at the York Retreat.</a:t>
            </a:r>
          </a:p>
          <a:p>
            <a:pPr eaLnBrk="1" hangingPunct="1">
              <a:lnSpc>
                <a:spcPct val="90000"/>
              </a:lnSpc>
              <a:buFont typeface="Wingdings" pitchFamily="64" charset="2"/>
              <a:buChar char="§"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64" charset="2"/>
              <a:buChar char="§"/>
              <a:defRPr/>
            </a:pPr>
            <a:r>
              <a:rPr lang="en-US" dirty="0" smtClean="0"/>
              <a:t>Notable psychologists used own pets:</a:t>
            </a:r>
          </a:p>
          <a:p>
            <a:pPr lvl="1">
              <a:lnSpc>
                <a:spcPct val="90000"/>
              </a:lnSpc>
              <a:buFont typeface="Wingdings" pitchFamily="64" charset="2"/>
              <a:buChar char="§"/>
              <a:defRPr/>
            </a:pPr>
            <a:r>
              <a:rPr lang="en-US" dirty="0" smtClean="0"/>
              <a:t>Freud: Jo-</a:t>
            </a:r>
            <a:r>
              <a:rPr lang="en-US" dirty="0" err="1" smtClean="0"/>
              <a:t>Fi</a:t>
            </a:r>
            <a:endParaRPr lang="en-US" dirty="0" smtClean="0"/>
          </a:p>
          <a:p>
            <a:pPr lvl="1">
              <a:lnSpc>
                <a:spcPct val="90000"/>
              </a:lnSpc>
              <a:buFont typeface="Wingdings" pitchFamily="64" charset="2"/>
              <a:buChar char="§"/>
              <a:defRPr/>
            </a:pPr>
            <a:r>
              <a:rPr lang="en-US" dirty="0" smtClean="0"/>
              <a:t>Boris Levinson: Jingles</a:t>
            </a:r>
          </a:p>
          <a:p>
            <a:pPr lvl="2">
              <a:lnSpc>
                <a:spcPct val="90000"/>
              </a:lnSpc>
              <a:buFont typeface="Wingdings" pitchFamily="64" charset="2"/>
              <a:buChar char="§"/>
              <a:defRPr/>
            </a:pPr>
            <a:r>
              <a:rPr lang="en-US" dirty="0" smtClean="0"/>
              <a:t>Coined term ‘pet therapy’ (1964).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Historical Uses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7772400" cy="4572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Decrease in anxiety &amp; depression levels in elderly patients </a:t>
            </a:r>
            <a:r>
              <a:rPr lang="en-US" sz="2200" dirty="0" smtClean="0"/>
              <a:t>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le Roux and Kemp, 2009</a:t>
            </a:r>
            <a:r>
              <a:rPr lang="en-US" sz="2200" dirty="0" smtClean="0"/>
              <a:t>) </a:t>
            </a:r>
          </a:p>
          <a:p>
            <a:pPr>
              <a:lnSpc>
                <a:spcPct val="90000"/>
              </a:lnSpc>
            </a:pPr>
            <a:endParaRPr lang="en-US" sz="22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Same decrease in anxiety and depression in children </a:t>
            </a:r>
            <a:r>
              <a:rPr lang="en-US" sz="2200" dirty="0" smtClean="0"/>
              <a:t>(</a:t>
            </a:r>
            <a:r>
              <a:rPr lang="en-US" sz="2200" dirty="0" smtClean="0">
                <a:latin typeface="Times New Roman" pitchFamily="18" charset="0"/>
              </a:rPr>
              <a:t>Woolley, 2005)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Decrease in children’s heart rate, positive affect enhanced and parents rating of mood improved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(Kaminski,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Pellino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&amp; Wish, 2002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buNone/>
            </a:pPr>
            <a:endParaRPr lang="en-US" sz="22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Increase in self-esteem for female juvenile offenders taking care of cats (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Cobaleda-Kegler, 2006)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Research on Long-Term Effects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Study looking at the effects of the human-animal bond on socioemotional functioning of juvenile offenders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Terpin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2004)</a:t>
            </a:r>
          </a:p>
          <a:p>
            <a:endParaRPr lang="en-US" dirty="0" smtClean="0"/>
          </a:p>
          <a:p>
            <a:r>
              <a:rPr lang="en-US" dirty="0" smtClean="0"/>
              <a:t>More </a:t>
            </a:r>
            <a:r>
              <a:rPr lang="en-US" dirty="0" smtClean="0"/>
              <a:t>research is needed on the effects of short term interactions with animals as opposed to long term interactions that occur in pet relationships </a:t>
            </a:r>
            <a:r>
              <a:rPr lang="en-US" sz="2000" dirty="0" smtClean="0"/>
              <a:t>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Terpin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2004).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on Short-Term Effects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Patients who have short-term interactions with a therapy animal will show improvements in emotional well-being with regards to depression, anxiety and self esteem.</a:t>
            </a:r>
          </a:p>
        </p:txBody>
      </p:sp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Hypothesis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Participants:</a:t>
            </a:r>
          </a:p>
          <a:p>
            <a:pPr lvl="1" eaLnBrk="1" hangingPunct="1"/>
            <a:r>
              <a:rPr lang="en-US" dirty="0" smtClean="0"/>
              <a:t>Sample of inpatient pediatric hospital patients</a:t>
            </a:r>
          </a:p>
          <a:p>
            <a:pPr lvl="2" eaLnBrk="1" hangingPunct="1"/>
            <a:r>
              <a:rPr lang="en-US" dirty="0" smtClean="0"/>
              <a:t>N=18 (9 Male/9 Female)</a:t>
            </a:r>
          </a:p>
          <a:p>
            <a:pPr lvl="3" eaLnBrk="1" hangingPunct="1"/>
            <a:r>
              <a:rPr lang="en-US" dirty="0" smtClean="0"/>
              <a:t>Age 8-17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Methods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Procedures:</a:t>
            </a:r>
          </a:p>
          <a:p>
            <a:pPr lvl="2" eaLnBrk="1" hangingPunct="1"/>
            <a:r>
              <a:rPr lang="en-US" dirty="0" smtClean="0"/>
              <a:t>Informed Consent (Parents) / Assent (Children)</a:t>
            </a:r>
          </a:p>
          <a:p>
            <a:pPr lvl="2" eaLnBrk="1" hangingPunct="1"/>
            <a:r>
              <a:rPr lang="en-US" dirty="0" smtClean="0"/>
              <a:t>Given first set of questionnaires</a:t>
            </a:r>
          </a:p>
          <a:p>
            <a:pPr lvl="2" eaLnBrk="1" hangingPunct="1"/>
            <a:r>
              <a:rPr lang="en-US" dirty="0" smtClean="0"/>
              <a:t>Interaction with therapy animal</a:t>
            </a:r>
          </a:p>
          <a:p>
            <a:pPr lvl="3" eaLnBrk="1" hangingPunct="1"/>
            <a:r>
              <a:rPr lang="en-US" dirty="0" smtClean="0"/>
              <a:t>Record observational data at this time</a:t>
            </a:r>
          </a:p>
          <a:p>
            <a:pPr lvl="2" eaLnBrk="1" hangingPunct="1"/>
            <a:r>
              <a:rPr lang="en-US" dirty="0" smtClean="0"/>
              <a:t>Given second set of questionnaires</a:t>
            </a:r>
          </a:p>
          <a:p>
            <a:pPr lvl="2" eaLnBrk="1" hangingPunct="1"/>
            <a:r>
              <a:rPr lang="en-US" dirty="0" smtClean="0"/>
              <a:t>Debriefed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Methods Continued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743200"/>
            <a:ext cx="2819400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Measures:</a:t>
            </a:r>
          </a:p>
          <a:p>
            <a:pPr lvl="1" eaLnBrk="1" hangingPunct="1"/>
            <a:r>
              <a:rPr lang="en-US" dirty="0" smtClean="0"/>
              <a:t>Reynolds Child Depression </a:t>
            </a:r>
            <a:r>
              <a:rPr lang="en-US" dirty="0" smtClean="0"/>
              <a:t>Scale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illiam Reynolds)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 smtClean="0"/>
              <a:t>‘I feel that no one cares about me’ (almost never – all the time)</a:t>
            </a:r>
          </a:p>
          <a:p>
            <a:pPr lvl="2"/>
            <a:endParaRPr lang="en-US" sz="2000" dirty="0" smtClean="0"/>
          </a:p>
          <a:p>
            <a:pPr lvl="1" eaLnBrk="1" hangingPunct="1"/>
            <a:r>
              <a:rPr lang="en-US" dirty="0" smtClean="0"/>
              <a:t>Rosenberg Self-Esteem </a:t>
            </a:r>
            <a:r>
              <a:rPr lang="en-US" dirty="0" smtClean="0"/>
              <a:t>Inventory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(Morris Rosenberg)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 smtClean="0"/>
              <a:t>‘I like myself’ (strongly agree – strongly disagree)</a:t>
            </a:r>
          </a:p>
          <a:p>
            <a:pPr lvl="2">
              <a:buNone/>
            </a:pPr>
            <a:endParaRPr lang="en-US" sz="2000" dirty="0" smtClean="0"/>
          </a:p>
          <a:p>
            <a:pPr lvl="1" eaLnBrk="1" hangingPunct="1"/>
            <a:r>
              <a:rPr lang="en-US" dirty="0" smtClean="0"/>
              <a:t>State </a:t>
            </a:r>
            <a:r>
              <a:rPr lang="en-US" dirty="0" smtClean="0"/>
              <a:t>Anxiety </a:t>
            </a:r>
            <a:r>
              <a:rPr lang="en-US" dirty="0" smtClean="0"/>
              <a:t>Inventory for </a:t>
            </a:r>
            <a:r>
              <a:rPr lang="en-US" dirty="0" smtClean="0"/>
              <a:t>Children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(Spielberger, et al.)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dirty="0" smtClean="0"/>
              <a:t>I feel… (very scared, scared, not scared)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Methods Continued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469</TotalTime>
  <Words>708</Words>
  <Application>Microsoft Office PowerPoint</Application>
  <PresentationFormat>On-screen Show (4:3)</PresentationFormat>
  <Paragraphs>109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The Short-Term Effects of Animal Assisted Therapy on Pediatric Hospital Patients</vt:lpstr>
      <vt:lpstr>Slide 2</vt:lpstr>
      <vt:lpstr>Historical Uses</vt:lpstr>
      <vt:lpstr>Research on Long-Term Effects</vt:lpstr>
      <vt:lpstr>Research on Short-Term Effects</vt:lpstr>
      <vt:lpstr>Hypothesis</vt:lpstr>
      <vt:lpstr>Methods</vt:lpstr>
      <vt:lpstr>Methods Continued</vt:lpstr>
      <vt:lpstr>Methods Continued</vt:lpstr>
      <vt:lpstr>Methods Continued</vt:lpstr>
      <vt:lpstr>Statistical Analyses</vt:lpstr>
      <vt:lpstr>Significant Results</vt:lpstr>
      <vt:lpstr>Qualitative Observations</vt:lpstr>
      <vt:lpstr>Discussion</vt:lpstr>
      <vt:lpstr>Limitations</vt:lpstr>
      <vt:lpstr>Future Directions/ Implications</vt:lpstr>
      <vt:lpstr>Special Thanks</vt:lpstr>
      <vt:lpstr>Questions? Comments?</vt:lpstr>
    </vt:vector>
  </TitlesOfParts>
  <Company>BSMS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Short-Term Effects of Animal Assisted Therapy on Hospital Patients</dc:title>
  <cp:lastModifiedBy>psychlab03</cp:lastModifiedBy>
  <cp:revision>60</cp:revision>
  <dcterms:modified xsi:type="dcterms:W3CDTF">2010-04-15T01:20:54Z</dcterms:modified>
</cp:coreProperties>
</file>