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1.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3"/>
  </p:notesMasterIdLst>
  <p:sldIdLst>
    <p:sldId id="341" r:id="rId2"/>
    <p:sldId id="444" r:id="rId3"/>
    <p:sldId id="435" r:id="rId4"/>
    <p:sldId id="436" r:id="rId5"/>
    <p:sldId id="404" r:id="rId6"/>
    <p:sldId id="403" r:id="rId7"/>
    <p:sldId id="409" r:id="rId8"/>
    <p:sldId id="430" r:id="rId9"/>
    <p:sldId id="438" r:id="rId10"/>
    <p:sldId id="348" r:id="rId11"/>
    <p:sldId id="432" r:id="rId12"/>
    <p:sldId id="433" r:id="rId13"/>
    <p:sldId id="349" r:id="rId14"/>
    <p:sldId id="437" r:id="rId15"/>
    <p:sldId id="439" r:id="rId16"/>
    <p:sldId id="405" r:id="rId17"/>
    <p:sldId id="362" r:id="rId18"/>
    <p:sldId id="406" r:id="rId19"/>
    <p:sldId id="407" r:id="rId20"/>
    <p:sldId id="408" r:id="rId21"/>
    <p:sldId id="431" r:id="rId22"/>
    <p:sldId id="410" r:id="rId23"/>
    <p:sldId id="411" r:id="rId24"/>
    <p:sldId id="412" r:id="rId25"/>
    <p:sldId id="359" r:id="rId26"/>
    <p:sldId id="360" r:id="rId27"/>
    <p:sldId id="368" r:id="rId28"/>
    <p:sldId id="369" r:id="rId29"/>
    <p:sldId id="374" r:id="rId30"/>
    <p:sldId id="413" r:id="rId31"/>
    <p:sldId id="414" r:id="rId32"/>
    <p:sldId id="416" r:id="rId33"/>
    <p:sldId id="415" r:id="rId34"/>
    <p:sldId id="377" r:id="rId35"/>
    <p:sldId id="440" r:id="rId36"/>
    <p:sldId id="441" r:id="rId37"/>
    <p:sldId id="420" r:id="rId38"/>
    <p:sldId id="421" r:id="rId39"/>
    <p:sldId id="422" r:id="rId40"/>
    <p:sldId id="423" r:id="rId41"/>
    <p:sldId id="42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7DEA2-B56C-4C56-BA41-EC78D56982E3}">
          <p14:sldIdLst>
            <p14:sldId id="341"/>
            <p14:sldId id="444"/>
            <p14:sldId id="435"/>
            <p14:sldId id="436"/>
            <p14:sldId id="404"/>
            <p14:sldId id="403"/>
            <p14:sldId id="409"/>
            <p14:sldId id="430"/>
            <p14:sldId id="438"/>
            <p14:sldId id="348"/>
            <p14:sldId id="432"/>
            <p14:sldId id="433"/>
            <p14:sldId id="349"/>
            <p14:sldId id="437"/>
            <p14:sldId id="439"/>
            <p14:sldId id="405"/>
            <p14:sldId id="362"/>
            <p14:sldId id="406"/>
            <p14:sldId id="407"/>
            <p14:sldId id="408"/>
            <p14:sldId id="431"/>
            <p14:sldId id="410"/>
            <p14:sldId id="411"/>
            <p14:sldId id="412"/>
            <p14:sldId id="359"/>
            <p14:sldId id="360"/>
            <p14:sldId id="368"/>
            <p14:sldId id="369"/>
            <p14:sldId id="374"/>
            <p14:sldId id="413"/>
            <p14:sldId id="414"/>
            <p14:sldId id="416"/>
            <p14:sldId id="415"/>
            <p14:sldId id="377"/>
            <p14:sldId id="440"/>
            <p14:sldId id="441"/>
            <p14:sldId id="420"/>
            <p14:sldId id="421"/>
            <p14:sldId id="422"/>
            <p14:sldId id="423"/>
            <p14:sldId id="424"/>
          </p14:sldIdLst>
        </p14:section>
      </p14:sectionLst>
    </p:ext>
    <p:ext uri="{EFAFB233-063F-42B5-8137-9DF3F51BA10A}">
      <p15:sldGuideLst xmlns:p15="http://schemas.microsoft.com/office/powerpoint/2012/main">
        <p15:guide id="1" orient="horz" pos="490">
          <p15:clr>
            <a:srgbClr val="A4A3A4"/>
          </p15:clr>
        </p15:guide>
        <p15:guide id="2" pos="54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343" autoAdjust="0"/>
  </p:normalViewPr>
  <p:slideViewPr>
    <p:cSldViewPr snapToGrid="0" snapToObjects="1" showGuides="1">
      <p:cViewPr varScale="1">
        <p:scale>
          <a:sx n="85" d="100"/>
          <a:sy n="85" d="100"/>
        </p:scale>
        <p:origin x="1320" y="43"/>
      </p:cViewPr>
      <p:guideLst>
        <p:guide orient="horz" pos="490"/>
        <p:guide pos="545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D:\Users\krantz\Documents\Classes\HCI\Class%20Data\search.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sers\krantz\Documents\Classes\Cognition\Data-Class\Week%205%20Memory%20II\Memory%20Tasks%202b.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Users\krantz\Documents\Classes\Cognition\Data-Class\Week%204%20Memory%20I\Serial%20Position%20Effect%20Data.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Users\krantz\Documents\Classes\Cognition\Data-Class\Week%205%20Memory%20II\Release%20from%20PI.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krantz\Documents\Classes\Cognition\Data-Class\Week%203%20Attention\AttentionTask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Users\krantz\Documents\Classes\HCI\Class%20Data\Stroop.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oleObject" Target="file:///D:\Users\krantz\Documents\Classes\HCI\Class%20Data\MemorySpa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Users\krantz\Documents\Classes\Cognition\Data-Class\Week%204%20Memory%20I\memory%20tasks1a%20CogTK.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Users\krantz\Documents\Classes\Cognition\Data-Class\Week%205%20Memory%20II\Memory%20Tasks%202b.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Users\krantz\Documents\Classes\HCI\Class%20Data\DRM.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Users\krantz\Documents\Classes\HCI\Class%20Data\DRM.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Visual Search</a:t>
            </a:r>
          </a:p>
        </c:rich>
      </c:tx>
      <c:overlay val="1"/>
    </c:title>
    <c:autoTitleDeleted val="0"/>
    <c:plotArea>
      <c:layout>
        <c:manualLayout>
          <c:layoutTarget val="inner"/>
          <c:xMode val="edge"/>
          <c:yMode val="edge"/>
          <c:x val="0.12549764298774946"/>
          <c:y val="9.0984207065849546E-2"/>
          <c:w val="0.68249357431357349"/>
          <c:h val="0.78953589676691605"/>
        </c:manualLayout>
      </c:layout>
      <c:lineChart>
        <c:grouping val="standard"/>
        <c:varyColors val="0"/>
        <c:ser>
          <c:idx val="0"/>
          <c:order val="0"/>
          <c:tx>
            <c:v>Feature Present</c:v>
          </c:tx>
          <c:errBars>
            <c:errDir val="y"/>
            <c:errBarType val="both"/>
            <c:errValType val="cust"/>
            <c:noEndCap val="0"/>
            <c:plus>
              <c:numRef>
                <c:f>'Data ISLE'!$C$3:$E$3</c:f>
                <c:numCache>
                  <c:formatCode>General</c:formatCode>
                  <c:ptCount val="3"/>
                  <c:pt idx="0">
                    <c:v>63.47735395212348</c:v>
                  </c:pt>
                  <c:pt idx="1">
                    <c:v>54.261594550974763</c:v>
                  </c:pt>
                  <c:pt idx="2">
                    <c:v>74.890734373978049</c:v>
                  </c:pt>
                </c:numCache>
              </c:numRef>
            </c:plus>
            <c:minus>
              <c:numRef>
                <c:f>'Data ISLE'!$C$3:$E$3</c:f>
                <c:numCache>
                  <c:formatCode>General</c:formatCode>
                  <c:ptCount val="3"/>
                  <c:pt idx="0">
                    <c:v>63.47735395212348</c:v>
                  </c:pt>
                  <c:pt idx="1">
                    <c:v>54.261594550974763</c:v>
                  </c:pt>
                  <c:pt idx="2">
                    <c:v>74.890734373978049</c:v>
                  </c:pt>
                </c:numCache>
              </c:numRef>
            </c:minus>
          </c:errBars>
          <c:cat>
            <c:numRef>
              <c:f>'Data ISLE'!$K$5:$M$5</c:f>
              <c:numCache>
                <c:formatCode>General</c:formatCode>
                <c:ptCount val="3"/>
                <c:pt idx="0">
                  <c:v>4</c:v>
                </c:pt>
                <c:pt idx="1">
                  <c:v>16</c:v>
                </c:pt>
                <c:pt idx="2">
                  <c:v>64</c:v>
                </c:pt>
              </c:numCache>
            </c:numRef>
          </c:cat>
          <c:val>
            <c:numRef>
              <c:f>'Data ISLE'!$C$2:$E$2</c:f>
              <c:numCache>
                <c:formatCode>General</c:formatCode>
                <c:ptCount val="3"/>
                <c:pt idx="0">
                  <c:v>1079.5324444444448</c:v>
                </c:pt>
                <c:pt idx="1">
                  <c:v>1041.5431111111111</c:v>
                </c:pt>
                <c:pt idx="2">
                  <c:v>1117.2993181818185</c:v>
                </c:pt>
              </c:numCache>
            </c:numRef>
          </c:val>
          <c:smooth val="0"/>
          <c:extLst>
            <c:ext xmlns:c16="http://schemas.microsoft.com/office/drawing/2014/chart" uri="{C3380CC4-5D6E-409C-BE32-E72D297353CC}">
              <c16:uniqueId val="{00000000-DAAE-4CC9-B8C7-E8A32B5219DD}"/>
            </c:ext>
          </c:extLst>
        </c:ser>
        <c:ser>
          <c:idx val="1"/>
          <c:order val="1"/>
          <c:tx>
            <c:v>Conjunctive Present</c:v>
          </c:tx>
          <c:errBars>
            <c:errDir val="y"/>
            <c:errBarType val="both"/>
            <c:errValType val="cust"/>
            <c:noEndCap val="0"/>
            <c:plus>
              <c:numRef>
                <c:f>'Data ISLE'!$K$3:$M$3</c:f>
                <c:numCache>
                  <c:formatCode>General</c:formatCode>
                  <c:ptCount val="3"/>
                  <c:pt idx="0">
                    <c:v>64.243637429243876</c:v>
                  </c:pt>
                  <c:pt idx="1">
                    <c:v>224.91649454421076</c:v>
                  </c:pt>
                  <c:pt idx="2">
                    <c:v>138.24407443599486</c:v>
                  </c:pt>
                </c:numCache>
              </c:numRef>
            </c:plus>
            <c:minus>
              <c:numRef>
                <c:f>'Data ISLE'!$K$3:$M$3</c:f>
                <c:numCache>
                  <c:formatCode>General</c:formatCode>
                  <c:ptCount val="3"/>
                  <c:pt idx="0">
                    <c:v>64.243637429243876</c:v>
                  </c:pt>
                  <c:pt idx="1">
                    <c:v>224.91649454421076</c:v>
                  </c:pt>
                  <c:pt idx="2">
                    <c:v>138.24407443599486</c:v>
                  </c:pt>
                </c:numCache>
              </c:numRef>
            </c:minus>
          </c:errBars>
          <c:cat>
            <c:numRef>
              <c:f>'Data ISLE'!$K$5:$M$5</c:f>
              <c:numCache>
                <c:formatCode>General</c:formatCode>
                <c:ptCount val="3"/>
                <c:pt idx="0">
                  <c:v>4</c:v>
                </c:pt>
                <c:pt idx="1">
                  <c:v>16</c:v>
                </c:pt>
                <c:pt idx="2">
                  <c:v>64</c:v>
                </c:pt>
              </c:numCache>
            </c:numRef>
          </c:cat>
          <c:val>
            <c:numRef>
              <c:f>'Data ISLE'!$K$2:$M$2</c:f>
              <c:numCache>
                <c:formatCode>General</c:formatCode>
                <c:ptCount val="3"/>
                <c:pt idx="0">
                  <c:v>1182.5315384615385</c:v>
                </c:pt>
                <c:pt idx="1">
                  <c:v>1711.0989743589744</c:v>
                </c:pt>
                <c:pt idx="2">
                  <c:v>1962.6497435897438</c:v>
                </c:pt>
              </c:numCache>
            </c:numRef>
          </c:val>
          <c:smooth val="0"/>
          <c:extLst>
            <c:ext xmlns:c16="http://schemas.microsoft.com/office/drawing/2014/chart" uri="{C3380CC4-5D6E-409C-BE32-E72D297353CC}">
              <c16:uniqueId val="{00000001-DAAE-4CC9-B8C7-E8A32B5219DD}"/>
            </c:ext>
          </c:extLst>
        </c:ser>
        <c:ser>
          <c:idx val="2"/>
          <c:order val="3"/>
          <c:tx>
            <c:v>Feature Absent</c:v>
          </c:tx>
          <c:errBars>
            <c:errDir val="y"/>
            <c:errBarType val="both"/>
            <c:errValType val="cust"/>
            <c:noEndCap val="0"/>
            <c:plus>
              <c:numRef>
                <c:f>'Data ISLE'!$G$3:$I$3</c:f>
                <c:numCache>
                  <c:formatCode>General</c:formatCode>
                  <c:ptCount val="3"/>
                  <c:pt idx="0">
                    <c:v>60.552777892651321</c:v>
                  </c:pt>
                  <c:pt idx="1">
                    <c:v>99.411509926162623</c:v>
                  </c:pt>
                  <c:pt idx="2">
                    <c:v>70.509745980016348</c:v>
                  </c:pt>
                </c:numCache>
              </c:numRef>
            </c:plus>
            <c:minus>
              <c:numRef>
                <c:f>'Data ISLE'!$G$3:$I$3</c:f>
                <c:numCache>
                  <c:formatCode>General</c:formatCode>
                  <c:ptCount val="3"/>
                  <c:pt idx="0">
                    <c:v>60.552777892651321</c:v>
                  </c:pt>
                  <c:pt idx="1">
                    <c:v>99.411509926162623</c:v>
                  </c:pt>
                  <c:pt idx="2">
                    <c:v>70.509745980016348</c:v>
                  </c:pt>
                </c:numCache>
              </c:numRef>
            </c:minus>
          </c:errBars>
          <c:cat>
            <c:numRef>
              <c:f>'Data ISLE'!$K$5:$M$5</c:f>
              <c:numCache>
                <c:formatCode>General</c:formatCode>
                <c:ptCount val="3"/>
                <c:pt idx="0">
                  <c:v>4</c:v>
                </c:pt>
                <c:pt idx="1">
                  <c:v>16</c:v>
                </c:pt>
                <c:pt idx="2">
                  <c:v>64</c:v>
                </c:pt>
              </c:numCache>
            </c:numRef>
          </c:cat>
          <c:val>
            <c:numRef>
              <c:f>'Data ISLE'!$G$2:$I$2</c:f>
              <c:numCache>
                <c:formatCode>General</c:formatCode>
                <c:ptCount val="3"/>
                <c:pt idx="0">
                  <c:v>1008.3547727272727</c:v>
                </c:pt>
                <c:pt idx="1">
                  <c:v>1116.6122727272732</c:v>
                </c:pt>
                <c:pt idx="2">
                  <c:v>1170.2454545454545</c:v>
                </c:pt>
              </c:numCache>
            </c:numRef>
          </c:val>
          <c:smooth val="0"/>
          <c:extLst>
            <c:ext xmlns:c16="http://schemas.microsoft.com/office/drawing/2014/chart" uri="{C3380CC4-5D6E-409C-BE32-E72D297353CC}">
              <c16:uniqueId val="{00000002-DAAE-4CC9-B8C7-E8A32B5219DD}"/>
            </c:ext>
          </c:extLst>
        </c:ser>
        <c:ser>
          <c:idx val="3"/>
          <c:order val="4"/>
          <c:tx>
            <c:v>Conjunctive Absent</c:v>
          </c:tx>
          <c:errBars>
            <c:errDir val="y"/>
            <c:errBarType val="both"/>
            <c:errValType val="cust"/>
            <c:noEndCap val="0"/>
            <c:plus>
              <c:numRef>
                <c:f>'Data ISLE'!$O$3:$Q$3</c:f>
                <c:numCache>
                  <c:formatCode>General</c:formatCode>
                  <c:ptCount val="3"/>
                  <c:pt idx="0">
                    <c:v>96.326375986509717</c:v>
                  </c:pt>
                  <c:pt idx="1">
                    <c:v>70.178655212476571</c:v>
                  </c:pt>
                  <c:pt idx="2">
                    <c:v>174.64177675536743</c:v>
                  </c:pt>
                </c:numCache>
              </c:numRef>
            </c:plus>
            <c:minus>
              <c:numRef>
                <c:f>'Data ISLE'!$O$3:$Q$3</c:f>
                <c:numCache>
                  <c:formatCode>General</c:formatCode>
                  <c:ptCount val="3"/>
                  <c:pt idx="0">
                    <c:v>96.326375986509717</c:v>
                  </c:pt>
                  <c:pt idx="1">
                    <c:v>70.178655212476571</c:v>
                  </c:pt>
                  <c:pt idx="2">
                    <c:v>174.64177675536743</c:v>
                  </c:pt>
                </c:numCache>
              </c:numRef>
            </c:minus>
          </c:errBars>
          <c:cat>
            <c:numRef>
              <c:f>'Data ISLE'!$K$5:$M$5</c:f>
              <c:numCache>
                <c:formatCode>General</c:formatCode>
                <c:ptCount val="3"/>
                <c:pt idx="0">
                  <c:v>4</c:v>
                </c:pt>
                <c:pt idx="1">
                  <c:v>16</c:v>
                </c:pt>
                <c:pt idx="2">
                  <c:v>64</c:v>
                </c:pt>
              </c:numCache>
            </c:numRef>
          </c:cat>
          <c:val>
            <c:numRef>
              <c:f>'Data ISLE'!$O$2:$Q$2</c:f>
              <c:numCache>
                <c:formatCode>General</c:formatCode>
                <c:ptCount val="3"/>
                <c:pt idx="0">
                  <c:v>1134.4325000000001</c:v>
                </c:pt>
                <c:pt idx="1">
                  <c:v>1544.1969444444449</c:v>
                </c:pt>
                <c:pt idx="2">
                  <c:v>2750.1222222222223</c:v>
                </c:pt>
              </c:numCache>
            </c:numRef>
          </c:val>
          <c:smooth val="0"/>
          <c:extLst>
            <c:ext xmlns:c16="http://schemas.microsoft.com/office/drawing/2014/chart" uri="{C3380CC4-5D6E-409C-BE32-E72D297353CC}">
              <c16:uniqueId val="{00000003-DAAE-4CC9-B8C7-E8A32B5219DD}"/>
            </c:ext>
          </c:extLst>
        </c:ser>
        <c:dLbls>
          <c:showLegendKey val="0"/>
          <c:showVal val="0"/>
          <c:showCatName val="0"/>
          <c:showSerName val="0"/>
          <c:showPercent val="0"/>
          <c:showBubbleSize val="0"/>
        </c:dLbls>
        <c:marker val="1"/>
        <c:smooth val="0"/>
        <c:axId val="1974181984"/>
        <c:axId val="1974180896"/>
        <c:extLst>
          <c:ext xmlns:c15="http://schemas.microsoft.com/office/drawing/2012/chart" uri="{02D57815-91ED-43cb-92C2-25804820EDAC}">
            <c15:filteredLineSeries>
              <c15:ser>
                <c:idx val="4"/>
                <c:order val="2"/>
                <c:tx>
                  <c:v>Confguration Present</c:v>
                </c:tx>
                <c:errBars>
                  <c:errDir val="y"/>
                  <c:errBarType val="both"/>
                  <c:errValType val="cust"/>
                  <c:noEndCap val="0"/>
                  <c:plus>
                    <c:numRef>
                      <c:extLst>
                        <c:ext uri="{02D57815-91ED-43cb-92C2-25804820EDAC}">
                          <c15:formulaRef>
                            <c15:sqref>'Data ISLE'!$S$3:$U$3</c15:sqref>
                          </c15:formulaRef>
                        </c:ext>
                      </c:extLst>
                      <c:numCache>
                        <c:formatCode>General</c:formatCode>
                        <c:ptCount val="3"/>
                      </c:numCache>
                    </c:numRef>
                  </c:plus>
                  <c:minus>
                    <c:numRef>
                      <c:extLst>
                        <c:ext uri="{02D57815-91ED-43cb-92C2-25804820EDAC}">
                          <c15:formulaRef>
                            <c15:sqref>'Data ISLE'!$S$3:$U$3</c15:sqref>
                          </c15:formulaRef>
                        </c:ext>
                      </c:extLst>
                      <c:numCache>
                        <c:formatCode>General</c:formatCode>
                        <c:ptCount val="3"/>
                      </c:numCache>
                    </c:numRef>
                  </c:minus>
                </c:errBars>
                <c:cat>
                  <c:numRef>
                    <c:extLst>
                      <c:ext uri="{02D57815-91ED-43cb-92C2-25804820EDAC}">
                        <c15:formulaRef>
                          <c15:sqref>'Data ISLE'!$K$5:$M$5</c15:sqref>
                        </c15:formulaRef>
                      </c:ext>
                    </c:extLst>
                    <c:numCache>
                      <c:formatCode>General</c:formatCode>
                      <c:ptCount val="3"/>
                      <c:pt idx="0">
                        <c:v>4</c:v>
                      </c:pt>
                      <c:pt idx="1">
                        <c:v>16</c:v>
                      </c:pt>
                      <c:pt idx="2">
                        <c:v>64</c:v>
                      </c:pt>
                    </c:numCache>
                  </c:numRef>
                </c:cat>
                <c:val>
                  <c:numRef>
                    <c:extLst>
                      <c:ext uri="{02D57815-91ED-43cb-92C2-25804820EDAC}">
                        <c15:formulaRef>
                          <c15:sqref>'Data ISLE'!$S$2:$U$2</c15:sqref>
                        </c15:formulaRef>
                      </c:ext>
                    </c:extLst>
                    <c:numCache>
                      <c:formatCode>General</c:formatCode>
                      <c:ptCount val="3"/>
                    </c:numCache>
                  </c:numRef>
                </c:val>
                <c:smooth val="0"/>
                <c:extLst>
                  <c:ext xmlns:c16="http://schemas.microsoft.com/office/drawing/2014/chart" uri="{C3380CC4-5D6E-409C-BE32-E72D297353CC}">
                    <c16:uniqueId val="{00000004-DAAE-4CC9-B8C7-E8A32B5219DD}"/>
                  </c:ext>
                </c:extLst>
              </c15:ser>
            </c15:filteredLineSeries>
            <c15:filteredLineSeries>
              <c15:ser>
                <c:idx val="5"/>
                <c:order val="5"/>
                <c:tx>
                  <c:v>Configuration Absent</c:v>
                </c:tx>
                <c:errBars>
                  <c:errDir val="y"/>
                  <c:errBarType val="both"/>
                  <c:errValType val="cust"/>
                  <c:noEndCap val="0"/>
                  <c:plus>
                    <c:numRef>
                      <c:extLst xmlns:c15="http://schemas.microsoft.com/office/drawing/2012/chart">
                        <c:ext xmlns:c15="http://schemas.microsoft.com/office/drawing/2012/chart" uri="{02D57815-91ED-43cb-92C2-25804820EDAC}">
                          <c15:formulaRef>
                            <c15:sqref>'Data ISLE'!$W$3:$Y$3</c15:sqref>
                          </c15:formulaRef>
                        </c:ext>
                      </c:extLst>
                      <c:numCache>
                        <c:formatCode>General</c:formatCode>
                        <c:ptCount val="3"/>
                      </c:numCache>
                    </c:numRef>
                  </c:plus>
                  <c:minus>
                    <c:numRef>
                      <c:extLst xmlns:c15="http://schemas.microsoft.com/office/drawing/2012/chart">
                        <c:ext xmlns:c15="http://schemas.microsoft.com/office/drawing/2012/chart" uri="{02D57815-91ED-43cb-92C2-25804820EDAC}">
                          <c15:formulaRef>
                            <c15:sqref>'Data ISLE'!$W$3:$Y$3</c15:sqref>
                          </c15:formulaRef>
                        </c:ext>
                      </c:extLst>
                      <c:numCache>
                        <c:formatCode>General</c:formatCode>
                        <c:ptCount val="3"/>
                      </c:numCache>
                    </c:numRef>
                  </c:minus>
                </c:errBars>
                <c:cat>
                  <c:numRef>
                    <c:extLst xmlns:c15="http://schemas.microsoft.com/office/drawing/2012/chart">
                      <c:ext xmlns:c15="http://schemas.microsoft.com/office/drawing/2012/chart" uri="{02D57815-91ED-43cb-92C2-25804820EDAC}">
                        <c15:formulaRef>
                          <c15:sqref>'Data ISLE'!$K$5:$M$5</c15:sqref>
                        </c15:formulaRef>
                      </c:ext>
                    </c:extLst>
                    <c:numCache>
                      <c:formatCode>General</c:formatCode>
                      <c:ptCount val="3"/>
                      <c:pt idx="0">
                        <c:v>4</c:v>
                      </c:pt>
                      <c:pt idx="1">
                        <c:v>16</c:v>
                      </c:pt>
                      <c:pt idx="2">
                        <c:v>64</c:v>
                      </c:pt>
                    </c:numCache>
                  </c:numRef>
                </c:cat>
                <c:val>
                  <c:numRef>
                    <c:extLst xmlns:c15="http://schemas.microsoft.com/office/drawing/2012/chart">
                      <c:ext xmlns:c15="http://schemas.microsoft.com/office/drawing/2012/chart" uri="{02D57815-91ED-43cb-92C2-25804820EDAC}">
                        <c15:formulaRef>
                          <c15:sqref>'Data ISLE'!$W$2:$Y$2</c15:sqref>
                        </c15:formulaRef>
                      </c:ext>
                    </c:extLst>
                    <c:numCache>
                      <c:formatCode>General</c:formatCode>
                      <c:ptCount val="3"/>
                    </c:numCache>
                  </c:numRef>
                </c:val>
                <c:smooth val="0"/>
                <c:extLst xmlns:c15="http://schemas.microsoft.com/office/drawing/2012/chart">
                  <c:ext xmlns:c16="http://schemas.microsoft.com/office/drawing/2014/chart" uri="{C3380CC4-5D6E-409C-BE32-E72D297353CC}">
                    <c16:uniqueId val="{00000005-DAAE-4CC9-B8C7-E8A32B5219DD}"/>
                  </c:ext>
                </c:extLst>
              </c15:ser>
            </c15:filteredLineSeries>
          </c:ext>
        </c:extLst>
      </c:lineChart>
      <c:catAx>
        <c:axId val="1974181984"/>
        <c:scaling>
          <c:orientation val="minMax"/>
        </c:scaling>
        <c:delete val="0"/>
        <c:axPos val="b"/>
        <c:title>
          <c:tx>
            <c:rich>
              <a:bodyPr/>
              <a:lstStyle/>
              <a:p>
                <a:pPr>
                  <a:defRPr sz="1800"/>
                </a:pPr>
                <a:r>
                  <a:rPr lang="en-US" sz="1800"/>
                  <a:t>Number of Distractors</a:t>
                </a:r>
              </a:p>
            </c:rich>
          </c:tx>
          <c:layout>
            <c:manualLayout>
              <c:xMode val="edge"/>
              <c:yMode val="edge"/>
              <c:x val="0.34184239733629301"/>
              <c:y val="0.93580628117066378"/>
            </c:manualLayout>
          </c:layout>
          <c:overlay val="0"/>
        </c:title>
        <c:numFmt formatCode="General" sourceLinked="1"/>
        <c:majorTickMark val="out"/>
        <c:minorTickMark val="none"/>
        <c:tickLblPos val="nextTo"/>
        <c:txPr>
          <a:bodyPr rot="0" vert="horz"/>
          <a:lstStyle/>
          <a:p>
            <a:pPr>
              <a:defRPr sz="1600"/>
            </a:pPr>
            <a:endParaRPr lang="en-US"/>
          </a:p>
        </c:txPr>
        <c:crossAx val="1974180896"/>
        <c:crosses val="autoZero"/>
        <c:auto val="1"/>
        <c:lblAlgn val="ctr"/>
        <c:lblOffset val="100"/>
        <c:noMultiLvlLbl val="0"/>
      </c:catAx>
      <c:valAx>
        <c:axId val="1974180896"/>
        <c:scaling>
          <c:orientation val="minMax"/>
        </c:scaling>
        <c:delete val="0"/>
        <c:axPos val="l"/>
        <c:title>
          <c:tx>
            <c:rich>
              <a:bodyPr/>
              <a:lstStyle/>
              <a:p>
                <a:pPr>
                  <a:defRPr sz="1800"/>
                </a:pPr>
                <a:r>
                  <a:rPr lang="en-US" sz="1800"/>
                  <a:t>Reaction Time (msec)</a:t>
                </a:r>
              </a:p>
            </c:rich>
          </c:tx>
          <c:layout>
            <c:manualLayout>
              <c:xMode val="edge"/>
              <c:yMode val="edge"/>
              <c:x val="1.2208657047724751E-2"/>
              <c:y val="0.24217413903458465"/>
            </c:manualLayout>
          </c:layout>
          <c:overlay val="0"/>
        </c:title>
        <c:numFmt formatCode="General" sourceLinked="1"/>
        <c:majorTickMark val="out"/>
        <c:minorTickMark val="none"/>
        <c:tickLblPos val="nextTo"/>
        <c:txPr>
          <a:bodyPr rot="0" vert="horz"/>
          <a:lstStyle/>
          <a:p>
            <a:pPr>
              <a:defRPr sz="1600"/>
            </a:pPr>
            <a:endParaRPr lang="en-US"/>
          </a:p>
        </c:txPr>
        <c:crossAx val="1974181984"/>
        <c:crosses val="autoZero"/>
        <c:crossBetween val="between"/>
      </c:valAx>
      <c:spPr>
        <a:ln>
          <a:solidFill>
            <a:schemeClr val="bg1">
              <a:lumMod val="50000"/>
            </a:schemeClr>
          </a:solidFill>
        </a:ln>
      </c:spPr>
    </c:plotArea>
    <c:legend>
      <c:legendPos val="r"/>
      <c:layout>
        <c:manualLayout>
          <c:xMode val="edge"/>
          <c:yMode val="edge"/>
          <c:x val="0.81762486126526079"/>
          <c:y val="0.1329116675472849"/>
          <c:w val="0.18237515310586178"/>
          <c:h val="0.4313973144854984"/>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Encoding Specificity</a:t>
            </a:r>
          </a:p>
        </c:rich>
      </c:tx>
      <c:overlay val="1"/>
    </c:title>
    <c:autoTitleDeleted val="0"/>
    <c:plotArea>
      <c:layout>
        <c:manualLayout>
          <c:layoutTarget val="inner"/>
          <c:xMode val="edge"/>
          <c:yMode val="edge"/>
          <c:x val="0.11097875856130074"/>
          <c:y val="8.4420699586039177E-2"/>
          <c:w val="0.8080001621626155"/>
          <c:h val="0.78993699999055467"/>
        </c:manualLayout>
      </c:layout>
      <c:barChart>
        <c:barDir val="col"/>
        <c:grouping val="clustered"/>
        <c:varyColors val="0"/>
        <c:ser>
          <c:idx val="0"/>
          <c:order val="0"/>
          <c:tx>
            <c:strRef>
              <c:f>Data!$L$7</c:f>
              <c:strCache>
                <c:ptCount val="1"/>
                <c:pt idx="0">
                  <c:v>None</c:v>
                </c:pt>
              </c:strCache>
            </c:strRef>
          </c:tx>
          <c:invertIfNegative val="0"/>
          <c:errBars>
            <c:errBarType val="both"/>
            <c:errValType val="cust"/>
            <c:noEndCap val="0"/>
            <c:plus>
              <c:numRef>
                <c:f>Data!$M$15:$M$17</c:f>
                <c:numCache>
                  <c:formatCode>General</c:formatCode>
                  <c:ptCount val="3"/>
                  <c:pt idx="0">
                    <c:v>4.5920652657276184</c:v>
                  </c:pt>
                  <c:pt idx="1">
                    <c:v>5.6986932057702093</c:v>
                  </c:pt>
                  <c:pt idx="2">
                    <c:v>5.9768321891459539</c:v>
                  </c:pt>
                </c:numCache>
              </c:numRef>
            </c:plus>
            <c:minus>
              <c:numRef>
                <c:f>Data!$M$15:$M$17</c:f>
                <c:numCache>
                  <c:formatCode>General</c:formatCode>
                  <c:ptCount val="3"/>
                  <c:pt idx="0">
                    <c:v>4.5920652657276184</c:v>
                  </c:pt>
                  <c:pt idx="1">
                    <c:v>5.6986932057702093</c:v>
                  </c:pt>
                  <c:pt idx="2">
                    <c:v>5.9768321891459539</c:v>
                  </c:pt>
                </c:numCache>
              </c:numRef>
            </c:minus>
            <c:spPr>
              <a:ln w="12700">
                <a:solidFill>
                  <a:srgbClr val="000000"/>
                </a:solidFill>
                <a:prstDash val="solid"/>
              </a:ln>
            </c:spPr>
          </c:errBars>
          <c:cat>
            <c:strRef>
              <c:f>Data!$M$6:$O$6</c:f>
              <c:strCache>
                <c:ptCount val="3"/>
                <c:pt idx="0">
                  <c:v>None</c:v>
                </c:pt>
                <c:pt idx="1">
                  <c:v>Cue A</c:v>
                </c:pt>
                <c:pt idx="2">
                  <c:v>Cue B</c:v>
                </c:pt>
              </c:strCache>
            </c:strRef>
          </c:cat>
          <c:val>
            <c:numRef>
              <c:f>Data!$M$7:$O$7</c:f>
              <c:numCache>
                <c:formatCode>General</c:formatCode>
                <c:ptCount val="3"/>
                <c:pt idx="0">
                  <c:v>27.069767441860463</c:v>
                </c:pt>
                <c:pt idx="1">
                  <c:v>43.604651162790695</c:v>
                </c:pt>
                <c:pt idx="2">
                  <c:v>41.267441860465119</c:v>
                </c:pt>
              </c:numCache>
            </c:numRef>
          </c:val>
          <c:extLst>
            <c:ext xmlns:c16="http://schemas.microsoft.com/office/drawing/2014/chart" uri="{C3380CC4-5D6E-409C-BE32-E72D297353CC}">
              <c16:uniqueId val="{00000000-4532-40EB-9D99-CD3C7889DE51}"/>
            </c:ext>
          </c:extLst>
        </c:ser>
        <c:ser>
          <c:idx val="1"/>
          <c:order val="1"/>
          <c:tx>
            <c:strRef>
              <c:f>Data!$L$8</c:f>
              <c:strCache>
                <c:ptCount val="1"/>
                <c:pt idx="0">
                  <c:v>Cue A</c:v>
                </c:pt>
              </c:strCache>
            </c:strRef>
          </c:tx>
          <c:invertIfNegative val="0"/>
          <c:errBars>
            <c:errBarType val="both"/>
            <c:errValType val="cust"/>
            <c:noEndCap val="0"/>
            <c:plus>
              <c:numRef>
                <c:f>Data!$N$15:$N$17</c:f>
                <c:numCache>
                  <c:formatCode>General</c:formatCode>
                  <c:ptCount val="3"/>
                  <c:pt idx="0">
                    <c:v>6.173960978607461</c:v>
                  </c:pt>
                  <c:pt idx="1">
                    <c:v>4.6464361756457224</c:v>
                  </c:pt>
                  <c:pt idx="2">
                    <c:v>5.2545178833359314</c:v>
                  </c:pt>
                </c:numCache>
              </c:numRef>
            </c:plus>
            <c:minus>
              <c:numRef>
                <c:f>Data!$N$15:$N$17</c:f>
                <c:numCache>
                  <c:formatCode>General</c:formatCode>
                  <c:ptCount val="3"/>
                  <c:pt idx="0">
                    <c:v>6.173960978607461</c:v>
                  </c:pt>
                  <c:pt idx="1">
                    <c:v>4.6464361756457224</c:v>
                  </c:pt>
                  <c:pt idx="2">
                    <c:v>5.2545178833359314</c:v>
                  </c:pt>
                </c:numCache>
              </c:numRef>
            </c:minus>
            <c:spPr>
              <a:ln w="12700">
                <a:solidFill>
                  <a:srgbClr val="000000"/>
                </a:solidFill>
                <a:prstDash val="solid"/>
              </a:ln>
            </c:spPr>
          </c:errBars>
          <c:cat>
            <c:strRef>
              <c:f>Data!$M$6:$O$6</c:f>
              <c:strCache>
                <c:ptCount val="3"/>
                <c:pt idx="0">
                  <c:v>None</c:v>
                </c:pt>
                <c:pt idx="1">
                  <c:v>Cue A</c:v>
                </c:pt>
                <c:pt idx="2">
                  <c:v>Cue B</c:v>
                </c:pt>
              </c:strCache>
            </c:strRef>
          </c:cat>
          <c:val>
            <c:numRef>
              <c:f>Data!$M$8:$O$8</c:f>
              <c:numCache>
                <c:formatCode>General</c:formatCode>
                <c:ptCount val="3"/>
                <c:pt idx="0">
                  <c:v>40.232558139534881</c:v>
                </c:pt>
                <c:pt idx="1">
                  <c:v>74.534883720930239</c:v>
                </c:pt>
                <c:pt idx="2">
                  <c:v>56.883720930232556</c:v>
                </c:pt>
              </c:numCache>
            </c:numRef>
          </c:val>
          <c:extLst>
            <c:ext xmlns:c16="http://schemas.microsoft.com/office/drawing/2014/chart" uri="{C3380CC4-5D6E-409C-BE32-E72D297353CC}">
              <c16:uniqueId val="{00000001-4532-40EB-9D99-CD3C7889DE51}"/>
            </c:ext>
          </c:extLst>
        </c:ser>
        <c:ser>
          <c:idx val="2"/>
          <c:order val="2"/>
          <c:tx>
            <c:strRef>
              <c:f>Data!$L$9</c:f>
              <c:strCache>
                <c:ptCount val="1"/>
                <c:pt idx="0">
                  <c:v>Cue B</c:v>
                </c:pt>
              </c:strCache>
            </c:strRef>
          </c:tx>
          <c:invertIfNegative val="0"/>
          <c:errBars>
            <c:errBarType val="both"/>
            <c:errValType val="cust"/>
            <c:noEndCap val="0"/>
            <c:plus>
              <c:numRef>
                <c:f>Data!$O$15:$O$17</c:f>
                <c:numCache>
                  <c:formatCode>General</c:formatCode>
                  <c:ptCount val="3"/>
                  <c:pt idx="0">
                    <c:v>5.8106310241816583</c:v>
                  </c:pt>
                  <c:pt idx="1">
                    <c:v>5.4829433644273502</c:v>
                  </c:pt>
                  <c:pt idx="2">
                    <c:v>4.3014509688890437</c:v>
                  </c:pt>
                </c:numCache>
              </c:numRef>
            </c:plus>
            <c:minus>
              <c:numRef>
                <c:f>Data!$O$15:$O$17</c:f>
                <c:numCache>
                  <c:formatCode>General</c:formatCode>
                  <c:ptCount val="3"/>
                  <c:pt idx="0">
                    <c:v>5.8106310241816583</c:v>
                  </c:pt>
                  <c:pt idx="1">
                    <c:v>5.4829433644273502</c:v>
                  </c:pt>
                  <c:pt idx="2">
                    <c:v>4.3014509688890437</c:v>
                  </c:pt>
                </c:numCache>
              </c:numRef>
            </c:minus>
            <c:spPr>
              <a:ln w="12700">
                <a:solidFill>
                  <a:srgbClr val="000000"/>
                </a:solidFill>
                <a:prstDash val="solid"/>
              </a:ln>
            </c:spPr>
          </c:errBars>
          <c:cat>
            <c:strRef>
              <c:f>Data!$M$6:$O$6</c:f>
              <c:strCache>
                <c:ptCount val="3"/>
                <c:pt idx="0">
                  <c:v>None</c:v>
                </c:pt>
                <c:pt idx="1">
                  <c:v>Cue A</c:v>
                </c:pt>
                <c:pt idx="2">
                  <c:v>Cue B</c:v>
                </c:pt>
              </c:strCache>
            </c:strRef>
          </c:cat>
          <c:val>
            <c:numRef>
              <c:f>Data!$M$9:$O$9</c:f>
              <c:numCache>
                <c:formatCode>General</c:formatCode>
                <c:ptCount val="3"/>
                <c:pt idx="0">
                  <c:v>43.058139534883722</c:v>
                </c:pt>
                <c:pt idx="1">
                  <c:v>55.554263534883724</c:v>
                </c:pt>
                <c:pt idx="2">
                  <c:v>78.5</c:v>
                </c:pt>
              </c:numCache>
            </c:numRef>
          </c:val>
          <c:extLst>
            <c:ext xmlns:c16="http://schemas.microsoft.com/office/drawing/2014/chart" uri="{C3380CC4-5D6E-409C-BE32-E72D297353CC}">
              <c16:uniqueId val="{00000002-4532-40EB-9D99-CD3C7889DE51}"/>
            </c:ext>
          </c:extLst>
        </c:ser>
        <c:dLbls>
          <c:showLegendKey val="0"/>
          <c:showVal val="0"/>
          <c:showCatName val="0"/>
          <c:showSerName val="0"/>
          <c:showPercent val="0"/>
          <c:showBubbleSize val="0"/>
        </c:dLbls>
        <c:gapWidth val="150"/>
        <c:axId val="-140712720"/>
        <c:axId val="-140717072"/>
      </c:barChart>
      <c:catAx>
        <c:axId val="-140712720"/>
        <c:scaling>
          <c:orientation val="minMax"/>
        </c:scaling>
        <c:delete val="0"/>
        <c:axPos val="b"/>
        <c:title>
          <c:tx>
            <c:rich>
              <a:bodyPr/>
              <a:lstStyle/>
              <a:p>
                <a:pPr>
                  <a:defRPr/>
                </a:pPr>
                <a:r>
                  <a:rPr lang="en-US"/>
                  <a:t>Study Context</a:t>
                </a:r>
              </a:p>
            </c:rich>
          </c:tx>
          <c:layout>
            <c:manualLayout>
              <c:xMode val="edge"/>
              <c:yMode val="edge"/>
              <c:x val="0.40696362617975634"/>
              <c:y val="0.9379996668815984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40717072"/>
        <c:crosses val="autoZero"/>
        <c:auto val="1"/>
        <c:lblAlgn val="ctr"/>
        <c:lblOffset val="100"/>
        <c:tickLblSkip val="1"/>
        <c:tickMarkSkip val="1"/>
        <c:noMultiLvlLbl val="0"/>
      </c:catAx>
      <c:valAx>
        <c:axId val="-140717072"/>
        <c:scaling>
          <c:orientation val="minMax"/>
          <c:max val="100"/>
          <c:min val="0"/>
        </c:scaling>
        <c:delete val="0"/>
        <c:axPos val="l"/>
        <c:title>
          <c:tx>
            <c:rich>
              <a:bodyPr/>
              <a:lstStyle/>
              <a:p>
                <a:pPr>
                  <a:defRPr sz="1600"/>
                </a:pPr>
                <a:r>
                  <a:rPr lang="en-US" sz="1600"/>
                  <a:t>Percent Correct</a:t>
                </a:r>
              </a:p>
            </c:rich>
          </c:tx>
          <c:layout>
            <c:manualLayout>
              <c:xMode val="edge"/>
              <c:yMode val="edge"/>
              <c:x val="1.2208678123051601E-2"/>
              <c:y val="0.3800978736856875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40712720"/>
        <c:crosses val="autoZero"/>
        <c:crossBetween val="between"/>
      </c:valAx>
      <c:spPr>
        <a:noFill/>
        <a:ln w="12700">
          <a:solidFill>
            <a:srgbClr val="808080"/>
          </a:solidFill>
          <a:prstDash val="solid"/>
        </a:ln>
      </c:spPr>
    </c:plotArea>
    <c:legend>
      <c:legendPos val="r"/>
      <c:layout>
        <c:manualLayout>
          <c:xMode val="edge"/>
          <c:yMode val="edge"/>
          <c:x val="0.23730168863473058"/>
          <c:y val="0.16655628474521847"/>
          <c:w val="0.10579899105030115"/>
          <c:h val="0.18500816243004214"/>
        </c:manualLayout>
      </c:layout>
      <c:overlay val="0"/>
      <c:spPr>
        <a:solidFill>
          <a:srgbClr val="FFFFFF"/>
        </a:solidFill>
        <a:ln w="3175">
          <a:solidFill>
            <a:srgbClr val="000000"/>
          </a:solidFill>
          <a:prstDash val="solid"/>
        </a:ln>
      </c:spPr>
    </c:legend>
    <c:plotVisOnly val="1"/>
    <c:dispBlanksAs val="gap"/>
    <c:showDLblsOverMax val="0"/>
  </c:chart>
  <c:spPr>
    <a:noFill/>
    <a:ln w="9525">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3758786533481"/>
          <c:y val="5.3113837489700028E-2"/>
          <c:w val="0.69663337032926376"/>
          <c:h val="0.82121024099462869"/>
        </c:manualLayout>
      </c:layout>
      <c:lineChart>
        <c:grouping val="standard"/>
        <c:varyColors val="0"/>
        <c:ser>
          <c:idx val="0"/>
          <c:order val="0"/>
          <c:tx>
            <c:strRef>
              <c:f>data!$B$3</c:f>
              <c:strCache>
                <c:ptCount val="1"/>
                <c:pt idx="0">
                  <c:v>Immediate</c:v>
                </c:pt>
              </c:strCache>
            </c:strRef>
          </c:tx>
          <c:cat>
            <c:numRef>
              <c:f>data!$A$4:$A$23</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data!$D$4:$D$23</c:f>
              <c:numCache>
                <c:formatCode>0%</c:formatCode>
                <c:ptCount val="20"/>
                <c:pt idx="0">
                  <c:v>0.95833333333333337</c:v>
                </c:pt>
                <c:pt idx="1">
                  <c:v>0.9375</c:v>
                </c:pt>
                <c:pt idx="2">
                  <c:v>0.95833333333333337</c:v>
                </c:pt>
                <c:pt idx="3">
                  <c:v>0.625</c:v>
                </c:pt>
                <c:pt idx="4">
                  <c:v>0.52083333333333337</c:v>
                </c:pt>
                <c:pt idx="5">
                  <c:v>0.58333333333333337</c:v>
                </c:pt>
                <c:pt idx="6">
                  <c:v>0.1875</c:v>
                </c:pt>
                <c:pt idx="7">
                  <c:v>0.39583333333333331</c:v>
                </c:pt>
                <c:pt idx="8">
                  <c:v>0.39583333333333331</c:v>
                </c:pt>
                <c:pt idx="9">
                  <c:v>0.35416666666666669</c:v>
                </c:pt>
                <c:pt idx="10">
                  <c:v>0.25</c:v>
                </c:pt>
                <c:pt idx="11">
                  <c:v>0.3125</c:v>
                </c:pt>
                <c:pt idx="12">
                  <c:v>0.25</c:v>
                </c:pt>
                <c:pt idx="13">
                  <c:v>0.3125</c:v>
                </c:pt>
                <c:pt idx="14">
                  <c:v>0.4375</c:v>
                </c:pt>
                <c:pt idx="15">
                  <c:v>0.625</c:v>
                </c:pt>
                <c:pt idx="16">
                  <c:v>0.70833333333333337</c:v>
                </c:pt>
                <c:pt idx="17">
                  <c:v>0.60416666666666663</c:v>
                </c:pt>
                <c:pt idx="18">
                  <c:v>0.60416666666666663</c:v>
                </c:pt>
                <c:pt idx="19">
                  <c:v>0.64583333333333337</c:v>
                </c:pt>
              </c:numCache>
            </c:numRef>
          </c:val>
          <c:smooth val="0"/>
          <c:extLst>
            <c:ext xmlns:c16="http://schemas.microsoft.com/office/drawing/2014/chart" uri="{C3380CC4-5D6E-409C-BE32-E72D297353CC}">
              <c16:uniqueId val="{00000000-36E3-4C4C-A326-997E07BDF18B}"/>
            </c:ext>
          </c:extLst>
        </c:ser>
        <c:ser>
          <c:idx val="2"/>
          <c:order val="1"/>
          <c:tx>
            <c:v>Delayed 2nd try</c:v>
          </c:tx>
          <c:val>
            <c:numRef>
              <c:f>data!$G$4:$G$23</c:f>
              <c:numCache>
                <c:formatCode>0%</c:formatCode>
                <c:ptCount val="20"/>
                <c:pt idx="0">
                  <c:v>0.94444444444444442</c:v>
                </c:pt>
                <c:pt idx="1">
                  <c:v>0.86111111111111116</c:v>
                </c:pt>
                <c:pt idx="2">
                  <c:v>0.66666666666666663</c:v>
                </c:pt>
                <c:pt idx="3">
                  <c:v>0.30555555555555558</c:v>
                </c:pt>
                <c:pt idx="4">
                  <c:v>0.16666666666666666</c:v>
                </c:pt>
                <c:pt idx="5">
                  <c:v>0.30555555555555558</c:v>
                </c:pt>
                <c:pt idx="6">
                  <c:v>8.3333333333333329E-2</c:v>
                </c:pt>
                <c:pt idx="7">
                  <c:v>0.22222222222222221</c:v>
                </c:pt>
                <c:pt idx="8">
                  <c:v>8.3333333333333329E-2</c:v>
                </c:pt>
                <c:pt idx="9">
                  <c:v>0.27777777777777779</c:v>
                </c:pt>
                <c:pt idx="10">
                  <c:v>0.1111111111111111</c:v>
                </c:pt>
                <c:pt idx="11">
                  <c:v>0.30555555555555558</c:v>
                </c:pt>
                <c:pt idx="12">
                  <c:v>2.7777777777777776E-2</c:v>
                </c:pt>
                <c:pt idx="13">
                  <c:v>0.22222222222222221</c:v>
                </c:pt>
                <c:pt idx="14">
                  <c:v>0.19444444444444445</c:v>
                </c:pt>
                <c:pt idx="15">
                  <c:v>0.33333333333333331</c:v>
                </c:pt>
                <c:pt idx="16">
                  <c:v>0.30555555555555558</c:v>
                </c:pt>
                <c:pt idx="17">
                  <c:v>0.27777777777777779</c:v>
                </c:pt>
                <c:pt idx="18">
                  <c:v>0.22222222222222221</c:v>
                </c:pt>
                <c:pt idx="19">
                  <c:v>0.25</c:v>
                </c:pt>
              </c:numCache>
            </c:numRef>
          </c:val>
          <c:smooth val="0"/>
          <c:extLst>
            <c:ext xmlns:c16="http://schemas.microsoft.com/office/drawing/2014/chart" uri="{C3380CC4-5D6E-409C-BE32-E72D297353CC}">
              <c16:uniqueId val="{00000001-36E3-4C4C-A326-997E07BDF18B}"/>
            </c:ext>
          </c:extLst>
        </c:ser>
        <c:dLbls>
          <c:showLegendKey val="0"/>
          <c:showVal val="0"/>
          <c:showCatName val="0"/>
          <c:showSerName val="0"/>
          <c:showPercent val="0"/>
          <c:showBubbleSize val="0"/>
        </c:dLbls>
        <c:marker val="1"/>
        <c:smooth val="0"/>
        <c:axId val="-1901877840"/>
        <c:axId val="-1901874576"/>
      </c:lineChart>
      <c:catAx>
        <c:axId val="-1901877840"/>
        <c:scaling>
          <c:orientation val="minMax"/>
        </c:scaling>
        <c:delete val="0"/>
        <c:axPos val="b"/>
        <c:title>
          <c:tx>
            <c:rich>
              <a:bodyPr/>
              <a:lstStyle/>
              <a:p>
                <a:pPr>
                  <a:defRPr sz="1800" b="1" i="0" u="none" strike="noStrike" baseline="0">
                    <a:solidFill>
                      <a:srgbClr val="000000"/>
                    </a:solidFill>
                    <a:latin typeface="Arial"/>
                    <a:ea typeface="Arial"/>
                    <a:cs typeface="Arial"/>
                  </a:defRPr>
                </a:pPr>
                <a:r>
                  <a:rPr lang="en-US" sz="1800"/>
                  <a:t>Word Position</a:t>
                </a:r>
              </a:p>
            </c:rich>
          </c:tx>
          <c:layout>
            <c:manualLayout>
              <c:xMode val="edge"/>
              <c:yMode val="edge"/>
              <c:x val="0.38216797900262461"/>
              <c:y val="0.9358063395960832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901874576"/>
        <c:crosses val="autoZero"/>
        <c:auto val="1"/>
        <c:lblAlgn val="ctr"/>
        <c:lblOffset val="100"/>
        <c:tickLblSkip val="1"/>
        <c:tickMarkSkip val="1"/>
        <c:noMultiLvlLbl val="0"/>
      </c:catAx>
      <c:valAx>
        <c:axId val="-1901874576"/>
        <c:scaling>
          <c:orientation val="minMax"/>
        </c:scaling>
        <c:delete val="0"/>
        <c:axPos val="l"/>
        <c:title>
          <c:tx>
            <c:rich>
              <a:bodyPr/>
              <a:lstStyle/>
              <a:p>
                <a:pPr>
                  <a:defRPr sz="1800" b="1" i="0" u="none" strike="noStrike" baseline="0">
                    <a:solidFill>
                      <a:srgbClr val="000000"/>
                    </a:solidFill>
                    <a:latin typeface="Arial"/>
                    <a:ea typeface="Arial"/>
                    <a:cs typeface="Arial"/>
                  </a:defRPr>
                </a:pPr>
                <a:r>
                  <a:rPr lang="en-US" sz="1800"/>
                  <a:t>Percent Recalled</a:t>
                </a:r>
              </a:p>
            </c:rich>
          </c:tx>
          <c:layout>
            <c:manualLayout>
              <c:xMode val="edge"/>
              <c:yMode val="edge"/>
              <c:x val="1.2208690580344123E-2"/>
              <c:y val="0.34833827208779033"/>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901877840"/>
        <c:crosses val="autoZero"/>
        <c:crossBetween val="between"/>
      </c:valAx>
      <c:spPr>
        <a:ln>
          <a:solidFill>
            <a:schemeClr val="tx1"/>
          </a:solidFill>
        </a:ln>
      </c:spPr>
    </c:plotArea>
    <c:legend>
      <c:legendPos val="r"/>
      <c:layout>
        <c:manualLayout>
          <c:xMode val="edge"/>
          <c:yMode val="edge"/>
          <c:x val="0.82019982502187216"/>
          <c:y val="0.30837950892458643"/>
          <c:w val="0.17536074657334499"/>
          <c:h val="0.28334622414463573"/>
        </c:manualLayout>
      </c:layout>
      <c:overlay val="0"/>
      <c:spPr>
        <a:solidFill>
          <a:srgbClr val="FFFFFF"/>
        </a:solidFill>
        <a:ln w="3175">
          <a:solidFill>
            <a:srgbClr val="000000"/>
          </a:solidFill>
          <a:prstDash val="solid"/>
        </a:ln>
      </c:spPr>
      <c:txPr>
        <a:bodyPr/>
        <a:lstStyle/>
        <a:p>
          <a:pPr>
            <a:defRPr sz="18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a:t>Release from PI</a:t>
            </a:r>
          </a:p>
        </c:rich>
      </c:tx>
      <c:layout>
        <c:manualLayout>
          <c:xMode val="edge"/>
          <c:yMode val="edge"/>
          <c:x val="0.38171262699564584"/>
          <c:y val="3.1674208144796379E-2"/>
        </c:manualLayout>
      </c:layout>
      <c:overlay val="0"/>
      <c:spPr>
        <a:noFill/>
        <a:ln w="25400">
          <a:noFill/>
        </a:ln>
      </c:spPr>
    </c:title>
    <c:autoTitleDeleted val="0"/>
    <c:plotArea>
      <c:layout>
        <c:manualLayout>
          <c:layoutTarget val="inner"/>
          <c:xMode val="edge"/>
          <c:yMode val="edge"/>
          <c:x val="0.20440901765348829"/>
          <c:y val="0.15615661410418458"/>
          <c:w val="0.76753582118907848"/>
          <c:h val="0.60360537374886725"/>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Sheet1!$A$4:$A$9</c:f>
              <c:numCache>
                <c:formatCode>General</c:formatCode>
                <c:ptCount val="6"/>
                <c:pt idx="0">
                  <c:v>1</c:v>
                </c:pt>
                <c:pt idx="1">
                  <c:v>2</c:v>
                </c:pt>
                <c:pt idx="2">
                  <c:v>3</c:v>
                </c:pt>
                <c:pt idx="3">
                  <c:v>4</c:v>
                </c:pt>
                <c:pt idx="4">
                  <c:v>5</c:v>
                </c:pt>
                <c:pt idx="5">
                  <c:v>6</c:v>
                </c:pt>
              </c:numCache>
            </c:numRef>
          </c:cat>
          <c:val>
            <c:numRef>
              <c:f>Sheet1!$C$4:$C$9</c:f>
              <c:numCache>
                <c:formatCode>0%</c:formatCode>
                <c:ptCount val="6"/>
                <c:pt idx="0">
                  <c:v>0.93055555555555558</c:v>
                </c:pt>
                <c:pt idx="1">
                  <c:v>0.71875</c:v>
                </c:pt>
                <c:pt idx="2">
                  <c:v>0.63194444444444442</c:v>
                </c:pt>
                <c:pt idx="3">
                  <c:v>0.51736111111111116</c:v>
                </c:pt>
                <c:pt idx="4">
                  <c:v>0.52083333333333337</c:v>
                </c:pt>
                <c:pt idx="5">
                  <c:v>0.83680555555555558</c:v>
                </c:pt>
              </c:numCache>
            </c:numRef>
          </c:val>
          <c:smooth val="0"/>
          <c:extLst>
            <c:ext xmlns:c16="http://schemas.microsoft.com/office/drawing/2014/chart" uri="{C3380CC4-5D6E-409C-BE32-E72D297353CC}">
              <c16:uniqueId val="{00000000-1C60-4E40-9C42-42695A93B374}"/>
            </c:ext>
          </c:extLst>
        </c:ser>
        <c:dLbls>
          <c:showLegendKey val="0"/>
          <c:showVal val="0"/>
          <c:showCatName val="0"/>
          <c:showSerName val="0"/>
          <c:showPercent val="0"/>
          <c:showBubbleSize val="0"/>
        </c:dLbls>
        <c:marker val="1"/>
        <c:smooth val="0"/>
        <c:axId val="719206399"/>
        <c:axId val="1"/>
      </c:lineChart>
      <c:catAx>
        <c:axId val="719206399"/>
        <c:scaling>
          <c:orientation val="minMax"/>
        </c:scaling>
        <c:delete val="0"/>
        <c:axPos val="b"/>
        <c:title>
          <c:tx>
            <c:rich>
              <a:bodyPr/>
              <a:lstStyle/>
              <a:p>
                <a:pPr>
                  <a:defRPr sz="1800" b="1" i="0" u="none" strike="noStrike" baseline="0">
                    <a:solidFill>
                      <a:srgbClr val="000000"/>
                    </a:solidFill>
                    <a:latin typeface="Arial"/>
                    <a:ea typeface="Arial"/>
                    <a:cs typeface="Arial"/>
                  </a:defRPr>
                </a:pPr>
                <a:r>
                  <a:rPr lang="en-US"/>
                  <a:t>Trial</a:t>
                </a:r>
              </a:p>
            </c:rich>
          </c:tx>
          <c:layout>
            <c:manualLayout>
              <c:xMode val="edge"/>
              <c:yMode val="edge"/>
              <c:x val="0.54909873566239631"/>
              <c:y val="0.867870452844977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
          <c:min val="0"/>
        </c:scaling>
        <c:delete val="0"/>
        <c:axPos val="l"/>
        <c:title>
          <c:tx>
            <c:rich>
              <a:bodyPr/>
              <a:lstStyle/>
              <a:p>
                <a:pPr>
                  <a:defRPr sz="1800" b="1" i="0" u="none" strike="noStrike" baseline="0">
                    <a:solidFill>
                      <a:srgbClr val="000000"/>
                    </a:solidFill>
                    <a:latin typeface="Arial"/>
                    <a:ea typeface="Arial"/>
                    <a:cs typeface="Arial"/>
                  </a:defRPr>
                </a:pPr>
                <a:r>
                  <a:rPr lang="en-US"/>
                  <a:t>Percentage Recalled</a:t>
                </a:r>
              </a:p>
            </c:rich>
          </c:tx>
          <c:layout>
            <c:manualLayout>
              <c:xMode val="edge"/>
              <c:yMode val="edge"/>
              <c:x val="3.206411970637197E-2"/>
              <c:y val="0.21321385731760906"/>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719206399"/>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81933581093646"/>
          <c:y val="5.9848947611056663E-2"/>
          <c:w val="0.82209526745151384"/>
          <c:h val="0.72230886223961455"/>
        </c:manualLayout>
      </c:layout>
      <c:barChart>
        <c:barDir val="col"/>
        <c:grouping val="clustered"/>
        <c:varyColors val="0"/>
        <c:ser>
          <c:idx val="0"/>
          <c:order val="0"/>
          <c:spPr>
            <a:solidFill>
              <a:srgbClr val="9999FF"/>
            </a:solidFill>
            <a:ln w="12700">
              <a:solidFill>
                <a:srgbClr val="000000"/>
              </a:solidFill>
              <a:prstDash val="solid"/>
            </a:ln>
          </c:spPr>
          <c:invertIfNegative val="0"/>
          <c:errBars>
            <c:errBarType val="both"/>
            <c:errValType val="cust"/>
            <c:noEndCap val="0"/>
            <c:plus>
              <c:numRef>
                <c:f>Cueing!$F$8:$H$8</c:f>
                <c:numCache>
                  <c:formatCode>General</c:formatCode>
                  <c:ptCount val="3"/>
                  <c:pt idx="0">
                    <c:v>11.314737327648039</c:v>
                  </c:pt>
                  <c:pt idx="1">
                    <c:v>11.805920602061635</c:v>
                  </c:pt>
                  <c:pt idx="2">
                    <c:v>15.168839829420797</c:v>
                  </c:pt>
                </c:numCache>
              </c:numRef>
            </c:plus>
            <c:minus>
              <c:numRef>
                <c:f>Cueing!$F$8:$H$8</c:f>
                <c:numCache>
                  <c:formatCode>General</c:formatCode>
                  <c:ptCount val="3"/>
                  <c:pt idx="0">
                    <c:v>11.314737327648039</c:v>
                  </c:pt>
                  <c:pt idx="1">
                    <c:v>11.805920602061635</c:v>
                  </c:pt>
                  <c:pt idx="2">
                    <c:v>15.168839829420797</c:v>
                  </c:pt>
                </c:numCache>
              </c:numRef>
            </c:minus>
            <c:spPr>
              <a:ln w="12700">
                <a:solidFill>
                  <a:srgbClr val="000000"/>
                </a:solidFill>
                <a:prstDash val="solid"/>
              </a:ln>
            </c:spPr>
          </c:errBars>
          <c:cat>
            <c:strRef>
              <c:f>Cueing!$F$6:$H$6</c:f>
              <c:strCache>
                <c:ptCount val="3"/>
                <c:pt idx="0">
                  <c:v>Valid</c:v>
                </c:pt>
                <c:pt idx="1">
                  <c:v>Neutral</c:v>
                </c:pt>
                <c:pt idx="2">
                  <c:v>Invalid</c:v>
                </c:pt>
              </c:strCache>
            </c:strRef>
          </c:cat>
          <c:val>
            <c:numRef>
              <c:f>Cueing!$F$7:$H$7</c:f>
              <c:numCache>
                <c:formatCode>General</c:formatCode>
                <c:ptCount val="3"/>
                <c:pt idx="0">
                  <c:v>315.15069615384618</c:v>
                </c:pt>
                <c:pt idx="1">
                  <c:v>345.80919230769229</c:v>
                </c:pt>
                <c:pt idx="2">
                  <c:v>358.27023076923075</c:v>
                </c:pt>
              </c:numCache>
            </c:numRef>
          </c:val>
          <c:extLst>
            <c:ext xmlns:c16="http://schemas.microsoft.com/office/drawing/2014/chart" uri="{C3380CC4-5D6E-409C-BE32-E72D297353CC}">
              <c16:uniqueId val="{00000000-73F4-41BA-9E39-FECE3C82697C}"/>
            </c:ext>
          </c:extLst>
        </c:ser>
        <c:dLbls>
          <c:showLegendKey val="0"/>
          <c:showVal val="0"/>
          <c:showCatName val="0"/>
          <c:showSerName val="0"/>
          <c:showPercent val="0"/>
          <c:showBubbleSize val="0"/>
        </c:dLbls>
        <c:gapWidth val="150"/>
        <c:axId val="758320720"/>
        <c:axId val="758321264"/>
      </c:barChart>
      <c:catAx>
        <c:axId val="758320720"/>
        <c:scaling>
          <c:orientation val="minMax"/>
        </c:scaling>
        <c:delete val="0"/>
        <c:axPos val="b"/>
        <c:title>
          <c:tx>
            <c:rich>
              <a:bodyPr/>
              <a:lstStyle/>
              <a:p>
                <a:pPr>
                  <a:defRPr sz="1675" b="1" i="0" u="none" strike="noStrike" baseline="0">
                    <a:solidFill>
                      <a:srgbClr val="000000"/>
                    </a:solidFill>
                    <a:latin typeface="Arial"/>
                    <a:ea typeface="Arial"/>
                    <a:cs typeface="Arial"/>
                  </a:defRPr>
                </a:pPr>
                <a:r>
                  <a:rPr lang="en-US"/>
                  <a:t>Cue Type</a:t>
                </a:r>
              </a:p>
            </c:rich>
          </c:tx>
          <c:layout>
            <c:manualLayout>
              <c:xMode val="edge"/>
              <c:yMode val="edge"/>
              <c:x val="0.49354399930777881"/>
              <c:y val="0.8900414610540905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75" b="0" i="0" u="none" strike="noStrike" baseline="0">
                <a:solidFill>
                  <a:srgbClr val="000000"/>
                </a:solidFill>
                <a:latin typeface="Arial"/>
                <a:ea typeface="Arial"/>
                <a:cs typeface="Arial"/>
              </a:defRPr>
            </a:pPr>
            <a:endParaRPr lang="en-US"/>
          </a:p>
        </c:txPr>
        <c:crossAx val="758321264"/>
        <c:crosses val="autoZero"/>
        <c:auto val="1"/>
        <c:lblAlgn val="ctr"/>
        <c:lblOffset val="100"/>
        <c:tickLblSkip val="1"/>
        <c:tickMarkSkip val="1"/>
        <c:noMultiLvlLbl val="0"/>
      </c:catAx>
      <c:valAx>
        <c:axId val="758321264"/>
        <c:scaling>
          <c:orientation val="minMax"/>
          <c:min val="0"/>
        </c:scaling>
        <c:delete val="0"/>
        <c:axPos val="l"/>
        <c:title>
          <c:tx>
            <c:rich>
              <a:bodyPr/>
              <a:lstStyle/>
              <a:p>
                <a:pPr>
                  <a:defRPr sz="1675" b="1" i="0" u="none" strike="noStrike" baseline="0">
                    <a:solidFill>
                      <a:srgbClr val="000000"/>
                    </a:solidFill>
                    <a:latin typeface="Arial"/>
                    <a:ea typeface="Arial"/>
                    <a:cs typeface="Arial"/>
                  </a:defRPr>
                </a:pPr>
                <a:r>
                  <a:rPr lang="en-US"/>
                  <a:t>Reaction Time (msec)</a:t>
                </a:r>
              </a:p>
            </c:rich>
          </c:tx>
          <c:layout>
            <c:manualLayout>
              <c:xMode val="edge"/>
              <c:yMode val="edge"/>
              <c:x val="2.2955438262524878E-2"/>
              <c:y val="0.2593360655411244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75" b="0" i="0" u="none" strike="noStrike" baseline="0">
                <a:solidFill>
                  <a:srgbClr val="000000"/>
                </a:solidFill>
                <a:latin typeface="Arial"/>
                <a:ea typeface="Arial"/>
                <a:cs typeface="Arial"/>
              </a:defRPr>
            </a:pPr>
            <a:endParaRPr lang="en-US"/>
          </a:p>
        </c:txPr>
        <c:crossAx val="758320720"/>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675"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25" b="1" i="0" u="none" strike="noStrike" baseline="0">
                <a:solidFill>
                  <a:srgbClr val="000000"/>
                </a:solidFill>
                <a:latin typeface="Arial"/>
                <a:ea typeface="Arial"/>
                <a:cs typeface="Arial"/>
              </a:defRPr>
            </a:pPr>
            <a:r>
              <a:rPr lang="en-US"/>
              <a:t>Stroop Effect</a:t>
            </a:r>
          </a:p>
        </c:rich>
      </c:tx>
      <c:layout>
        <c:manualLayout>
          <c:xMode val="edge"/>
          <c:yMode val="edge"/>
          <c:x val="0.36953650024516166"/>
          <c:y val="2.8195428530462523E-2"/>
        </c:manualLayout>
      </c:layout>
      <c:overlay val="0"/>
      <c:spPr>
        <a:noFill/>
        <a:ln w="25400">
          <a:noFill/>
        </a:ln>
      </c:spPr>
    </c:title>
    <c:autoTitleDeleted val="0"/>
    <c:plotArea>
      <c:layout>
        <c:manualLayout>
          <c:layoutTarget val="inner"/>
          <c:xMode val="edge"/>
          <c:yMode val="edge"/>
          <c:x val="0.20462323577477343"/>
          <c:y val="0.20300770512190988"/>
          <c:w val="0.7768337542712821"/>
          <c:h val="0.57894789979211314"/>
        </c:manualLayout>
      </c:layout>
      <c:barChart>
        <c:barDir val="col"/>
        <c:grouping val="clustered"/>
        <c:varyColors val="0"/>
        <c:ser>
          <c:idx val="0"/>
          <c:order val="0"/>
          <c:spPr>
            <a:solidFill>
              <a:srgbClr val="9999FF"/>
            </a:solidFill>
            <a:ln w="12700">
              <a:solidFill>
                <a:srgbClr val="000000"/>
              </a:solidFill>
              <a:prstDash val="solid"/>
            </a:ln>
          </c:spPr>
          <c:invertIfNegative val="0"/>
          <c:errBars>
            <c:errBarType val="both"/>
            <c:errValType val="cust"/>
            <c:noEndCap val="0"/>
            <c:plus>
              <c:numRef>
                <c:f>Stroop!$B$4:$C$4</c:f>
                <c:numCache>
                  <c:formatCode>General</c:formatCode>
                  <c:ptCount val="2"/>
                  <c:pt idx="0">
                    <c:v>132.68003491187147</c:v>
                  </c:pt>
                  <c:pt idx="1">
                    <c:v>128.98153737101791</c:v>
                  </c:pt>
                </c:numCache>
              </c:numRef>
            </c:plus>
            <c:minus>
              <c:numRef>
                <c:f>Stroop!$B$4:$C$4</c:f>
                <c:numCache>
                  <c:formatCode>General</c:formatCode>
                  <c:ptCount val="2"/>
                  <c:pt idx="0">
                    <c:v>132.68003491187147</c:v>
                  </c:pt>
                  <c:pt idx="1">
                    <c:v>128.98153737101791</c:v>
                  </c:pt>
                </c:numCache>
              </c:numRef>
            </c:minus>
            <c:spPr>
              <a:ln w="12700">
                <a:solidFill>
                  <a:srgbClr val="000000"/>
                </a:solidFill>
                <a:prstDash val="solid"/>
              </a:ln>
            </c:spPr>
          </c:errBars>
          <c:cat>
            <c:strRef>
              <c:f>Stroop!$B$2:$C$2</c:f>
              <c:strCache>
                <c:ptCount val="2"/>
                <c:pt idx="0">
                  <c:v>Same</c:v>
                </c:pt>
                <c:pt idx="1">
                  <c:v>Different</c:v>
                </c:pt>
              </c:strCache>
            </c:strRef>
          </c:cat>
          <c:val>
            <c:numRef>
              <c:f>Stroop!$B$3:$C$3</c:f>
              <c:numCache>
                <c:formatCode>General</c:formatCode>
                <c:ptCount val="2"/>
                <c:pt idx="0">
                  <c:v>971.12961408382046</c:v>
                </c:pt>
                <c:pt idx="1">
                  <c:v>1239.2001339869278</c:v>
                </c:pt>
              </c:numCache>
            </c:numRef>
          </c:val>
          <c:extLst>
            <c:ext xmlns:c16="http://schemas.microsoft.com/office/drawing/2014/chart" uri="{C3380CC4-5D6E-409C-BE32-E72D297353CC}">
              <c16:uniqueId val="{00000000-52A8-4E0A-81D5-979AE7C0A82A}"/>
            </c:ext>
          </c:extLst>
        </c:ser>
        <c:dLbls>
          <c:showLegendKey val="0"/>
          <c:showVal val="0"/>
          <c:showCatName val="0"/>
          <c:showSerName val="0"/>
          <c:showPercent val="0"/>
          <c:showBubbleSize val="0"/>
        </c:dLbls>
        <c:gapWidth val="150"/>
        <c:axId val="761842864"/>
        <c:axId val="761840144"/>
      </c:barChart>
      <c:catAx>
        <c:axId val="761842864"/>
        <c:scaling>
          <c:orientation val="minMax"/>
        </c:scaling>
        <c:delete val="0"/>
        <c:axPos val="b"/>
        <c:title>
          <c:tx>
            <c:rich>
              <a:bodyPr/>
              <a:lstStyle/>
              <a:p>
                <a:pPr>
                  <a:defRPr sz="1850" b="1" i="0" u="none" strike="noStrike" baseline="0">
                    <a:solidFill>
                      <a:srgbClr val="000000"/>
                    </a:solidFill>
                    <a:latin typeface="Arial"/>
                    <a:ea typeface="Arial"/>
                    <a:cs typeface="Arial"/>
                  </a:defRPr>
                </a:pPr>
                <a:r>
                  <a:rPr lang="en-US"/>
                  <a:t>Text vs. Color</a:t>
                </a:r>
              </a:p>
            </c:rich>
          </c:tx>
          <c:layout>
            <c:manualLayout>
              <c:xMode val="edge"/>
              <c:yMode val="edge"/>
              <c:x val="0.45827821522309709"/>
              <c:y val="0.8890984909132185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50" b="0" i="0" u="none" strike="noStrike" baseline="0">
                <a:solidFill>
                  <a:srgbClr val="000000"/>
                </a:solidFill>
                <a:latin typeface="Arial"/>
                <a:ea typeface="Arial"/>
                <a:cs typeface="Arial"/>
              </a:defRPr>
            </a:pPr>
            <a:endParaRPr lang="en-US"/>
          </a:p>
        </c:txPr>
        <c:crossAx val="761840144"/>
        <c:crosses val="autoZero"/>
        <c:auto val="1"/>
        <c:lblAlgn val="ctr"/>
        <c:lblOffset val="100"/>
        <c:tickLblSkip val="1"/>
        <c:tickMarkSkip val="1"/>
        <c:noMultiLvlLbl val="0"/>
      </c:catAx>
      <c:valAx>
        <c:axId val="761840144"/>
        <c:scaling>
          <c:orientation val="minMax"/>
          <c:min val="0"/>
        </c:scaling>
        <c:delete val="0"/>
        <c:axPos val="l"/>
        <c:title>
          <c:tx>
            <c:rich>
              <a:bodyPr/>
              <a:lstStyle/>
              <a:p>
                <a:pPr>
                  <a:defRPr sz="1850" b="1" i="0" u="none" strike="noStrike" baseline="0">
                    <a:solidFill>
                      <a:srgbClr val="000000"/>
                    </a:solidFill>
                    <a:latin typeface="Arial"/>
                    <a:ea typeface="Arial"/>
                    <a:cs typeface="Arial"/>
                  </a:defRPr>
                </a:pPr>
                <a:r>
                  <a:rPr lang="en-US"/>
                  <a:t>Reaction Time (msec)</a:t>
                </a:r>
              </a:p>
            </c:rich>
          </c:tx>
          <c:layout>
            <c:manualLayout>
              <c:xMode val="edge"/>
              <c:yMode val="edge"/>
              <c:x val="2.1192120215742263E-2"/>
              <c:y val="0.2462407449448181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50" b="0" i="0" u="none" strike="noStrike" baseline="0">
                <a:solidFill>
                  <a:srgbClr val="000000"/>
                </a:solidFill>
                <a:latin typeface="Arial"/>
                <a:ea typeface="Arial"/>
                <a:cs typeface="Arial"/>
              </a:defRPr>
            </a:pPr>
            <a:endParaRPr lang="en-US"/>
          </a:p>
        </c:txPr>
        <c:crossAx val="761842864"/>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85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86" b="1" i="0" u="none" strike="noStrike" baseline="0">
                <a:solidFill>
                  <a:schemeClr val="tx1"/>
                </a:solidFill>
                <a:latin typeface="Arial"/>
                <a:ea typeface="Arial"/>
                <a:cs typeface="Arial"/>
              </a:defRPr>
            </a:pPr>
            <a:r>
              <a:rPr lang="en-US"/>
              <a:t>Sampling</a:t>
            </a:r>
          </a:p>
        </c:rich>
      </c:tx>
      <c:layout>
        <c:manualLayout>
          <c:xMode val="edge"/>
          <c:yMode val="edge"/>
          <c:x val="0.39228295819935716"/>
          <c:y val="1.9512195121951223E-2"/>
        </c:manualLayout>
      </c:layout>
      <c:overlay val="0"/>
      <c:spPr>
        <a:noFill/>
        <a:ln w="20147">
          <a:noFill/>
        </a:ln>
      </c:spPr>
    </c:title>
    <c:autoTitleDeleted val="0"/>
    <c:plotArea>
      <c:layout>
        <c:manualLayout>
          <c:layoutTarget val="inner"/>
          <c:xMode val="edge"/>
          <c:yMode val="edge"/>
          <c:x val="0.23472668810289396"/>
          <c:y val="0.17560975609756099"/>
          <c:w val="0.5112540192926045"/>
          <c:h val="0.5414634146341466"/>
        </c:manualLayout>
      </c:layout>
      <c:scatterChart>
        <c:scatterStyle val="lineMarker"/>
        <c:varyColors val="0"/>
        <c:ser>
          <c:idx val="0"/>
          <c:order val="0"/>
          <c:tx>
            <c:strRef>
              <c:f>Sheet1!$A$2</c:f>
              <c:strCache>
                <c:ptCount val="1"/>
                <c:pt idx="0">
                  <c:v>Ideal</c:v>
                </c:pt>
              </c:strCache>
            </c:strRef>
          </c:tx>
          <c:spPr>
            <a:ln w="10073">
              <a:solidFill>
                <a:srgbClr val="FF0000"/>
              </a:solidFill>
              <a:prstDash val="solid"/>
            </a:ln>
          </c:spPr>
          <c:marker>
            <c:symbol val="diamond"/>
            <c:size val="3"/>
            <c:spPr>
              <a:solidFill>
                <a:srgbClr val="FF0000"/>
              </a:solidFill>
              <a:ln>
                <a:solidFill>
                  <a:srgbClr val="FF0000"/>
                </a:solidFill>
                <a:prstDash val="solid"/>
              </a:ln>
            </c:spPr>
          </c:marker>
          <c:xVal>
            <c:numRef>
              <c:f>Sheet1!$B$1:$C$1</c:f>
              <c:numCache>
                <c:formatCode>General</c:formatCode>
                <c:ptCount val="2"/>
                <c:pt idx="0">
                  <c:v>0</c:v>
                </c:pt>
                <c:pt idx="1">
                  <c:v>1</c:v>
                </c:pt>
              </c:numCache>
            </c:numRef>
          </c:xVal>
          <c:yVal>
            <c:numRef>
              <c:f>Sheet1!$B$2:$C$2</c:f>
              <c:numCache>
                <c:formatCode>General</c:formatCode>
                <c:ptCount val="2"/>
                <c:pt idx="0">
                  <c:v>0</c:v>
                </c:pt>
                <c:pt idx="1">
                  <c:v>1</c:v>
                </c:pt>
              </c:numCache>
            </c:numRef>
          </c:yVal>
          <c:smooth val="0"/>
          <c:extLst>
            <c:ext xmlns:c16="http://schemas.microsoft.com/office/drawing/2014/chart" uri="{C3380CC4-5D6E-409C-BE32-E72D297353CC}">
              <c16:uniqueId val="{00000000-DF36-4607-9D8E-D0AB1B4E8BB2}"/>
            </c:ext>
          </c:extLst>
        </c:ser>
        <c:ser>
          <c:idx val="1"/>
          <c:order val="1"/>
          <c:tx>
            <c:strRef>
              <c:f>Sheet1!$A$3</c:f>
              <c:strCache>
                <c:ptCount val="1"/>
                <c:pt idx="0">
                  <c:v>Actual</c:v>
                </c:pt>
              </c:strCache>
            </c:strRef>
          </c:tx>
          <c:spPr>
            <a:ln w="10073">
              <a:solidFill>
                <a:schemeClr val="accent1"/>
              </a:solidFill>
              <a:prstDash val="solid"/>
            </a:ln>
          </c:spPr>
          <c:marker>
            <c:symbol val="square"/>
            <c:size val="3"/>
            <c:spPr>
              <a:solidFill>
                <a:srgbClr val="FFFF00"/>
              </a:solidFill>
              <a:ln>
                <a:solidFill>
                  <a:srgbClr val="FFFF00"/>
                </a:solidFill>
                <a:prstDash val="solid"/>
              </a:ln>
            </c:spPr>
          </c:marker>
          <c:xVal>
            <c:numRef>
              <c:f>Sheet1!$B$1:$C$1</c:f>
              <c:numCache>
                <c:formatCode>General</c:formatCode>
                <c:ptCount val="2"/>
                <c:pt idx="0">
                  <c:v>0</c:v>
                </c:pt>
                <c:pt idx="1">
                  <c:v>1</c:v>
                </c:pt>
              </c:numCache>
            </c:numRef>
          </c:xVal>
          <c:yVal>
            <c:numRef>
              <c:f>Sheet1!$B$3:$C$3</c:f>
              <c:numCache>
                <c:formatCode>General</c:formatCode>
                <c:ptCount val="2"/>
                <c:pt idx="0">
                  <c:v>0.2</c:v>
                </c:pt>
                <c:pt idx="1">
                  <c:v>0.8</c:v>
                </c:pt>
              </c:numCache>
            </c:numRef>
          </c:yVal>
          <c:smooth val="0"/>
          <c:extLst>
            <c:ext xmlns:c16="http://schemas.microsoft.com/office/drawing/2014/chart" uri="{C3380CC4-5D6E-409C-BE32-E72D297353CC}">
              <c16:uniqueId val="{00000001-DF36-4607-9D8E-D0AB1B4E8BB2}"/>
            </c:ext>
          </c:extLst>
        </c:ser>
        <c:dLbls>
          <c:showLegendKey val="0"/>
          <c:showVal val="0"/>
          <c:showCatName val="0"/>
          <c:showSerName val="0"/>
          <c:showPercent val="0"/>
          <c:showBubbleSize val="0"/>
        </c:dLbls>
        <c:axId val="23028096"/>
        <c:axId val="23030400"/>
      </c:scatterChart>
      <c:valAx>
        <c:axId val="23028096"/>
        <c:scaling>
          <c:orientation val="minMax"/>
          <c:max val="1"/>
        </c:scaling>
        <c:delete val="0"/>
        <c:axPos val="b"/>
        <c:title>
          <c:tx>
            <c:rich>
              <a:bodyPr/>
              <a:lstStyle/>
              <a:p>
                <a:pPr>
                  <a:defRPr sz="1586" b="1" i="0" u="none" strike="noStrike" baseline="0">
                    <a:solidFill>
                      <a:schemeClr val="tx1"/>
                    </a:solidFill>
                    <a:latin typeface="Arial"/>
                    <a:ea typeface="Arial"/>
                    <a:cs typeface="Arial"/>
                  </a:defRPr>
                </a:pPr>
                <a:r>
                  <a:rPr lang="en-US"/>
                  <a:t>Probablility of Event</a:t>
                </a:r>
              </a:p>
            </c:rich>
          </c:tx>
          <c:layout>
            <c:manualLayout>
              <c:xMode val="edge"/>
              <c:yMode val="edge"/>
              <c:x val="0.26848874598070754"/>
              <c:y val="0.85853658536585331"/>
            </c:manualLayout>
          </c:layout>
          <c:overlay val="0"/>
          <c:spPr>
            <a:noFill/>
            <a:ln w="20147">
              <a:noFill/>
            </a:ln>
          </c:spPr>
        </c:title>
        <c:numFmt formatCode="General" sourceLinked="1"/>
        <c:majorTickMark val="out"/>
        <c:minorTickMark val="none"/>
        <c:tickLblPos val="nextTo"/>
        <c:spPr>
          <a:ln w="2518">
            <a:solidFill>
              <a:schemeClr val="tx1"/>
            </a:solidFill>
            <a:prstDash val="solid"/>
          </a:ln>
        </c:spPr>
        <c:txPr>
          <a:bodyPr rot="0" vert="horz"/>
          <a:lstStyle/>
          <a:p>
            <a:pPr>
              <a:defRPr sz="1408" b="1" i="0" u="none" strike="noStrike" baseline="0">
                <a:solidFill>
                  <a:schemeClr val="tx1"/>
                </a:solidFill>
                <a:latin typeface="Arial"/>
                <a:ea typeface="Arial"/>
                <a:cs typeface="Arial"/>
              </a:defRPr>
            </a:pPr>
            <a:endParaRPr lang="en-US"/>
          </a:p>
        </c:txPr>
        <c:crossAx val="23030400"/>
        <c:crosses val="autoZero"/>
        <c:crossBetween val="midCat"/>
      </c:valAx>
      <c:valAx>
        <c:axId val="23030400"/>
        <c:scaling>
          <c:orientation val="minMax"/>
          <c:max val="1"/>
          <c:min val="0"/>
        </c:scaling>
        <c:delete val="0"/>
        <c:axPos val="l"/>
        <c:title>
          <c:tx>
            <c:rich>
              <a:bodyPr/>
              <a:lstStyle/>
              <a:p>
                <a:pPr>
                  <a:defRPr sz="1586" b="1" i="0" u="none" strike="noStrike" baseline="0">
                    <a:solidFill>
                      <a:schemeClr val="tx1"/>
                    </a:solidFill>
                    <a:latin typeface="Arial"/>
                    <a:ea typeface="Arial"/>
                    <a:cs typeface="Arial"/>
                  </a:defRPr>
                </a:pPr>
                <a:r>
                  <a:rPr lang="en-US"/>
                  <a:t>Probability of
Sample</a:t>
                </a:r>
              </a:p>
            </c:rich>
          </c:tx>
          <c:layout>
            <c:manualLayout>
              <c:xMode val="edge"/>
              <c:yMode val="edge"/>
              <c:x val="6.4308681672025766E-3"/>
              <c:y val="0.22926829268292695"/>
            </c:manualLayout>
          </c:layout>
          <c:overlay val="0"/>
          <c:spPr>
            <a:noFill/>
            <a:ln w="20147">
              <a:noFill/>
            </a:ln>
          </c:spPr>
        </c:title>
        <c:numFmt formatCode="General" sourceLinked="1"/>
        <c:majorTickMark val="out"/>
        <c:minorTickMark val="none"/>
        <c:tickLblPos val="nextTo"/>
        <c:spPr>
          <a:ln w="2518">
            <a:solidFill>
              <a:schemeClr val="tx1"/>
            </a:solidFill>
            <a:prstDash val="solid"/>
          </a:ln>
        </c:spPr>
        <c:txPr>
          <a:bodyPr rot="0" vert="horz"/>
          <a:lstStyle/>
          <a:p>
            <a:pPr>
              <a:defRPr sz="1408" b="1" i="0" u="none" strike="noStrike" baseline="0">
                <a:solidFill>
                  <a:schemeClr val="tx1"/>
                </a:solidFill>
                <a:latin typeface="Arial"/>
                <a:ea typeface="Arial"/>
                <a:cs typeface="Arial"/>
              </a:defRPr>
            </a:pPr>
            <a:endParaRPr lang="en-US"/>
          </a:p>
        </c:txPr>
        <c:crossAx val="23028096"/>
        <c:crosses val="autoZero"/>
        <c:crossBetween val="midCat"/>
      </c:valAx>
      <c:spPr>
        <a:noFill/>
        <a:ln w="10073">
          <a:solidFill>
            <a:schemeClr val="tx1"/>
          </a:solidFill>
          <a:prstDash val="solid"/>
        </a:ln>
      </c:spPr>
    </c:plotArea>
    <c:legend>
      <c:legendPos val="r"/>
      <c:layout>
        <c:manualLayout>
          <c:xMode val="edge"/>
          <c:yMode val="edge"/>
          <c:x val="0.80064308681672025"/>
          <c:y val="0.39268292682926853"/>
          <c:w val="0.19292604501607721"/>
          <c:h val="0.17317073170731706"/>
        </c:manualLayout>
      </c:layout>
      <c:overlay val="0"/>
      <c:spPr>
        <a:noFill/>
        <a:ln w="2518">
          <a:solidFill>
            <a:schemeClr val="tx1"/>
          </a:solidFill>
          <a:prstDash val="solid"/>
        </a:ln>
      </c:spPr>
      <c:txPr>
        <a:bodyPr/>
        <a:lstStyle/>
        <a:p>
          <a:pPr>
            <a:defRPr sz="1293"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8"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Memory Span</a:t>
            </a:r>
          </a:p>
        </c:rich>
      </c:tx>
      <c:layout>
        <c:manualLayout>
          <c:xMode val="edge"/>
          <c:yMode val="edge"/>
          <c:x val="0.41176470588235325"/>
          <c:y val="1.9639934533551555E-2"/>
        </c:manualLayout>
      </c:layout>
      <c:overlay val="0"/>
      <c:spPr>
        <a:noFill/>
        <a:ln w="25400">
          <a:noFill/>
        </a:ln>
      </c:spPr>
    </c:title>
    <c:autoTitleDeleted val="0"/>
    <c:plotArea>
      <c:layout>
        <c:manualLayout>
          <c:layoutTarget val="inner"/>
          <c:xMode val="edge"/>
          <c:yMode val="edge"/>
          <c:x val="8.5454110825156609E-2"/>
          <c:y val="0.12234910277324638"/>
          <c:w val="0.90344713421859624"/>
          <c:h val="0.81076672104404557"/>
        </c:manualLayout>
      </c:layout>
      <c:barChart>
        <c:barDir val="col"/>
        <c:grouping val="clustered"/>
        <c:varyColors val="0"/>
        <c:ser>
          <c:idx val="0"/>
          <c:order val="0"/>
          <c:tx>
            <c:v>Class</c:v>
          </c:tx>
          <c:spPr>
            <a:solidFill>
              <a:srgbClr val="9999FF"/>
            </a:solidFill>
            <a:ln w="12700">
              <a:solidFill>
                <a:srgbClr val="000000"/>
              </a:solidFill>
              <a:prstDash val="solid"/>
            </a:ln>
          </c:spPr>
          <c:invertIfNegative val="0"/>
          <c:errBars>
            <c:errBarType val="both"/>
            <c:errValType val="cust"/>
            <c:noEndCap val="0"/>
            <c:plus>
              <c:numRef>
                <c:f>'Data 1'!$B$6:$F$6</c:f>
                <c:numCache>
                  <c:formatCode>General</c:formatCode>
                  <c:ptCount val="5"/>
                  <c:pt idx="0">
                    <c:v>0.49343934467752826</c:v>
                  </c:pt>
                  <c:pt idx="1">
                    <c:v>0.33213558018855183</c:v>
                  </c:pt>
                  <c:pt idx="2">
                    <c:v>0.35025860285918792</c:v>
                  </c:pt>
                  <c:pt idx="3">
                    <c:v>0.27921649889290412</c:v>
                  </c:pt>
                  <c:pt idx="4">
                    <c:v>0.26203403448073026</c:v>
                  </c:pt>
                </c:numCache>
              </c:numRef>
            </c:plus>
            <c:minus>
              <c:numRef>
                <c:f>'Data 1'!$B$6:$F$6</c:f>
                <c:numCache>
                  <c:formatCode>General</c:formatCode>
                  <c:ptCount val="5"/>
                  <c:pt idx="0">
                    <c:v>0.49343934467752826</c:v>
                  </c:pt>
                  <c:pt idx="1">
                    <c:v>0.33213558018855183</c:v>
                  </c:pt>
                  <c:pt idx="2">
                    <c:v>0.35025860285918792</c:v>
                  </c:pt>
                  <c:pt idx="3">
                    <c:v>0.27921649889290412</c:v>
                  </c:pt>
                  <c:pt idx="4">
                    <c:v>0.26203403448073026</c:v>
                  </c:pt>
                </c:numCache>
              </c:numRef>
            </c:minus>
            <c:spPr>
              <a:ln w="12700">
                <a:solidFill>
                  <a:srgbClr val="000000"/>
                </a:solidFill>
                <a:prstDash val="solid"/>
              </a:ln>
            </c:spPr>
          </c:errBars>
          <c:cat>
            <c:strRef>
              <c:f>'Data 1'!$B$8:$F$8</c:f>
              <c:strCache>
                <c:ptCount val="5"/>
                <c:pt idx="0">
                  <c:v>Numbers</c:v>
                </c:pt>
                <c:pt idx="1">
                  <c:v>Letters: Sound Diff</c:v>
                </c:pt>
                <c:pt idx="2">
                  <c:v>: Rhyme</c:v>
                </c:pt>
                <c:pt idx="3">
                  <c:v>Words 1 Syl</c:v>
                </c:pt>
                <c:pt idx="4">
                  <c:v>Words 2 Syl</c:v>
                </c:pt>
              </c:strCache>
            </c:strRef>
          </c:cat>
          <c:val>
            <c:numRef>
              <c:f>'Data 1'!$B$4:$F$4</c:f>
              <c:numCache>
                <c:formatCode>General</c:formatCode>
                <c:ptCount val="5"/>
                <c:pt idx="0">
                  <c:v>5.5813953488372094</c:v>
                </c:pt>
                <c:pt idx="1">
                  <c:v>5.1627906976744189</c:v>
                </c:pt>
                <c:pt idx="2">
                  <c:v>4.2325581395348841</c:v>
                </c:pt>
                <c:pt idx="3">
                  <c:v>4.7209302325581399</c:v>
                </c:pt>
                <c:pt idx="4">
                  <c:v>4.3953488372093021</c:v>
                </c:pt>
              </c:numCache>
            </c:numRef>
          </c:val>
          <c:extLst>
            <c:ext xmlns:c16="http://schemas.microsoft.com/office/drawing/2014/chart" uri="{C3380CC4-5D6E-409C-BE32-E72D297353CC}">
              <c16:uniqueId val="{00000000-9B53-46C9-A9AA-6759EBB2C6E1}"/>
            </c:ext>
          </c:extLst>
        </c:ser>
        <c:dLbls>
          <c:showLegendKey val="0"/>
          <c:showVal val="0"/>
          <c:showCatName val="0"/>
          <c:showSerName val="0"/>
          <c:showPercent val="0"/>
          <c:showBubbleSize val="0"/>
        </c:dLbls>
        <c:gapWidth val="150"/>
        <c:axId val="1125542736"/>
        <c:axId val="1125545456"/>
      </c:barChart>
      <c:catAx>
        <c:axId val="11255427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125545456"/>
        <c:crosses val="autoZero"/>
        <c:auto val="1"/>
        <c:lblAlgn val="ctr"/>
        <c:lblOffset val="100"/>
        <c:tickLblSkip val="1"/>
        <c:tickMarkSkip val="1"/>
        <c:noMultiLvlLbl val="0"/>
      </c:catAx>
      <c:valAx>
        <c:axId val="1125545456"/>
        <c:scaling>
          <c:orientation val="minMax"/>
        </c:scaling>
        <c:delete val="0"/>
        <c:axPos val="l"/>
        <c:title>
          <c:tx>
            <c:rich>
              <a:bodyPr/>
              <a:lstStyle/>
              <a:p>
                <a:pPr>
                  <a:defRPr sz="1800"/>
                </a:pPr>
                <a:r>
                  <a:rPr lang="en-US" sz="1800"/>
                  <a:t>Memory Span</a:t>
                </a:r>
              </a:p>
            </c:rich>
          </c:tx>
          <c:layout>
            <c:manualLayout>
              <c:xMode val="edge"/>
              <c:yMode val="edge"/>
              <c:x val="1.2208657047724751E-2"/>
              <c:y val="0.451876060500621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125542736"/>
        <c:crosses val="autoZero"/>
        <c:crossBetween val="between"/>
      </c:valAx>
      <c:spPr>
        <a:noFill/>
        <a:ln w="12700">
          <a:solidFill>
            <a:srgbClr val="808080"/>
          </a:solidFill>
          <a:prstDash val="solid"/>
        </a:ln>
      </c:spPr>
    </c:plotArea>
    <c:plotVisOnly val="1"/>
    <c:dispBlanksAs val="gap"/>
    <c:showDLblsOverMax val="0"/>
  </c:chart>
  <c:spPr>
    <a:noFill/>
    <a:ln w="9525">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Brown-Peterson</a:t>
            </a:r>
          </a:p>
        </c:rich>
      </c:tx>
      <c:layout>
        <c:manualLayout>
          <c:xMode val="edge"/>
          <c:yMode val="edge"/>
          <c:x val="0.39289678135405187"/>
          <c:y val="1.9639934533551555E-2"/>
        </c:manualLayout>
      </c:layout>
      <c:overlay val="0"/>
      <c:spPr>
        <a:noFill/>
        <a:ln w="25400">
          <a:noFill/>
        </a:ln>
      </c:spPr>
    </c:title>
    <c:autoTitleDeleted val="0"/>
    <c:plotArea>
      <c:layout>
        <c:manualLayout>
          <c:layoutTarget val="inner"/>
          <c:xMode val="edge"/>
          <c:yMode val="edge"/>
          <c:x val="0.11430763517175212"/>
          <c:y val="0.12234910277324638"/>
          <c:w val="0.73141928650544785"/>
          <c:h val="0.71616086822030378"/>
        </c:manualLayout>
      </c:layout>
      <c:scatterChart>
        <c:scatterStyle val="lineMarker"/>
        <c:varyColors val="0"/>
        <c:ser>
          <c:idx val="1"/>
          <c:order val="0"/>
          <c:tx>
            <c:v>P &amp; P (1959)</c:v>
          </c:tx>
          <c:spPr>
            <a:ln w="25400">
              <a:solidFill>
                <a:srgbClr val="FF0000"/>
              </a:solidFill>
              <a:prstDash val="solid"/>
            </a:ln>
          </c:spPr>
          <c:marker>
            <c:symbol val="square"/>
            <c:size val="10"/>
            <c:spPr>
              <a:solidFill>
                <a:srgbClr val="FF0000"/>
              </a:solidFill>
              <a:ln>
                <a:solidFill>
                  <a:srgbClr val="FF0000"/>
                </a:solidFill>
                <a:prstDash val="solid"/>
              </a:ln>
            </c:spPr>
          </c:marker>
          <c:xVal>
            <c:numRef>
              <c:f>OrigData!$A$5:$A$10</c:f>
              <c:numCache>
                <c:formatCode>General</c:formatCode>
                <c:ptCount val="6"/>
                <c:pt idx="0">
                  <c:v>3</c:v>
                </c:pt>
                <c:pt idx="1">
                  <c:v>6</c:v>
                </c:pt>
                <c:pt idx="2">
                  <c:v>9</c:v>
                </c:pt>
                <c:pt idx="3">
                  <c:v>12</c:v>
                </c:pt>
                <c:pt idx="4">
                  <c:v>15</c:v>
                </c:pt>
                <c:pt idx="5">
                  <c:v>18</c:v>
                </c:pt>
              </c:numCache>
            </c:numRef>
          </c:xVal>
          <c:yVal>
            <c:numRef>
              <c:f>OrigData!$B$5:$B$10</c:f>
              <c:numCache>
                <c:formatCode>General</c:formatCode>
                <c:ptCount val="6"/>
                <c:pt idx="0">
                  <c:v>0.79</c:v>
                </c:pt>
                <c:pt idx="1">
                  <c:v>0.56999999999999995</c:v>
                </c:pt>
                <c:pt idx="2">
                  <c:v>0.37</c:v>
                </c:pt>
                <c:pt idx="3">
                  <c:v>0.21</c:v>
                </c:pt>
                <c:pt idx="4">
                  <c:v>0.1</c:v>
                </c:pt>
                <c:pt idx="5">
                  <c:v>0.1</c:v>
                </c:pt>
              </c:numCache>
            </c:numRef>
          </c:yVal>
          <c:smooth val="0"/>
          <c:extLst>
            <c:ext xmlns:c16="http://schemas.microsoft.com/office/drawing/2014/chart" uri="{C3380CC4-5D6E-409C-BE32-E72D297353CC}">
              <c16:uniqueId val="{00000001-BC03-4C88-8257-3A9663FCD3C0}"/>
            </c:ext>
          </c:extLst>
        </c:ser>
        <c:dLbls>
          <c:showLegendKey val="0"/>
          <c:showVal val="0"/>
          <c:showCatName val="0"/>
          <c:showSerName val="0"/>
          <c:showPercent val="0"/>
          <c:showBubbleSize val="0"/>
        </c:dLbls>
        <c:axId val="1125553616"/>
        <c:axId val="1125548176"/>
      </c:scatterChart>
      <c:valAx>
        <c:axId val="1125553616"/>
        <c:scaling>
          <c:orientation val="minMax"/>
        </c:scaling>
        <c:delete val="0"/>
        <c:axPos val="b"/>
        <c:title>
          <c:tx>
            <c:rich>
              <a:bodyPr/>
              <a:lstStyle/>
              <a:p>
                <a:pPr>
                  <a:defRPr sz="1800" b="1" i="0" u="none" strike="noStrike" baseline="0">
                    <a:solidFill>
                      <a:srgbClr val="000000"/>
                    </a:solidFill>
                    <a:latin typeface="Arial"/>
                    <a:ea typeface="Arial"/>
                    <a:cs typeface="Arial"/>
                  </a:defRPr>
                </a:pPr>
                <a:r>
                  <a:rPr lang="en-US" sz="1800"/>
                  <a:t>Delay (sec)</a:t>
                </a:r>
              </a:p>
            </c:rich>
          </c:tx>
          <c:layout>
            <c:manualLayout>
              <c:xMode val="edge"/>
              <c:yMode val="edge"/>
              <c:x val="0.41953385127635962"/>
              <c:y val="0.9445351409633528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125548176"/>
        <c:crosses val="autoZero"/>
        <c:crossBetween val="midCat"/>
      </c:valAx>
      <c:valAx>
        <c:axId val="1125548176"/>
        <c:scaling>
          <c:orientation val="minMax"/>
        </c:scaling>
        <c:delete val="0"/>
        <c:axPos val="l"/>
        <c:title>
          <c:tx>
            <c:rich>
              <a:bodyPr/>
              <a:lstStyle/>
              <a:p>
                <a:pPr>
                  <a:defRPr sz="1800" b="1" i="0" u="none" strike="noStrike" baseline="0">
                    <a:solidFill>
                      <a:srgbClr val="000000"/>
                    </a:solidFill>
                    <a:latin typeface="Arial"/>
                    <a:ea typeface="Arial"/>
                    <a:cs typeface="Arial"/>
                  </a:defRPr>
                </a:pPr>
                <a:r>
                  <a:rPr lang="en-US" sz="1800"/>
                  <a:t>Proportion Recalled</a:t>
                </a:r>
              </a:p>
            </c:rich>
          </c:tx>
          <c:layout>
            <c:manualLayout>
              <c:xMode val="edge"/>
              <c:yMode val="edge"/>
              <c:x val="1.0598349119403553E-2"/>
              <c:y val="0.2018160850754412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125553616"/>
        <c:crosses val="autoZero"/>
        <c:crossBetween val="midCat"/>
      </c:valAx>
      <c:spPr>
        <a:noFill/>
        <a:ln w="25400">
          <a:noFill/>
        </a:ln>
      </c:spPr>
    </c:plotArea>
    <c:legend>
      <c:legendPos val="r"/>
      <c:layout>
        <c:manualLayout>
          <c:xMode val="edge"/>
          <c:yMode val="edge"/>
          <c:x val="0.85460925737723026"/>
          <c:y val="0.47308323775403688"/>
          <c:w val="0.1453907489768555"/>
          <c:h val="0.26160796419761856"/>
        </c:manualLayout>
      </c:layout>
      <c:overlay val="0"/>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Levels of Processing</a:t>
            </a:r>
          </a:p>
        </c:rich>
      </c:tx>
      <c:overlay val="0"/>
    </c:title>
    <c:autoTitleDeleted val="0"/>
    <c:plotArea>
      <c:layout/>
      <c:barChart>
        <c:barDir val="col"/>
        <c:grouping val="clustered"/>
        <c:varyColors val="0"/>
        <c:ser>
          <c:idx val="0"/>
          <c:order val="0"/>
          <c:tx>
            <c:strRef>
              <c:f>'Data (2)'!$C$6</c:f>
              <c:strCache>
                <c:ptCount val="1"/>
                <c:pt idx="0">
                  <c:v>Proportion Correct</c:v>
                </c:pt>
              </c:strCache>
            </c:strRef>
          </c:tx>
          <c:invertIfNegative val="0"/>
          <c:errBars>
            <c:errBarType val="both"/>
            <c:errValType val="cust"/>
            <c:noEndCap val="0"/>
            <c:plus>
              <c:numRef>
                <c:f>'Data (2)'!$C$4:$E$4</c:f>
                <c:numCache>
                  <c:formatCode>General</c:formatCode>
                  <c:ptCount val="3"/>
                  <c:pt idx="0">
                    <c:v>5.9977581505561144E-2</c:v>
                  </c:pt>
                  <c:pt idx="1">
                    <c:v>6.5796991229582033E-2</c:v>
                  </c:pt>
                  <c:pt idx="2">
                    <c:v>4.9140978915582924E-2</c:v>
                  </c:pt>
                </c:numCache>
              </c:numRef>
            </c:plus>
            <c:minus>
              <c:numRef>
                <c:f>'Data (2)'!$C$4:$E$4</c:f>
                <c:numCache>
                  <c:formatCode>General</c:formatCode>
                  <c:ptCount val="3"/>
                  <c:pt idx="0">
                    <c:v>5.9977581505561144E-2</c:v>
                  </c:pt>
                  <c:pt idx="1">
                    <c:v>6.5796991229582033E-2</c:v>
                  </c:pt>
                  <c:pt idx="2">
                    <c:v>4.9140978915582924E-2</c:v>
                  </c:pt>
                </c:numCache>
              </c:numRef>
            </c:minus>
          </c:errBars>
          <c:cat>
            <c:strRef>
              <c:f>'Data (2)'!$C$7:$E$7</c:f>
              <c:strCache>
                <c:ptCount val="3"/>
                <c:pt idx="0">
                  <c:v>Case (Physical)</c:v>
                </c:pt>
                <c:pt idx="1">
                  <c:v>Rhyme (Auditory)</c:v>
                </c:pt>
                <c:pt idx="2">
                  <c:v>Category (Semantic)</c:v>
                </c:pt>
              </c:strCache>
            </c:strRef>
          </c:cat>
          <c:val>
            <c:numRef>
              <c:f>'Data (2)'!$C$2:$E$2</c:f>
              <c:numCache>
                <c:formatCode>General</c:formatCode>
                <c:ptCount val="3"/>
                <c:pt idx="0">
                  <c:v>0.37027027027027026</c:v>
                </c:pt>
                <c:pt idx="1">
                  <c:v>0.58243243243243226</c:v>
                </c:pt>
                <c:pt idx="2">
                  <c:v>0.77027027027027017</c:v>
                </c:pt>
              </c:numCache>
            </c:numRef>
          </c:val>
          <c:extLst>
            <c:ext xmlns:c16="http://schemas.microsoft.com/office/drawing/2014/chart" uri="{C3380CC4-5D6E-409C-BE32-E72D297353CC}">
              <c16:uniqueId val="{00000000-54DD-4576-8CA5-58BE88AB860D}"/>
            </c:ext>
          </c:extLst>
        </c:ser>
        <c:dLbls>
          <c:showLegendKey val="0"/>
          <c:showVal val="0"/>
          <c:showCatName val="0"/>
          <c:showSerName val="0"/>
          <c:showPercent val="0"/>
          <c:showBubbleSize val="0"/>
        </c:dLbls>
        <c:gapWidth val="150"/>
        <c:axId val="-140720336"/>
        <c:axId val="-140709456"/>
      </c:barChart>
      <c:catAx>
        <c:axId val="-140720336"/>
        <c:scaling>
          <c:orientation val="minMax"/>
        </c:scaling>
        <c:delete val="0"/>
        <c:axPos val="b"/>
        <c:title>
          <c:tx>
            <c:rich>
              <a:bodyPr/>
              <a:lstStyle/>
              <a:p>
                <a:pPr>
                  <a:defRPr sz="1800"/>
                </a:pPr>
                <a:r>
                  <a:rPr lang="en-US" sz="1800"/>
                  <a:t>Study Condition</a:t>
                </a:r>
              </a:p>
            </c:rich>
          </c:tx>
          <c:overlay val="0"/>
        </c:title>
        <c:numFmt formatCode="General" sourceLinked="0"/>
        <c:majorTickMark val="out"/>
        <c:minorTickMark val="none"/>
        <c:tickLblPos val="nextTo"/>
        <c:txPr>
          <a:bodyPr/>
          <a:lstStyle/>
          <a:p>
            <a:pPr>
              <a:defRPr sz="1600"/>
            </a:pPr>
            <a:endParaRPr lang="en-US"/>
          </a:p>
        </c:txPr>
        <c:crossAx val="-140709456"/>
        <c:crosses val="autoZero"/>
        <c:auto val="1"/>
        <c:lblAlgn val="ctr"/>
        <c:lblOffset val="100"/>
        <c:noMultiLvlLbl val="0"/>
      </c:catAx>
      <c:valAx>
        <c:axId val="-140709456"/>
        <c:scaling>
          <c:orientation val="minMax"/>
          <c:max val="1"/>
        </c:scaling>
        <c:delete val="0"/>
        <c:axPos val="l"/>
        <c:title>
          <c:tx>
            <c:rich>
              <a:bodyPr rot="-5400000" vert="horz"/>
              <a:lstStyle/>
              <a:p>
                <a:pPr>
                  <a:defRPr sz="1800"/>
                </a:pPr>
                <a:r>
                  <a:rPr lang="en-US" sz="1800"/>
                  <a:t>Proportion Correct</a:t>
                </a:r>
              </a:p>
            </c:rich>
          </c:tx>
          <c:overlay val="0"/>
        </c:title>
        <c:numFmt formatCode="General" sourceLinked="1"/>
        <c:majorTickMark val="out"/>
        <c:minorTickMark val="none"/>
        <c:tickLblPos val="nextTo"/>
        <c:txPr>
          <a:bodyPr/>
          <a:lstStyle/>
          <a:p>
            <a:pPr>
              <a:defRPr sz="1800"/>
            </a:pPr>
            <a:endParaRPr lang="en-US"/>
          </a:p>
        </c:txPr>
        <c:crossAx val="-140720336"/>
        <c:crosses val="autoZero"/>
        <c:crossBetween val="between"/>
      </c:valAx>
      <c:spPr>
        <a:ln>
          <a:solidFill>
            <a:schemeClr val="tx1">
              <a:lumMod val="50000"/>
              <a:lumOff val="50000"/>
            </a:schemeClr>
          </a:solid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dirty="0"/>
              <a:t>DRM False Memory</a:t>
            </a:r>
          </a:p>
        </c:rich>
      </c:tx>
      <c:layout>
        <c:manualLayout>
          <c:xMode val="edge"/>
          <c:yMode val="edge"/>
          <c:x val="0.43729185362448897"/>
          <c:y val="1.9639919934940707E-2"/>
        </c:manualLayout>
      </c:layout>
      <c:overlay val="0"/>
      <c:spPr>
        <a:noFill/>
        <a:ln w="25400">
          <a:noFill/>
        </a:ln>
      </c:spPr>
    </c:title>
    <c:autoTitleDeleted val="0"/>
    <c:plotArea>
      <c:layout>
        <c:manualLayout>
          <c:layoutTarget val="inner"/>
          <c:xMode val="edge"/>
          <c:yMode val="edge"/>
          <c:x val="0.10099889012208657"/>
          <c:y val="0.12234910277324633"/>
          <c:w val="0.88790233074361824"/>
          <c:h val="0.80261011419249595"/>
        </c:manualLayout>
      </c:layout>
      <c:barChart>
        <c:barDir val="col"/>
        <c:grouping val="clustered"/>
        <c:varyColors val="0"/>
        <c:ser>
          <c:idx val="0"/>
          <c:order val="0"/>
          <c:spPr>
            <a:solidFill>
              <a:srgbClr val="9999FF"/>
            </a:solidFill>
            <a:ln w="12700">
              <a:solidFill>
                <a:srgbClr val="000000"/>
              </a:solidFill>
              <a:prstDash val="solid"/>
            </a:ln>
          </c:spPr>
          <c:invertIfNegative val="0"/>
          <c:errBars>
            <c:errBarType val="both"/>
            <c:errValType val="cust"/>
            <c:noEndCap val="0"/>
            <c:plus>
              <c:numRef>
                <c:f>'Data Cur'!$B$6:$D$6</c:f>
                <c:numCache>
                  <c:formatCode>General</c:formatCode>
                  <c:ptCount val="3"/>
                  <c:pt idx="0">
                    <c:v>14.498746706765516</c:v>
                  </c:pt>
                  <c:pt idx="1">
                    <c:v>9.7277380264433049</c:v>
                  </c:pt>
                  <c:pt idx="2">
                    <c:v>17.393219816577318</c:v>
                  </c:pt>
                </c:numCache>
              </c:numRef>
            </c:plus>
            <c:minus>
              <c:numRef>
                <c:f>'Data Cur'!$B$6:$D$6</c:f>
                <c:numCache>
                  <c:formatCode>General</c:formatCode>
                  <c:ptCount val="3"/>
                  <c:pt idx="0">
                    <c:v>14.498746706765516</c:v>
                  </c:pt>
                  <c:pt idx="1">
                    <c:v>9.7277380264433049</c:v>
                  </c:pt>
                  <c:pt idx="2">
                    <c:v>17.393219816577318</c:v>
                  </c:pt>
                </c:numCache>
              </c:numRef>
            </c:minus>
            <c:spPr>
              <a:ln w="12700">
                <a:solidFill>
                  <a:srgbClr val="000000"/>
                </a:solidFill>
                <a:prstDash val="solid"/>
              </a:ln>
            </c:spPr>
          </c:errBars>
          <c:cat>
            <c:strRef>
              <c:f>'Data Cur'!$B$8:$D$8</c:f>
              <c:strCache>
                <c:ptCount val="3"/>
                <c:pt idx="0">
                  <c:v>In Orig List</c:v>
                </c:pt>
                <c:pt idx="1">
                  <c:v>Normal Distractor</c:v>
                </c:pt>
                <c:pt idx="2">
                  <c:v>Special Distractor</c:v>
                </c:pt>
              </c:strCache>
            </c:strRef>
          </c:cat>
          <c:val>
            <c:numRef>
              <c:f>'Data Cur'!$B$4:$D$4</c:f>
              <c:numCache>
                <c:formatCode>0.00</c:formatCode>
                <c:ptCount val="3"/>
                <c:pt idx="0">
                  <c:v>76.073750000000004</c:v>
                </c:pt>
                <c:pt idx="1">
                  <c:v>6.9095238095238098</c:v>
                </c:pt>
                <c:pt idx="2">
                  <c:v>77.082499999999996</c:v>
                </c:pt>
              </c:numCache>
            </c:numRef>
          </c:val>
          <c:extLst>
            <c:ext xmlns:c16="http://schemas.microsoft.com/office/drawing/2014/chart" uri="{C3380CC4-5D6E-409C-BE32-E72D297353CC}">
              <c16:uniqueId val="{00000000-CBCB-4991-8C2F-F2A944B6E19C}"/>
            </c:ext>
          </c:extLst>
        </c:ser>
        <c:dLbls>
          <c:showLegendKey val="0"/>
          <c:showVal val="0"/>
          <c:showCatName val="0"/>
          <c:showSerName val="0"/>
          <c:showPercent val="0"/>
          <c:showBubbleSize val="0"/>
        </c:dLbls>
        <c:gapWidth val="150"/>
        <c:axId val="71772815"/>
        <c:axId val="1"/>
      </c:barChart>
      <c:catAx>
        <c:axId val="71772815"/>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00"/>
          <c:min val="0"/>
        </c:scaling>
        <c:delete val="0"/>
        <c:axPos val="l"/>
        <c:title>
          <c:tx>
            <c:rich>
              <a:bodyPr/>
              <a:lstStyle/>
              <a:p>
                <a:pPr>
                  <a:defRPr sz="1200" b="1" i="0" u="none" strike="noStrike" baseline="0">
                    <a:solidFill>
                      <a:srgbClr val="000000"/>
                    </a:solidFill>
                    <a:latin typeface="Arial"/>
                    <a:ea typeface="Arial"/>
                    <a:cs typeface="Arial"/>
                  </a:defRPr>
                </a:pPr>
                <a:r>
                  <a:rPr lang="en-US"/>
                  <a:t>Percentage Recalled</a:t>
                </a:r>
              </a:p>
            </c:rich>
          </c:tx>
          <c:layout>
            <c:manualLayout>
              <c:xMode val="edge"/>
              <c:yMode val="edge"/>
              <c:x val="1.2208688370975633E-2"/>
              <c:y val="0.39151721366183406"/>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1772815"/>
        <c:crosses val="autoZero"/>
        <c:crossBetween val="between"/>
      </c:valAx>
      <c:spPr>
        <a:no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92674805771371E-2"/>
          <c:y val="0.12234910277324633"/>
          <c:w val="0.9223085460599334"/>
          <c:h val="0.77161500815660689"/>
        </c:manualLayout>
      </c:layout>
      <c:barChart>
        <c:barDir val="col"/>
        <c:grouping val="clustered"/>
        <c:varyColors val="0"/>
        <c:ser>
          <c:idx val="0"/>
          <c:order val="0"/>
          <c:spPr>
            <a:solidFill>
              <a:srgbClr val="9999FF"/>
            </a:solidFill>
            <a:ln w="12700">
              <a:solidFill>
                <a:srgbClr val="000000"/>
              </a:solidFill>
              <a:prstDash val="solid"/>
            </a:ln>
          </c:spPr>
          <c:invertIfNegative val="0"/>
          <c:cat>
            <c:strRef>
              <c:f>('Data Cur'!$B$8,'Data Cur'!$C$3,'Data Cur'!$D$8)</c:f>
              <c:strCache>
                <c:ptCount val="3"/>
                <c:pt idx="0">
                  <c:v>In Orig List</c:v>
                </c:pt>
                <c:pt idx="2">
                  <c:v>Special Distractor</c:v>
                </c:pt>
              </c:strCache>
            </c:strRef>
          </c:cat>
          <c:val>
            <c:numRef>
              <c:f>'Data Cur'!$B$2:$D$2</c:f>
              <c:numCache>
                <c:formatCode>General</c:formatCode>
                <c:ptCount val="3"/>
                <c:pt idx="0">
                  <c:v>4</c:v>
                </c:pt>
                <c:pt idx="2">
                  <c:v>4</c:v>
                </c:pt>
              </c:numCache>
            </c:numRef>
          </c:val>
          <c:extLst>
            <c:ext xmlns:c16="http://schemas.microsoft.com/office/drawing/2014/chart" uri="{C3380CC4-5D6E-409C-BE32-E72D297353CC}">
              <c16:uniqueId val="{00000000-75AF-492C-8EC8-CAD4650B2375}"/>
            </c:ext>
          </c:extLst>
        </c:ser>
        <c:dLbls>
          <c:showLegendKey val="0"/>
          <c:showVal val="0"/>
          <c:showCatName val="0"/>
          <c:showSerName val="0"/>
          <c:showPercent val="0"/>
          <c:showBubbleSize val="0"/>
        </c:dLbls>
        <c:gapWidth val="150"/>
        <c:axId val="72804943"/>
        <c:axId val="1"/>
      </c:barChart>
      <c:catAx>
        <c:axId val="72804943"/>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Item Type</a:t>
                </a:r>
              </a:p>
            </c:rich>
          </c:tx>
          <c:layout>
            <c:manualLayout>
              <c:xMode val="edge"/>
              <c:yMode val="edge"/>
              <c:x val="0.49056601353151891"/>
              <c:y val="0.9445352715266618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in val="0"/>
        </c:scaling>
        <c:delete val="0"/>
        <c:axPos val="l"/>
        <c:title>
          <c:tx>
            <c:rich>
              <a:bodyPr/>
              <a:lstStyle/>
              <a:p>
                <a:pPr>
                  <a:defRPr sz="1000" b="1" i="0" u="none" strike="noStrike" baseline="0">
                    <a:solidFill>
                      <a:srgbClr val="000000"/>
                    </a:solidFill>
                    <a:latin typeface="Arial"/>
                    <a:ea typeface="Arial"/>
                    <a:cs typeface="Arial"/>
                  </a:defRPr>
                </a:pPr>
                <a:r>
                  <a:rPr lang="en-US"/>
                  <a:t>Frequency Recalled More Than Other</a:t>
                </a:r>
              </a:p>
            </c:rich>
          </c:tx>
          <c:layout>
            <c:manualLayout>
              <c:xMode val="edge"/>
              <c:yMode val="edge"/>
              <c:x val="1.2208688370975633E-2"/>
              <c:y val="0.309951063157156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2804943"/>
        <c:crosses val="autoZero"/>
        <c:crossBetween val="between"/>
      </c:valAx>
      <c:spPr>
        <a:no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0.2314</cdr:x>
      <cdr:y>0.06575</cdr:y>
    </cdr:from>
    <cdr:to>
      <cdr:x>0.36264</cdr:x>
      <cdr:y>0.19162</cdr:y>
    </cdr:to>
    <cdr:sp macro="" textlink="">
      <cdr:nvSpPr>
        <cdr:cNvPr id="1025" name="Text Box 1"/>
        <cdr:cNvSpPr txBox="1">
          <a:spLocks xmlns:a="http://schemas.openxmlformats.org/drawingml/2006/main" noChangeArrowheads="1"/>
        </cdr:cNvSpPr>
      </cdr:nvSpPr>
      <cdr:spPr bwMode="auto">
        <a:xfrm xmlns:a="http://schemas.openxmlformats.org/drawingml/2006/main">
          <a:off x="1986311" y="383324"/>
          <a:ext cx="1126598" cy="73376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sz="1600" b="0" i="0" strike="noStrike">
              <a:solidFill>
                <a:srgbClr val="000000"/>
              </a:solidFill>
              <a:latin typeface="Arial"/>
              <a:cs typeface="Arial"/>
            </a:rPr>
            <a:t>Test</a:t>
          </a:r>
          <a:r>
            <a:rPr lang="en-US" sz="1000" b="0" i="0" strike="noStrike">
              <a:solidFill>
                <a:srgbClr val="000000"/>
              </a:solidFill>
              <a:latin typeface="Arial"/>
              <a:cs typeface="Arial"/>
            </a:rPr>
            <a:t> </a:t>
          </a:r>
        </a:p>
        <a:p xmlns:a="http://schemas.openxmlformats.org/drawingml/2006/main">
          <a:pPr algn="ctr" rtl="0">
            <a:defRPr sz="1000"/>
          </a:pPr>
          <a:r>
            <a:rPr lang="en-US" sz="1600" b="0" i="0" strike="noStrike">
              <a:solidFill>
                <a:srgbClr val="000000"/>
              </a:solidFill>
              <a:latin typeface="Arial"/>
              <a:cs typeface="Arial"/>
            </a:rPr>
            <a:t>Context</a:t>
          </a:r>
        </a:p>
      </cdr:txBody>
    </cdr:sp>
  </cdr:relSizeAnchor>
</c:userShapes>
</file>

<file path=ppt/drawings/drawing2.xml><?xml version="1.0" encoding="utf-8"?>
<c:userShapes xmlns:c="http://schemas.openxmlformats.org/drawingml/2006/chart">
  <cdr:relSizeAnchor xmlns:cdr="http://schemas.openxmlformats.org/drawingml/2006/chartDrawing">
    <cdr:from>
      <cdr:x>0.84325</cdr:x>
      <cdr:y>0.21645</cdr:y>
    </cdr:from>
    <cdr:to>
      <cdr:x>0.8447</cdr:x>
      <cdr:y>0.75336</cdr:y>
    </cdr:to>
    <cdr:sp macro="" textlink="">
      <cdr:nvSpPr>
        <cdr:cNvPr id="3" name="Straight Connector 2"/>
        <cdr:cNvSpPr/>
      </cdr:nvSpPr>
      <cdr:spPr bwMode="auto">
        <a:xfrm xmlns:a="http://schemas.openxmlformats.org/drawingml/2006/main" rot="5400000" flipH="1" flipV="1">
          <a:off x="5534025" y="676276"/>
          <a:ext cx="9526" cy="2524125"/>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B83A1-C86B-4A11-9B81-395DC2B0D2DB}" type="datetimeFigureOut">
              <a:rPr lang="en-US" smtClean="0"/>
              <a:t>5/4/2017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68C7A-E293-4D1B-820F-D27EDC2DAAC6}" type="slidenum">
              <a:rPr lang="en-US" smtClean="0"/>
              <a:t>‹#›</a:t>
            </a:fld>
            <a:endParaRPr lang="en-US"/>
          </a:p>
        </p:txBody>
      </p:sp>
    </p:spTree>
    <p:extLst>
      <p:ext uri="{BB962C8B-B14F-4D97-AF65-F5344CB8AC3E}">
        <p14:creationId xmlns:p14="http://schemas.microsoft.com/office/powerpoint/2010/main" val="195663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4EBF5B-C08F-0447-90BA-52F7D4CD37B0}" type="slidenum">
              <a:rPr lang="en-GB" sz="1200"/>
              <a:pPr eaLnBrk="1" hangingPunct="1"/>
              <a:t>1</a:t>
            </a:fld>
            <a:endParaRPr lang="en-GB" sz="1200"/>
          </a:p>
        </p:txBody>
      </p:sp>
      <p:sp>
        <p:nvSpPr>
          <p:cNvPr id="16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28D4F8E0-9261-C547-8618-AF3F081A7960}" type="slidenum">
              <a:rPr lang="en-US" sz="1200">
                <a:latin typeface="Times" charset="0"/>
              </a:rPr>
              <a:pPr algn="r"/>
              <a:t>1</a:t>
            </a:fld>
            <a:endParaRPr lang="en-US" sz="1200">
              <a:latin typeface="Times" charset="0"/>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72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8F8CE9A-54E6-4FA9-B0E7-155786170A75}" type="slidenum">
              <a:rPr lang="en-US"/>
              <a:pPr/>
              <a:t>4</a:t>
            </a:fld>
            <a:endParaRPr lang="en-US"/>
          </a:p>
        </p:txBody>
      </p:sp>
      <p:sp>
        <p:nvSpPr>
          <p:cNvPr id="13314" name="Rectangle 2"/>
          <p:cNvSpPr>
            <a:spLocks noGrp="1" noRot="1" noChangeAspect="1" noChangeArrowheads="1" noTextEdit="1"/>
          </p:cNvSpPr>
          <p:nvPr>
            <p:ph type="sldImg"/>
          </p:nvPr>
        </p:nvSpPr>
        <p:spPr>
          <a:xfrm>
            <a:off x="1174750" y="696913"/>
            <a:ext cx="4635500" cy="3476625"/>
          </a:xfrm>
          <a:ln cap="flat"/>
        </p:spPr>
      </p:sp>
      <p:sp>
        <p:nvSpPr>
          <p:cNvPr id="13315" name="Rectangle 3"/>
          <p:cNvSpPr>
            <a:spLocks noGrp="1" noChangeArrowheads="1"/>
          </p:cNvSpPr>
          <p:nvPr>
            <p:ph type="body" idx="1"/>
          </p:nvPr>
        </p:nvSpPr>
        <p:spPr>
          <a:ln/>
        </p:spPr>
        <p:txBody>
          <a:bodyPr/>
          <a:lstStyle/>
          <a:p>
            <a:pPr defTabSz="914400">
              <a:spcBef>
                <a:spcPct val="0"/>
              </a:spcBef>
            </a:pPr>
            <a:endParaRPr lang="en-US" sz="2400">
              <a:latin typeface="Times New Roman" pitchFamily="18" charset="0"/>
            </a:endParaRPr>
          </a:p>
        </p:txBody>
      </p:sp>
    </p:spTree>
    <p:extLst>
      <p:ext uri="{BB962C8B-B14F-4D97-AF65-F5344CB8AC3E}">
        <p14:creationId xmlns:p14="http://schemas.microsoft.com/office/powerpoint/2010/main" val="95805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BD34C8D-EA1B-498F-B822-1FE2ED24A3FD}" type="slidenum">
              <a:rPr lang="en-US"/>
              <a:pPr/>
              <a:t>9</a:t>
            </a:fld>
            <a:endParaRPr lang="en-US"/>
          </a:p>
        </p:txBody>
      </p:sp>
      <p:sp>
        <p:nvSpPr>
          <p:cNvPr id="41986" name="Rectangle 2"/>
          <p:cNvSpPr>
            <a:spLocks noGrp="1" noRot="1" noChangeAspect="1" noChangeArrowheads="1" noTextEdit="1"/>
          </p:cNvSpPr>
          <p:nvPr>
            <p:ph type="sldImg"/>
          </p:nvPr>
        </p:nvSpPr>
        <p:spPr>
          <a:xfrm>
            <a:off x="1174750" y="696913"/>
            <a:ext cx="4635500" cy="3476625"/>
          </a:xfrm>
          <a:ln cap="flat"/>
        </p:spPr>
      </p:sp>
      <p:sp>
        <p:nvSpPr>
          <p:cNvPr id="41987" name="Rectangle 3"/>
          <p:cNvSpPr>
            <a:spLocks noGrp="1" noChangeArrowheads="1"/>
          </p:cNvSpPr>
          <p:nvPr>
            <p:ph type="body" idx="1"/>
          </p:nvPr>
        </p:nvSpPr>
        <p:spPr>
          <a:ln/>
        </p:spPr>
        <p:txBody>
          <a:bodyPr/>
          <a:lstStyle/>
          <a:p>
            <a:pPr defTabSz="914400">
              <a:spcBef>
                <a:spcPct val="0"/>
              </a:spcBef>
            </a:pPr>
            <a:endParaRPr lang="en-US" sz="2400">
              <a:latin typeface="Times New Roman" pitchFamily="18" charset="0"/>
            </a:endParaRPr>
          </a:p>
        </p:txBody>
      </p:sp>
    </p:spTree>
    <p:extLst>
      <p:ext uri="{BB962C8B-B14F-4D97-AF65-F5344CB8AC3E}">
        <p14:creationId xmlns:p14="http://schemas.microsoft.com/office/powerpoint/2010/main" val="279183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825BCB-7DCC-AD4F-BEC9-9358C8F69CD5}" type="slidenum">
              <a:rPr lang="en-GB" sz="1200"/>
              <a:pPr eaLnBrk="1" hangingPunct="1"/>
              <a:t>13</a:t>
            </a:fld>
            <a:endParaRPr lang="en-GB" sz="1200"/>
          </a:p>
        </p:txBody>
      </p:sp>
      <p:sp>
        <p:nvSpPr>
          <p:cNvPr id="327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D52199E-AB72-4C4C-81C3-37F0D4F85DB1}" type="slidenum">
              <a:rPr lang="en-US" sz="1200">
                <a:latin typeface="Times" charset="0"/>
              </a:rPr>
              <a:pPr algn="r"/>
              <a:t>13</a:t>
            </a:fld>
            <a:endParaRPr lang="en-US" sz="1200">
              <a:latin typeface="Times"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4363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0FD22E4-73DC-403D-B7ED-49D5384D58CD}" type="slidenum">
              <a:rPr lang="en-US"/>
              <a:pPr/>
              <a:t>14</a:t>
            </a:fld>
            <a:endParaRPr lang="en-US"/>
          </a:p>
        </p:txBody>
      </p:sp>
      <p:sp>
        <p:nvSpPr>
          <p:cNvPr id="15362" name="Rectangle 2"/>
          <p:cNvSpPr>
            <a:spLocks noGrp="1" noRot="1" noChangeAspect="1" noChangeArrowheads="1" noTextEdit="1"/>
          </p:cNvSpPr>
          <p:nvPr>
            <p:ph type="sldImg"/>
          </p:nvPr>
        </p:nvSpPr>
        <p:spPr>
          <a:xfrm>
            <a:off x="1174750" y="696913"/>
            <a:ext cx="4635500" cy="3476625"/>
          </a:xfrm>
          <a:ln cap="flat"/>
        </p:spPr>
      </p:sp>
      <p:sp>
        <p:nvSpPr>
          <p:cNvPr id="15363" name="Rectangle 3"/>
          <p:cNvSpPr>
            <a:spLocks noGrp="1" noChangeArrowheads="1"/>
          </p:cNvSpPr>
          <p:nvPr>
            <p:ph type="body" idx="1"/>
          </p:nvPr>
        </p:nvSpPr>
        <p:spPr>
          <a:ln/>
        </p:spPr>
        <p:txBody>
          <a:bodyPr/>
          <a:lstStyle/>
          <a:p>
            <a:pPr defTabSz="914400">
              <a:spcBef>
                <a:spcPct val="0"/>
              </a:spcBef>
            </a:pPr>
            <a:endParaRPr lang="en-US" sz="2400">
              <a:latin typeface="Times New Roman" pitchFamily="18" charset="0"/>
            </a:endParaRPr>
          </a:p>
        </p:txBody>
      </p:sp>
    </p:spTree>
    <p:extLst>
      <p:ext uri="{BB962C8B-B14F-4D97-AF65-F5344CB8AC3E}">
        <p14:creationId xmlns:p14="http://schemas.microsoft.com/office/powerpoint/2010/main" val="37066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8F8CE9A-54E6-4FA9-B0E7-155786170A75}" type="slidenum">
              <a:rPr lang="en-US"/>
              <a:pPr/>
              <a:t>15</a:t>
            </a:fld>
            <a:endParaRPr lang="en-US"/>
          </a:p>
        </p:txBody>
      </p:sp>
      <p:sp>
        <p:nvSpPr>
          <p:cNvPr id="13314" name="Rectangle 2"/>
          <p:cNvSpPr>
            <a:spLocks noGrp="1" noRot="1" noChangeAspect="1" noChangeArrowheads="1" noTextEdit="1"/>
          </p:cNvSpPr>
          <p:nvPr>
            <p:ph type="sldImg"/>
          </p:nvPr>
        </p:nvSpPr>
        <p:spPr>
          <a:xfrm>
            <a:off x="1174750" y="696913"/>
            <a:ext cx="4635500" cy="3476625"/>
          </a:xfrm>
          <a:ln cap="flat"/>
        </p:spPr>
      </p:sp>
      <p:sp>
        <p:nvSpPr>
          <p:cNvPr id="13315" name="Rectangle 3"/>
          <p:cNvSpPr>
            <a:spLocks noGrp="1" noChangeArrowheads="1"/>
          </p:cNvSpPr>
          <p:nvPr>
            <p:ph type="body" idx="1"/>
          </p:nvPr>
        </p:nvSpPr>
        <p:spPr>
          <a:ln/>
        </p:spPr>
        <p:txBody>
          <a:bodyPr/>
          <a:lstStyle/>
          <a:p>
            <a:pPr defTabSz="914400">
              <a:spcBef>
                <a:spcPct val="0"/>
              </a:spcBef>
            </a:pPr>
            <a:endParaRPr lang="en-US" sz="2400">
              <a:latin typeface="Times New Roman" pitchFamily="18" charset="0"/>
            </a:endParaRPr>
          </a:p>
        </p:txBody>
      </p:sp>
    </p:spTree>
    <p:extLst>
      <p:ext uri="{BB962C8B-B14F-4D97-AF65-F5344CB8AC3E}">
        <p14:creationId xmlns:p14="http://schemas.microsoft.com/office/powerpoint/2010/main" val="86804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8744E4-6B70-E149-B7C3-D52C0A6B8816}" type="slidenum">
              <a:rPr lang="en-GB" sz="1200"/>
              <a:pPr eaLnBrk="1" hangingPunct="1"/>
              <a:t>17</a:t>
            </a:fld>
            <a:endParaRPr lang="en-GB" sz="1200"/>
          </a:p>
        </p:txBody>
      </p:sp>
      <p:sp>
        <p:nvSpPr>
          <p:cNvPr id="614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4458CC71-F16B-E945-A300-9F41FF58EFC8}" type="slidenum">
              <a:rPr lang="en-US" sz="1200">
                <a:latin typeface="Times" charset="0"/>
              </a:rPr>
              <a:pPr algn="r"/>
              <a:t>17</a:t>
            </a:fld>
            <a:endParaRPr lang="en-US" sz="1200">
              <a:latin typeface="Times"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183133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18C58F-A438-1341-988A-93041F74143E}" type="slidenum">
              <a:rPr lang="en-GB" sz="1200"/>
              <a:pPr eaLnBrk="1" hangingPunct="1"/>
              <a:t>25</a:t>
            </a:fld>
            <a:endParaRPr lang="en-GB" sz="1200"/>
          </a:p>
        </p:txBody>
      </p:sp>
      <p:sp>
        <p:nvSpPr>
          <p:cNvPr id="552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09F98D6-7EF5-E642-AA94-0F72814C95E1}" type="slidenum">
              <a:rPr lang="en-US" sz="1200">
                <a:latin typeface="Times" charset="0"/>
              </a:rPr>
              <a:pPr algn="r"/>
              <a:t>25</a:t>
            </a:fld>
            <a:endParaRPr lang="en-US" sz="1200">
              <a:latin typeface="Times"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60403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253FEB-E700-8243-94AE-F76DA05ED928}" type="slidenum">
              <a:rPr lang="en-GB" sz="1200"/>
              <a:pPr eaLnBrk="1" hangingPunct="1"/>
              <a:t>26</a:t>
            </a:fld>
            <a:endParaRPr lang="en-GB" sz="1200"/>
          </a:p>
        </p:txBody>
      </p:sp>
      <p:sp>
        <p:nvSpPr>
          <p:cNvPr id="573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8963A5B-47B3-D246-B60C-C9943D1FC53B}" type="slidenum">
              <a:rPr lang="en-US" sz="1200">
                <a:latin typeface="Times" charset="0"/>
              </a:rPr>
              <a:pPr algn="r"/>
              <a:t>26</a:t>
            </a:fld>
            <a:endParaRPr lang="en-US" sz="1200">
              <a:latin typeface="Times"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44968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9ED96E9-0D19-3C43-BCC0-58C11E64476D}"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99191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D96E9-0D19-3C43-BCC0-58C11E64476D}"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117860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D96E9-0D19-3C43-BCC0-58C11E64476D}"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786414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Date Placeholder 2"/>
          <p:cNvSpPr>
            <a:spLocks noGrp="1"/>
          </p:cNvSpPr>
          <p:nvPr>
            <p:ph type="dt" idx="10"/>
          </p:nvPr>
        </p:nvSpPr>
        <p:spPr>
          <a:xfrm>
            <a:off x="456481" y="6247376"/>
            <a:ext cx="2128320" cy="470930"/>
          </a:xfrm>
        </p:spPr>
        <p:txBody>
          <a:bodyPr/>
          <a:lstStyle>
            <a:lvl1pPr>
              <a:defRPr/>
            </a:lvl1pPr>
          </a:lstStyle>
          <a:p>
            <a:endParaRPr lang="en-US"/>
          </a:p>
        </p:txBody>
      </p:sp>
      <p:sp>
        <p:nvSpPr>
          <p:cNvPr id="4" name="Footer Placeholder 3"/>
          <p:cNvSpPr>
            <a:spLocks noGrp="1"/>
          </p:cNvSpPr>
          <p:nvPr>
            <p:ph type="ftr" idx="11"/>
          </p:nvPr>
        </p:nvSpPr>
        <p:spPr>
          <a:xfrm>
            <a:off x="3127680" y="6247376"/>
            <a:ext cx="2897280" cy="470930"/>
          </a:xfrm>
        </p:spPr>
        <p:txBody>
          <a:bodyPr/>
          <a:lstStyle>
            <a:lvl1pPr>
              <a:defRPr/>
            </a:lvl1pPr>
          </a:lstStyle>
          <a:p>
            <a:endParaRPr lang="en-US"/>
          </a:p>
        </p:txBody>
      </p:sp>
      <p:sp>
        <p:nvSpPr>
          <p:cNvPr id="5" name="Slide Number Placeholder 4"/>
          <p:cNvSpPr>
            <a:spLocks noGrp="1"/>
          </p:cNvSpPr>
          <p:nvPr>
            <p:ph type="sldNum" idx="12"/>
          </p:nvPr>
        </p:nvSpPr>
        <p:spPr>
          <a:xfrm>
            <a:off x="6556321" y="6247376"/>
            <a:ext cx="2128320" cy="470930"/>
          </a:xfrm>
        </p:spPr>
        <p:txBody>
          <a:bodyPr/>
          <a:lstStyle>
            <a:lvl1pPr>
              <a:defRPr/>
            </a:lvl1pPr>
          </a:lstStyle>
          <a:p>
            <a:fld id="{62337EB0-B7F2-4D9A-BC85-0C244966D06B}" type="slidenum">
              <a:rPr lang="en-US"/>
              <a:pPr/>
              <a:t>‹#›</a:t>
            </a:fld>
            <a:endParaRPr lang="en-US"/>
          </a:p>
        </p:txBody>
      </p:sp>
    </p:spTree>
    <p:extLst>
      <p:ext uri="{BB962C8B-B14F-4D97-AF65-F5344CB8AC3E}">
        <p14:creationId xmlns:p14="http://schemas.microsoft.com/office/powerpoint/2010/main" val="4062916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
            <a:ext cx="6080511" cy="944880"/>
          </a:xfrm>
        </p:spPr>
        <p:txBody>
          <a:bodyPr/>
          <a:lstStyle/>
          <a:p>
            <a:r>
              <a:rPr lang="en-US"/>
              <a:t>Click to edit Master title style</a:t>
            </a:r>
            <a:endParaRPr lang="en-US" dirty="0"/>
          </a:p>
        </p:txBody>
      </p:sp>
      <p:sp>
        <p:nvSpPr>
          <p:cNvPr id="3" name="Chart Placeholder 2"/>
          <p:cNvSpPr>
            <a:spLocks noGrp="1"/>
          </p:cNvSpPr>
          <p:nvPr>
            <p:ph type="chart" idx="1"/>
          </p:nvPr>
        </p:nvSpPr>
        <p:spPr>
          <a:xfrm>
            <a:off x="1066800" y="1295400"/>
            <a:ext cx="7772400" cy="4800600"/>
          </a:xfrm>
        </p:spPr>
        <p:txBody>
          <a:bodyPr/>
          <a:lstStyle/>
          <a:p>
            <a:r>
              <a:rPr lang="en-US"/>
              <a:t>Click icon to add chart</a:t>
            </a:r>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DC86DBF3-B4B4-4C52-AB17-8323FCDEDDA9}" type="slidenum">
              <a:rPr lang="en-US" smtClean="0"/>
              <a:pPr/>
              <a:t>‹#›</a:t>
            </a:fld>
            <a:endParaRPr lang="en-US"/>
          </a:p>
        </p:txBody>
      </p:sp>
      <p:pic>
        <p:nvPicPr>
          <p:cNvPr id="7" name="Picture 6" descr="WhiteHanoverLogo.png"/>
          <p:cNvPicPr>
            <a:picLocks noChangeAspect="1"/>
          </p:cNvPicPr>
          <p:nvPr/>
        </p:nvPicPr>
        <p:blipFill>
          <a:blip r:embed="rId2" cstate="print"/>
          <a:stretch>
            <a:fillRect/>
          </a:stretch>
        </p:blipFill>
        <p:spPr>
          <a:xfrm>
            <a:off x="7147311" y="274320"/>
            <a:ext cx="2012177" cy="1137815"/>
          </a:xfrm>
          <a:prstGeom prst="rect">
            <a:avLst/>
          </a:prstGeom>
        </p:spPr>
      </p:pic>
    </p:spTree>
    <p:extLst>
      <p:ext uri="{BB962C8B-B14F-4D97-AF65-F5344CB8AC3E}">
        <p14:creationId xmlns:p14="http://schemas.microsoft.com/office/powerpoint/2010/main" val="197049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D96E9-0D19-3C43-BCC0-58C11E64476D}"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35404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D96E9-0D19-3C43-BCC0-58C11E64476D}"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74245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D96E9-0D19-3C43-BCC0-58C11E64476D}"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186190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ED96E9-0D19-3C43-BCC0-58C11E64476D}"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87652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ED96E9-0D19-3C43-BCC0-58C11E64476D}"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317688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D96E9-0D19-3C43-BCC0-58C11E64476D}"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28738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ED96E9-0D19-3C43-BCC0-58C11E64476D}"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409322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ED96E9-0D19-3C43-BCC0-58C11E64476D}"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50921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ED96E9-0D19-3C43-BCC0-58C11E64476D}" type="datetimeFigureOut">
              <a:rPr lang="en-US" smtClean="0"/>
              <a:t>5/4/2017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824F57-0163-2D43-A663-D845295191B1}" type="slidenum">
              <a:rPr lang="en-US" smtClean="0"/>
              <a:t>‹#›</a:t>
            </a:fld>
            <a:endParaRPr lang="en-US"/>
          </a:p>
        </p:txBody>
      </p:sp>
    </p:spTree>
    <p:extLst>
      <p:ext uri="{BB962C8B-B14F-4D97-AF65-F5344CB8AC3E}">
        <p14:creationId xmlns:p14="http://schemas.microsoft.com/office/powerpoint/2010/main" val="20431980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3"/><Relationship Id="rId7"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1.png"/><Relationship Id="rId5" Type="http://schemas.microsoft.com/office/2007/relationships/media" Target="../media/media3.mp3"/><Relationship Id="rId10"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2.png"/><Relationship Id="rId4" Type="http://schemas.openxmlformats.org/officeDocument/2006/relationships/hyperlink" Target="http://isle.hanover.edu/Ch12Speech/Ch12McGurk.html"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isle.hanover.edu/Ch12Speech/Ch12McGurk.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lstStyle/>
          <a:p>
            <a:pPr eaLnBrk="1" hangingPunct="1"/>
            <a:r>
              <a:rPr lang="en-GB" dirty="0">
                <a:latin typeface="Liberation Sans"/>
              </a:rPr>
              <a:t>Human Cognition</a:t>
            </a:r>
          </a:p>
        </p:txBody>
      </p:sp>
      <p:sp>
        <p:nvSpPr>
          <p:cNvPr id="15365" name="Rectangle 3"/>
          <p:cNvSpPr>
            <a:spLocks noGrp="1" noChangeArrowheads="1"/>
          </p:cNvSpPr>
          <p:nvPr>
            <p:ph type="body" idx="4294967295"/>
          </p:nvPr>
        </p:nvSpPr>
        <p:spPr>
          <a:xfrm>
            <a:off x="611560" y="1556792"/>
            <a:ext cx="8229600" cy="4525963"/>
          </a:xfrm>
        </p:spPr>
        <p:txBody>
          <a:bodyPr>
            <a:normAutofit/>
          </a:bodyPr>
          <a:lstStyle/>
          <a:p>
            <a:pPr eaLnBrk="1" hangingPunct="1">
              <a:lnSpc>
                <a:spcPct val="90000"/>
              </a:lnSpc>
            </a:pPr>
            <a:r>
              <a:rPr lang="en-GB" dirty="0">
                <a:latin typeface="Liberation Sans"/>
              </a:rPr>
              <a:t>What is cognition?</a:t>
            </a:r>
          </a:p>
          <a:p>
            <a:pPr eaLnBrk="1" hangingPunct="1">
              <a:lnSpc>
                <a:spcPct val="90000"/>
              </a:lnSpc>
            </a:pPr>
            <a:endParaRPr lang="en-GB" dirty="0">
              <a:latin typeface="Liberation Sans"/>
            </a:endParaRPr>
          </a:p>
          <a:p>
            <a:pPr marL="0" indent="0" eaLnBrk="1" hangingPunct="1">
              <a:lnSpc>
                <a:spcPct val="90000"/>
              </a:lnSpc>
              <a:buNone/>
            </a:pPr>
            <a:endParaRPr lang="en-GB" sz="2800" dirty="0">
              <a:latin typeface="Liberation Sans"/>
            </a:endParaRP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1</a:t>
            </a:fld>
            <a:endParaRPr lang="en-GB" sz="1200" dirty="0">
              <a:solidFill>
                <a:schemeClr val="accent6">
                  <a:lumMod val="75000"/>
                </a:schemeClr>
              </a:solidFill>
              <a:latin typeface="Liberation Sans"/>
            </a:endParaRPr>
          </a:p>
        </p:txBody>
      </p:sp>
      <p:pic>
        <p:nvPicPr>
          <p:cNvPr id="9218" name="Picture 2" descr="https://sleeplessthought.files.wordpress.com/2015/05/may-the-fourth-be-with-you-2015-1.jpg?w=672&amp;h=372&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90576"/>
            <a:ext cx="8726786" cy="483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98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idx="4294967295"/>
          </p:nvPr>
        </p:nvSpPr>
        <p:spPr/>
        <p:txBody>
          <a:bodyPr/>
          <a:lstStyle/>
          <a:p>
            <a:pPr eaLnBrk="1" hangingPunct="1"/>
            <a:r>
              <a:rPr lang="en-GB" dirty="0">
                <a:latin typeface="Liberation Sans"/>
              </a:rPr>
              <a:t>Multitasking and attention </a:t>
            </a:r>
          </a:p>
        </p:txBody>
      </p:sp>
      <p:sp>
        <p:nvSpPr>
          <p:cNvPr id="29701" name="Content Placeholder 2"/>
          <p:cNvSpPr>
            <a:spLocks noGrp="1"/>
          </p:cNvSpPr>
          <p:nvPr>
            <p:ph idx="4294967295"/>
          </p:nvPr>
        </p:nvSpPr>
        <p:spPr>
          <a:xfrm>
            <a:off x="467544" y="1772816"/>
            <a:ext cx="8229600" cy="4525963"/>
          </a:xfrm>
        </p:spPr>
        <p:txBody>
          <a:bodyPr>
            <a:normAutofit/>
          </a:bodyPr>
          <a:lstStyle/>
          <a:p>
            <a:pPr eaLnBrk="1" hangingPunct="1"/>
            <a:r>
              <a:rPr lang="en-GB" sz="2400" dirty="0">
                <a:latin typeface="Liberation Sans"/>
              </a:rPr>
              <a:t>Is it possible to perform multiple tasks without one or more of them being detrimentally affected?</a:t>
            </a:r>
          </a:p>
          <a:p>
            <a:pPr eaLnBrk="1" hangingPunct="1"/>
            <a:endParaRPr lang="en-GB" sz="1000" dirty="0">
              <a:latin typeface="Liberation Sans"/>
            </a:endParaRPr>
          </a:p>
          <a:p>
            <a:pPr eaLnBrk="1" hangingPunct="1"/>
            <a:endParaRPr lang="en-GB" sz="1000" dirty="0">
              <a:latin typeface="Liberation Sans"/>
            </a:endParaRPr>
          </a:p>
          <a:p>
            <a:pPr eaLnBrk="1" hangingPunct="1"/>
            <a:endParaRPr lang="en-GB" sz="1000" dirty="0">
              <a:latin typeface="Liberation Sans"/>
            </a:endParaRPr>
          </a:p>
          <a:p>
            <a:pPr eaLnBrk="1" hangingPunct="1"/>
            <a:endParaRPr lang="en-GB" sz="1000" dirty="0">
              <a:latin typeface="Liberation Sans"/>
            </a:endParaRPr>
          </a:p>
          <a:p>
            <a:pPr eaLnBrk="1" hangingPunct="1"/>
            <a:r>
              <a:rPr lang="en-GB" sz="2400" dirty="0" err="1">
                <a:latin typeface="Liberation Sans"/>
              </a:rPr>
              <a:t>Ophir</a:t>
            </a:r>
            <a:r>
              <a:rPr lang="en-GB" sz="2400" dirty="0">
                <a:latin typeface="Liberation Sans"/>
              </a:rPr>
              <a:t> et al (2009) compared heavy vs light multi-</a:t>
            </a:r>
            <a:r>
              <a:rPr lang="en-GB" sz="2400" dirty="0" err="1">
                <a:latin typeface="Liberation Sans"/>
              </a:rPr>
              <a:t>taskers</a:t>
            </a:r>
            <a:endParaRPr lang="en-GB" sz="2400" dirty="0">
              <a:latin typeface="Liberation Sans"/>
            </a:endParaRPr>
          </a:p>
          <a:p>
            <a:pPr eaLnBrk="1" hangingPunct="1"/>
            <a:endParaRPr lang="en-GB" sz="1000" dirty="0">
              <a:latin typeface="Liberation Sans"/>
            </a:endParaRPr>
          </a:p>
          <a:p>
            <a:pPr lvl="1" eaLnBrk="1" hangingPunct="1"/>
            <a:r>
              <a:rPr lang="en-GB" sz="2000" dirty="0">
                <a:solidFill>
                  <a:schemeClr val="accent1"/>
                </a:solidFill>
                <a:latin typeface="Liberation Sans"/>
              </a:rPr>
              <a:t>heavy were more prone to being distracted than those who infrequently multitask </a:t>
            </a:r>
          </a:p>
          <a:p>
            <a:pPr lvl="1" eaLnBrk="1" hangingPunct="1"/>
            <a:r>
              <a:rPr lang="en-GB" sz="2000" dirty="0">
                <a:solidFill>
                  <a:schemeClr val="accent1"/>
                </a:solidFill>
                <a:latin typeface="Liberation Sans"/>
              </a:rPr>
              <a:t>heavy multi-</a:t>
            </a:r>
            <a:r>
              <a:rPr lang="en-GB" sz="2000" dirty="0" err="1">
                <a:solidFill>
                  <a:schemeClr val="accent1"/>
                </a:solidFill>
                <a:latin typeface="Liberation Sans"/>
              </a:rPr>
              <a:t>taskers</a:t>
            </a:r>
            <a:r>
              <a:rPr lang="en-GB" sz="2000" dirty="0">
                <a:solidFill>
                  <a:schemeClr val="accent1"/>
                </a:solidFill>
                <a:latin typeface="Liberation Sans"/>
              </a:rPr>
              <a:t> are easily distracted and find it difficult to filter irrelevant information </a:t>
            </a:r>
          </a:p>
        </p:txBody>
      </p:sp>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10</a:t>
            </a:fld>
            <a:endParaRPr lang="en-GB" sz="1200" dirty="0">
              <a:solidFill>
                <a:schemeClr val="accent6">
                  <a:lumMod val="75000"/>
                </a:schemeClr>
              </a:solidFill>
              <a:latin typeface="Liberation Sans"/>
            </a:endParaRPr>
          </a:p>
        </p:txBody>
      </p:sp>
    </p:spTree>
    <p:extLst>
      <p:ext uri="{BB962C8B-B14F-4D97-AF65-F5344CB8AC3E}">
        <p14:creationId xmlns:p14="http://schemas.microsoft.com/office/powerpoint/2010/main" val="320002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we sample sources of information</a:t>
            </a:r>
          </a:p>
        </p:txBody>
      </p:sp>
      <p:graphicFrame>
        <p:nvGraphicFramePr>
          <p:cNvPr id="4" name="Object 7"/>
          <p:cNvGraphicFramePr>
            <a:graphicFrameLocks noGrp="1" noChangeAspect="1"/>
          </p:cNvGraphicFramePr>
          <p:nvPr>
            <p:ph idx="1"/>
            <p:extLst>
              <p:ext uri="{D42A27DB-BD31-4B8C-83A1-F6EECF244321}">
                <p14:modId xmlns:p14="http://schemas.microsoft.com/office/powerpoint/2010/main" val="234306344"/>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893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a:srcRect l="15195" r="15504" b="3"/>
          <a:stretch/>
        </p:blipFill>
        <p:spPr>
          <a:xfrm>
            <a:off x="3824477" y="1904281"/>
            <a:ext cx="4690873" cy="4272681"/>
          </a:xfrm>
          <a:prstGeom prst="rect">
            <a:avLst/>
          </a:prstGeom>
        </p:spPr>
      </p:pic>
      <p:sp>
        <p:nvSpPr>
          <p:cNvPr id="2" name="Title 1"/>
          <p:cNvSpPr>
            <a:spLocks noGrp="1"/>
          </p:cNvSpPr>
          <p:nvPr>
            <p:ph type="title"/>
          </p:nvPr>
        </p:nvSpPr>
        <p:spPr>
          <a:xfrm>
            <a:off x="628650" y="365126"/>
            <a:ext cx="7886700" cy="1325563"/>
          </a:xfrm>
        </p:spPr>
        <p:txBody>
          <a:bodyPr>
            <a:normAutofit/>
          </a:bodyPr>
          <a:lstStyle/>
          <a:p>
            <a:r>
              <a:rPr lang="en-US" dirty="0"/>
              <a:t>What makes sharing easier or harder (</a:t>
            </a:r>
            <a:r>
              <a:rPr lang="en-US" dirty="0" err="1"/>
              <a:t>Wickens</a:t>
            </a:r>
            <a:r>
              <a:rPr lang="en-US" dirty="0"/>
              <a:t>, 1984)</a:t>
            </a:r>
          </a:p>
        </p:txBody>
      </p:sp>
      <p:sp>
        <p:nvSpPr>
          <p:cNvPr id="9" name="Content Placeholder 8"/>
          <p:cNvSpPr>
            <a:spLocks noGrp="1"/>
          </p:cNvSpPr>
          <p:nvPr>
            <p:ph idx="1"/>
          </p:nvPr>
        </p:nvSpPr>
        <p:spPr>
          <a:xfrm>
            <a:off x="628651" y="1825625"/>
            <a:ext cx="2848355" cy="4351338"/>
          </a:xfrm>
        </p:spPr>
        <p:txBody>
          <a:bodyPr>
            <a:normAutofit/>
          </a:bodyPr>
          <a:lstStyle/>
          <a:p>
            <a:endParaRPr lang="en-US"/>
          </a:p>
        </p:txBody>
      </p:sp>
    </p:spTree>
    <p:extLst>
      <p:ext uri="{BB962C8B-B14F-4D97-AF65-F5344CB8AC3E}">
        <p14:creationId xmlns:p14="http://schemas.microsoft.com/office/powerpoint/2010/main" val="164765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a:xfrm>
            <a:off x="381000" y="609600"/>
            <a:ext cx="8458200" cy="1143000"/>
          </a:xfrm>
        </p:spPr>
        <p:txBody>
          <a:bodyPr>
            <a:normAutofit/>
          </a:bodyPr>
          <a:lstStyle/>
          <a:p>
            <a:pPr eaLnBrk="1" hangingPunct="1"/>
            <a:r>
              <a:rPr lang="en-GB" dirty="0">
                <a:latin typeface="Liberation Sans"/>
              </a:rPr>
              <a:t>Design implications for attention</a:t>
            </a:r>
          </a:p>
        </p:txBody>
      </p:sp>
      <p:sp>
        <p:nvSpPr>
          <p:cNvPr id="31749" name="Rectangle 3"/>
          <p:cNvSpPr>
            <a:spLocks noGrp="1" noChangeArrowheads="1"/>
          </p:cNvSpPr>
          <p:nvPr>
            <p:ph type="body" idx="4294967295"/>
          </p:nvPr>
        </p:nvSpPr>
        <p:spPr>
          <a:xfrm>
            <a:off x="457200" y="1981200"/>
            <a:ext cx="8229600" cy="4525963"/>
          </a:xfrm>
        </p:spPr>
        <p:txBody>
          <a:bodyPr/>
          <a:lstStyle/>
          <a:p>
            <a:pPr eaLnBrk="1" hangingPunct="1"/>
            <a:r>
              <a:rPr lang="en-GB" sz="2400" dirty="0">
                <a:latin typeface="Liberation Sans"/>
              </a:rPr>
              <a:t>Make information salient when it needs attending to</a:t>
            </a:r>
          </a:p>
          <a:p>
            <a:pPr eaLnBrk="1" hangingPunct="1"/>
            <a:endParaRPr lang="en-GB" sz="2400" dirty="0">
              <a:latin typeface="Liberation Sans"/>
            </a:endParaRPr>
          </a:p>
          <a:p>
            <a:pPr eaLnBrk="1" hangingPunct="1"/>
            <a:r>
              <a:rPr lang="en-GB" sz="2400" dirty="0">
                <a:latin typeface="Liberation Sans"/>
              </a:rPr>
              <a:t>Use techniques that make things stand out like </a:t>
            </a:r>
            <a:r>
              <a:rPr lang="en-GB" sz="2400" dirty="0" err="1">
                <a:latin typeface="Liberation Sans"/>
              </a:rPr>
              <a:t>color</a:t>
            </a:r>
            <a:r>
              <a:rPr lang="en-GB" sz="2400" dirty="0">
                <a:latin typeface="Liberation Sans"/>
              </a:rPr>
              <a:t>, ordering, spacing, underlining, sequencing and animation</a:t>
            </a:r>
          </a:p>
          <a:p>
            <a:pPr eaLnBrk="1" hangingPunct="1"/>
            <a:endParaRPr lang="en-GB" sz="2400" dirty="0">
              <a:latin typeface="Liberation Sans"/>
            </a:endParaRPr>
          </a:p>
          <a:p>
            <a:pPr eaLnBrk="1" hangingPunct="1"/>
            <a:r>
              <a:rPr lang="en-GB" sz="2400" dirty="0">
                <a:latin typeface="Liberation Sans"/>
              </a:rPr>
              <a:t>Avoid cluttering the interface with too much information</a:t>
            </a:r>
          </a:p>
          <a:p>
            <a:pPr eaLnBrk="1" hangingPunct="1"/>
            <a:endParaRPr lang="en-GB" sz="2400" dirty="0">
              <a:latin typeface="Liberation Sans"/>
            </a:endParaRPr>
          </a:p>
          <a:p>
            <a:r>
              <a:rPr lang="en-GB" sz="2400" dirty="0">
                <a:latin typeface="Liberation Sans"/>
              </a:rPr>
              <a:t>Search engines and form fill-ins that have simple and clean interfaces are easier to use</a:t>
            </a:r>
          </a:p>
          <a:p>
            <a:endParaRPr lang="en-GB" sz="2400" dirty="0">
              <a:latin typeface="Liberation Sans"/>
            </a:endParaRPr>
          </a:p>
          <a:p>
            <a:r>
              <a:rPr lang="en-GB" sz="2400" dirty="0">
                <a:latin typeface="Liberation Sans"/>
              </a:rPr>
              <a:t>Context</a:t>
            </a:r>
          </a:p>
        </p:txBody>
      </p:sp>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13</a:t>
            </a:fld>
            <a:endParaRPr lang="en-GB" sz="1200" dirty="0">
              <a:solidFill>
                <a:schemeClr val="accent6">
                  <a:lumMod val="75000"/>
                </a:schemeClr>
              </a:solidFill>
              <a:latin typeface="Liberation Sans"/>
            </a:endParaRPr>
          </a:p>
        </p:txBody>
      </p:sp>
    </p:spTree>
    <p:extLst>
      <p:ext uri="{BB962C8B-B14F-4D97-AF65-F5344CB8AC3E}">
        <p14:creationId xmlns:p14="http://schemas.microsoft.com/office/powerpoint/2010/main" val="1410067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dirty="0"/>
              <a:t>The Process Model of Memory</a:t>
            </a:r>
          </a:p>
        </p:txBody>
      </p:sp>
      <p:sp>
        <p:nvSpPr>
          <p:cNvPr id="14339" name="Rectangle 3"/>
          <p:cNvSpPr>
            <a:spLocks noChangeArrowheads="1"/>
          </p:cNvSpPr>
          <p:nvPr/>
        </p:nvSpPr>
        <p:spPr bwMode="auto">
          <a:xfrm>
            <a:off x="1320800" y="2387600"/>
            <a:ext cx="1625600" cy="1778000"/>
          </a:xfrm>
          <a:prstGeom prst="rect">
            <a:avLst/>
          </a:prstGeom>
          <a:noFill/>
          <a:ln w="50800">
            <a:solidFill>
              <a:schemeClr val="tx1"/>
            </a:solidFill>
            <a:miter lim="800000"/>
            <a:headEnd/>
            <a:tailEnd/>
          </a:ln>
          <a:effectLst/>
        </p:spPr>
        <p:txBody>
          <a:bodyPr wrap="none" anchor="ctr"/>
          <a:lstStyle/>
          <a:p>
            <a:endParaRPr lang="en-US"/>
          </a:p>
        </p:txBody>
      </p:sp>
      <p:sp>
        <p:nvSpPr>
          <p:cNvPr id="14340" name="Rectangle 4"/>
          <p:cNvSpPr>
            <a:spLocks noChangeArrowheads="1"/>
          </p:cNvSpPr>
          <p:nvPr/>
        </p:nvSpPr>
        <p:spPr bwMode="auto">
          <a:xfrm>
            <a:off x="4064000" y="2387600"/>
            <a:ext cx="1625600" cy="1778000"/>
          </a:xfrm>
          <a:prstGeom prst="rect">
            <a:avLst/>
          </a:prstGeom>
          <a:noFill/>
          <a:ln w="50800">
            <a:solidFill>
              <a:schemeClr val="tx1"/>
            </a:solidFill>
            <a:miter lim="800000"/>
            <a:headEnd/>
            <a:tailEnd/>
          </a:ln>
          <a:effectLst/>
        </p:spPr>
        <p:txBody>
          <a:bodyPr wrap="none" anchor="ctr"/>
          <a:lstStyle/>
          <a:p>
            <a:endParaRPr lang="en-US"/>
          </a:p>
        </p:txBody>
      </p:sp>
      <p:sp>
        <p:nvSpPr>
          <p:cNvPr id="14341" name="Rectangle 5"/>
          <p:cNvSpPr>
            <a:spLocks noChangeArrowheads="1"/>
          </p:cNvSpPr>
          <p:nvPr/>
        </p:nvSpPr>
        <p:spPr bwMode="auto">
          <a:xfrm>
            <a:off x="6883400" y="2387600"/>
            <a:ext cx="1625600" cy="1778000"/>
          </a:xfrm>
          <a:prstGeom prst="rect">
            <a:avLst/>
          </a:prstGeom>
          <a:noFill/>
          <a:ln w="50800">
            <a:solidFill>
              <a:schemeClr val="tx1"/>
            </a:solidFill>
            <a:miter lim="800000"/>
            <a:headEnd/>
            <a:tailEnd/>
          </a:ln>
          <a:effectLst/>
        </p:spPr>
        <p:txBody>
          <a:bodyPr wrap="none" anchor="ctr"/>
          <a:lstStyle/>
          <a:p>
            <a:endParaRPr lang="en-US"/>
          </a:p>
        </p:txBody>
      </p:sp>
      <p:sp>
        <p:nvSpPr>
          <p:cNvPr id="14342" name="Line 6"/>
          <p:cNvSpPr>
            <a:spLocks noChangeShapeType="1"/>
          </p:cNvSpPr>
          <p:nvPr/>
        </p:nvSpPr>
        <p:spPr bwMode="auto">
          <a:xfrm>
            <a:off x="2971800" y="3276600"/>
            <a:ext cx="1066800" cy="0"/>
          </a:xfrm>
          <a:prstGeom prst="line">
            <a:avLst/>
          </a:prstGeom>
          <a:noFill/>
          <a:ln w="50800">
            <a:solidFill>
              <a:schemeClr val="tx1"/>
            </a:solidFill>
            <a:round/>
            <a:headEnd type="none" w="sm" len="sm"/>
            <a:tailEnd type="stealth" w="med" len="lg"/>
          </a:ln>
          <a:effectLst/>
        </p:spPr>
        <p:txBody>
          <a:bodyPr wrap="none" anchor="ctr"/>
          <a:lstStyle/>
          <a:p>
            <a:endParaRPr lang="en-US"/>
          </a:p>
        </p:txBody>
      </p:sp>
      <p:sp>
        <p:nvSpPr>
          <p:cNvPr id="14343" name="Line 7"/>
          <p:cNvSpPr>
            <a:spLocks noChangeShapeType="1"/>
          </p:cNvSpPr>
          <p:nvPr/>
        </p:nvSpPr>
        <p:spPr bwMode="auto">
          <a:xfrm>
            <a:off x="5715000" y="3276600"/>
            <a:ext cx="1219200" cy="0"/>
          </a:xfrm>
          <a:prstGeom prst="line">
            <a:avLst/>
          </a:prstGeom>
          <a:noFill/>
          <a:ln w="50800">
            <a:solidFill>
              <a:schemeClr val="tx1"/>
            </a:solidFill>
            <a:round/>
            <a:headEnd type="none" w="sm" len="sm"/>
            <a:tailEnd type="stealth" w="med" len="lg"/>
          </a:ln>
          <a:effectLst/>
        </p:spPr>
        <p:txBody>
          <a:bodyPr wrap="none" anchor="ctr"/>
          <a:lstStyle/>
          <a:p>
            <a:endParaRPr lang="en-US"/>
          </a:p>
        </p:txBody>
      </p:sp>
      <p:sp>
        <p:nvSpPr>
          <p:cNvPr id="14344" name="Rectangle 8"/>
          <p:cNvSpPr>
            <a:spLocks noChangeArrowheads="1"/>
          </p:cNvSpPr>
          <p:nvPr/>
        </p:nvSpPr>
        <p:spPr bwMode="auto">
          <a:xfrm>
            <a:off x="1279525" y="3032125"/>
            <a:ext cx="1471613" cy="457200"/>
          </a:xfrm>
          <a:prstGeom prst="rect">
            <a:avLst/>
          </a:prstGeom>
          <a:noFill/>
          <a:ln w="9525">
            <a:noFill/>
            <a:miter lim="800000"/>
            <a:headEnd/>
            <a:tailEnd/>
          </a:ln>
          <a:effectLst/>
        </p:spPr>
        <p:txBody>
          <a:bodyPr wrap="none" lIns="92075" tIns="46038" rIns="92075" bIns="46038">
            <a:spAutoFit/>
          </a:bodyPr>
          <a:lstStyle/>
          <a:p>
            <a:r>
              <a:rPr lang="en-US" sz="2400" b="0">
                <a:solidFill>
                  <a:schemeClr val="tx1"/>
                </a:solidFill>
              </a:rPr>
              <a:t>Encoding</a:t>
            </a:r>
          </a:p>
        </p:txBody>
      </p:sp>
      <p:sp>
        <p:nvSpPr>
          <p:cNvPr id="14345" name="Rectangle 9"/>
          <p:cNvSpPr>
            <a:spLocks noChangeArrowheads="1"/>
          </p:cNvSpPr>
          <p:nvPr/>
        </p:nvSpPr>
        <p:spPr bwMode="auto">
          <a:xfrm>
            <a:off x="4098925" y="3032125"/>
            <a:ext cx="1198563" cy="457200"/>
          </a:xfrm>
          <a:prstGeom prst="rect">
            <a:avLst/>
          </a:prstGeom>
          <a:noFill/>
          <a:ln w="9525">
            <a:noFill/>
            <a:miter lim="800000"/>
            <a:headEnd/>
            <a:tailEnd/>
          </a:ln>
          <a:effectLst/>
        </p:spPr>
        <p:txBody>
          <a:bodyPr wrap="none" lIns="92075" tIns="46038" rIns="92075" bIns="46038">
            <a:spAutoFit/>
          </a:bodyPr>
          <a:lstStyle/>
          <a:p>
            <a:r>
              <a:rPr lang="en-US" sz="2400" b="0">
                <a:solidFill>
                  <a:schemeClr val="tx1"/>
                </a:solidFill>
              </a:rPr>
              <a:t>Storage</a:t>
            </a:r>
          </a:p>
        </p:txBody>
      </p:sp>
      <p:sp>
        <p:nvSpPr>
          <p:cNvPr id="14346" name="Rectangle 10"/>
          <p:cNvSpPr>
            <a:spLocks noChangeArrowheads="1"/>
          </p:cNvSpPr>
          <p:nvPr/>
        </p:nvSpPr>
        <p:spPr bwMode="auto">
          <a:xfrm>
            <a:off x="6918325" y="3108325"/>
            <a:ext cx="1401763" cy="457200"/>
          </a:xfrm>
          <a:prstGeom prst="rect">
            <a:avLst/>
          </a:prstGeom>
          <a:noFill/>
          <a:ln w="9525">
            <a:noFill/>
            <a:miter lim="800000"/>
            <a:headEnd/>
            <a:tailEnd/>
          </a:ln>
          <a:effectLst/>
        </p:spPr>
        <p:txBody>
          <a:bodyPr wrap="none" lIns="92075" tIns="46038" rIns="92075" bIns="46038">
            <a:spAutoFit/>
          </a:bodyPr>
          <a:lstStyle/>
          <a:p>
            <a:r>
              <a:rPr lang="en-US" sz="2400" b="0">
                <a:solidFill>
                  <a:schemeClr val="tx1"/>
                </a:solidFill>
              </a:rPr>
              <a:t>Retrieval</a:t>
            </a:r>
          </a:p>
        </p:txBody>
      </p:sp>
      <p:sp>
        <p:nvSpPr>
          <p:cNvPr id="14347" name="Rectangle 11"/>
          <p:cNvSpPr>
            <a:spLocks noChangeArrowheads="1"/>
          </p:cNvSpPr>
          <p:nvPr/>
        </p:nvSpPr>
        <p:spPr bwMode="auto">
          <a:xfrm>
            <a:off x="1203325" y="4860925"/>
            <a:ext cx="7526338" cy="457200"/>
          </a:xfrm>
          <a:prstGeom prst="rect">
            <a:avLst/>
          </a:prstGeom>
          <a:noFill/>
          <a:ln w="9525">
            <a:noFill/>
            <a:miter lim="800000"/>
            <a:headEnd/>
            <a:tailEnd/>
          </a:ln>
          <a:effectLst/>
        </p:spPr>
        <p:txBody>
          <a:bodyPr wrap="none" lIns="92075" tIns="46038" rIns="92075" bIns="46038">
            <a:spAutoFit/>
          </a:bodyPr>
          <a:lstStyle/>
          <a:p>
            <a:r>
              <a:rPr lang="en-US" sz="2400" b="0">
                <a:solidFill>
                  <a:schemeClr val="tx1"/>
                </a:solidFill>
              </a:rPr>
              <a:t>A memory failure may be due to a failure at any stage.</a:t>
            </a:r>
          </a:p>
        </p:txBody>
      </p:sp>
    </p:spTree>
    <p:extLst>
      <p:ext uri="{BB962C8B-B14F-4D97-AF65-F5344CB8AC3E}">
        <p14:creationId xmlns:p14="http://schemas.microsoft.com/office/powerpoint/2010/main" val="24819020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19" name="Rectangle 31"/>
          <p:cNvSpPr>
            <a:spLocks noChangeArrowheads="1"/>
          </p:cNvSpPr>
          <p:nvPr/>
        </p:nvSpPr>
        <p:spPr bwMode="auto">
          <a:xfrm>
            <a:off x="2908300" y="3822700"/>
            <a:ext cx="4013200" cy="2108200"/>
          </a:xfrm>
          <a:prstGeom prst="rect">
            <a:avLst/>
          </a:prstGeom>
          <a:solidFill>
            <a:srgbClr val="C0C0C0">
              <a:alpha val="50000"/>
            </a:srgbClr>
          </a:solidFill>
          <a:ln w="25400">
            <a:solidFill>
              <a:schemeClr val="tx1"/>
            </a:solidFill>
            <a:prstDash val="lgDash"/>
            <a:miter lim="800000"/>
            <a:headEnd/>
            <a:tailEnd/>
          </a:ln>
          <a:effectLst/>
        </p:spPr>
        <p:txBody>
          <a:bodyPr wrap="none" anchor="ctr"/>
          <a:lstStyle/>
          <a:p>
            <a:endParaRPr lang="en-US"/>
          </a:p>
        </p:txBody>
      </p:sp>
      <p:sp>
        <p:nvSpPr>
          <p:cNvPr id="12314" name="Line 26"/>
          <p:cNvSpPr>
            <a:spLocks noChangeShapeType="1"/>
          </p:cNvSpPr>
          <p:nvPr/>
        </p:nvSpPr>
        <p:spPr bwMode="auto">
          <a:xfrm flipV="1">
            <a:off x="4800600" y="4724400"/>
            <a:ext cx="609600" cy="381000"/>
          </a:xfrm>
          <a:prstGeom prst="line">
            <a:avLst/>
          </a:prstGeom>
          <a:noFill/>
          <a:ln w="25400">
            <a:solidFill>
              <a:schemeClr val="tx1"/>
            </a:solidFill>
            <a:round/>
            <a:headEnd type="stealth" w="med" len="med"/>
            <a:tailEnd type="stealth" w="med" len="med"/>
          </a:ln>
          <a:effectLst/>
        </p:spPr>
        <p:txBody>
          <a:bodyPr wrap="none" anchor="ctr"/>
          <a:lstStyle/>
          <a:p>
            <a:endParaRPr lang="en-US"/>
          </a:p>
        </p:txBody>
      </p:sp>
      <p:sp>
        <p:nvSpPr>
          <p:cNvPr id="12315" name="Rectangle 27"/>
          <p:cNvSpPr>
            <a:spLocks noChangeArrowheads="1"/>
          </p:cNvSpPr>
          <p:nvPr/>
        </p:nvSpPr>
        <p:spPr bwMode="auto">
          <a:xfrm>
            <a:off x="3581400" y="4875213"/>
            <a:ext cx="1189038" cy="581025"/>
          </a:xfrm>
          <a:prstGeom prst="rect">
            <a:avLst/>
          </a:prstGeom>
          <a:solidFill>
            <a:srgbClr val="C0C0C0">
              <a:alpha val="50000"/>
            </a:srgbClr>
          </a:solidFill>
          <a:ln w="9525">
            <a:noFill/>
            <a:miter lim="800000"/>
            <a:headEnd/>
            <a:tailEnd/>
          </a:ln>
          <a:effectLst/>
        </p:spPr>
        <p:txBody>
          <a:bodyPr wrap="none" lIns="92075" tIns="46038" rIns="92075" bIns="46038">
            <a:spAutoFit/>
          </a:bodyPr>
          <a:lstStyle/>
          <a:p>
            <a:pPr algn="ctr"/>
            <a:r>
              <a:rPr lang="en-US" sz="1600">
                <a:solidFill>
                  <a:schemeClr val="tx1"/>
                </a:solidFill>
              </a:rPr>
              <a:t>Long-Term</a:t>
            </a:r>
          </a:p>
          <a:p>
            <a:pPr algn="ctr"/>
            <a:r>
              <a:rPr lang="en-US" sz="1600">
                <a:solidFill>
                  <a:schemeClr val="tx1"/>
                </a:solidFill>
              </a:rPr>
              <a:t>Memory</a:t>
            </a:r>
          </a:p>
        </p:txBody>
      </p:sp>
      <p:sp>
        <p:nvSpPr>
          <p:cNvPr id="12316" name="Rectangle 28"/>
          <p:cNvSpPr>
            <a:spLocks noChangeArrowheads="1"/>
          </p:cNvSpPr>
          <p:nvPr/>
        </p:nvSpPr>
        <p:spPr bwMode="auto">
          <a:xfrm>
            <a:off x="5540375" y="4189413"/>
            <a:ext cx="963613" cy="581025"/>
          </a:xfrm>
          <a:prstGeom prst="rect">
            <a:avLst/>
          </a:prstGeom>
          <a:solidFill>
            <a:srgbClr val="C0C0C0">
              <a:alpha val="50000"/>
            </a:srgbClr>
          </a:solidFill>
          <a:ln w="9525">
            <a:noFill/>
            <a:miter lim="800000"/>
            <a:headEnd/>
            <a:tailEnd/>
          </a:ln>
          <a:effectLst/>
        </p:spPr>
        <p:txBody>
          <a:bodyPr wrap="none" lIns="92075" tIns="46038" rIns="92075" bIns="46038">
            <a:spAutoFit/>
          </a:bodyPr>
          <a:lstStyle/>
          <a:p>
            <a:pPr algn="ctr"/>
            <a:r>
              <a:rPr lang="en-US" sz="1600">
                <a:solidFill>
                  <a:schemeClr val="tx1"/>
                </a:solidFill>
              </a:rPr>
              <a:t>Working</a:t>
            </a:r>
          </a:p>
          <a:p>
            <a:pPr algn="ctr"/>
            <a:r>
              <a:rPr lang="en-US" sz="1600">
                <a:solidFill>
                  <a:schemeClr val="tx1"/>
                </a:solidFill>
              </a:rPr>
              <a:t>Memory</a:t>
            </a:r>
          </a:p>
        </p:txBody>
      </p:sp>
      <p:sp>
        <p:nvSpPr>
          <p:cNvPr id="12317" name="Rectangle 29"/>
          <p:cNvSpPr>
            <a:spLocks noChangeArrowheads="1"/>
          </p:cNvSpPr>
          <p:nvPr/>
        </p:nvSpPr>
        <p:spPr bwMode="auto">
          <a:xfrm>
            <a:off x="5422900" y="4127500"/>
            <a:ext cx="1193800" cy="812800"/>
          </a:xfrm>
          <a:prstGeom prst="rect">
            <a:avLst/>
          </a:prstGeom>
          <a:noFill/>
          <a:ln w="25400">
            <a:solidFill>
              <a:schemeClr val="tx1"/>
            </a:solidFill>
            <a:miter lim="800000"/>
            <a:headEnd/>
            <a:tailEnd/>
          </a:ln>
          <a:effectLst/>
        </p:spPr>
        <p:txBody>
          <a:bodyPr wrap="none" anchor="ctr"/>
          <a:lstStyle/>
          <a:p>
            <a:endParaRPr lang="en-US"/>
          </a:p>
        </p:txBody>
      </p:sp>
      <p:sp>
        <p:nvSpPr>
          <p:cNvPr id="12318" name="Rectangle 30"/>
          <p:cNvSpPr>
            <a:spLocks noChangeArrowheads="1"/>
          </p:cNvSpPr>
          <p:nvPr/>
        </p:nvSpPr>
        <p:spPr bwMode="auto">
          <a:xfrm>
            <a:off x="3594100" y="4737100"/>
            <a:ext cx="1193800" cy="812800"/>
          </a:xfrm>
          <a:prstGeom prst="rect">
            <a:avLst/>
          </a:prstGeom>
          <a:noFill/>
          <a:ln w="25400">
            <a:solidFill>
              <a:schemeClr val="tx1"/>
            </a:solidFill>
            <a:miter lim="800000"/>
            <a:headEnd/>
            <a:tailEnd/>
          </a:ln>
          <a:effectLst/>
        </p:spPr>
        <p:txBody>
          <a:bodyPr wrap="none" anchor="ctr"/>
          <a:lstStyle/>
          <a:p>
            <a:endParaRPr lang="en-US"/>
          </a:p>
        </p:txBody>
      </p:sp>
      <p:sp>
        <p:nvSpPr>
          <p:cNvPr id="12320" name="Rectangle 32"/>
          <p:cNvSpPr>
            <a:spLocks noChangeArrowheads="1"/>
          </p:cNvSpPr>
          <p:nvPr/>
        </p:nvSpPr>
        <p:spPr bwMode="auto">
          <a:xfrm>
            <a:off x="4870450" y="5408613"/>
            <a:ext cx="930275" cy="336550"/>
          </a:xfrm>
          <a:prstGeom prst="rect">
            <a:avLst/>
          </a:prstGeom>
          <a:solidFill>
            <a:srgbClr val="C0C0C0">
              <a:alpha val="50000"/>
            </a:srgbClr>
          </a:solidFill>
          <a:ln w="9525">
            <a:noFill/>
            <a:miter lim="800000"/>
            <a:headEnd/>
            <a:tailEnd/>
          </a:ln>
          <a:effectLst/>
        </p:spPr>
        <p:txBody>
          <a:bodyPr wrap="none" lIns="92075" tIns="46038" rIns="92075" bIns="46038">
            <a:spAutoFit/>
          </a:bodyPr>
          <a:lstStyle/>
          <a:p>
            <a:pPr algn="ctr"/>
            <a:r>
              <a:rPr lang="en-US" sz="1600">
                <a:solidFill>
                  <a:schemeClr val="tx1"/>
                </a:solidFill>
              </a:rPr>
              <a:t>Memory</a:t>
            </a:r>
          </a:p>
        </p:txBody>
      </p:sp>
      <p:sp>
        <p:nvSpPr>
          <p:cNvPr id="12323" name="Line 35"/>
          <p:cNvSpPr>
            <a:spLocks noChangeShapeType="1"/>
          </p:cNvSpPr>
          <p:nvPr/>
        </p:nvSpPr>
        <p:spPr bwMode="auto">
          <a:xfrm flipV="1">
            <a:off x="3962400" y="3276600"/>
            <a:ext cx="0" cy="1447800"/>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324" name="Line 36"/>
          <p:cNvSpPr>
            <a:spLocks noChangeShapeType="1"/>
          </p:cNvSpPr>
          <p:nvPr/>
        </p:nvSpPr>
        <p:spPr bwMode="auto">
          <a:xfrm flipV="1">
            <a:off x="5562600" y="3352800"/>
            <a:ext cx="0" cy="762000"/>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290" name="Rectangle 2"/>
          <p:cNvSpPr>
            <a:spLocks noGrp="1" noChangeArrowheads="1"/>
          </p:cNvSpPr>
          <p:nvPr>
            <p:ph type="title"/>
          </p:nvPr>
        </p:nvSpPr>
        <p:spPr>
          <a:noFill/>
          <a:ln/>
        </p:spPr>
        <p:txBody>
          <a:bodyPr/>
          <a:lstStyle/>
          <a:p>
            <a:r>
              <a:rPr lang="en-US" sz="2400"/>
              <a:t>A Human Information Processing Model </a:t>
            </a:r>
            <a:r>
              <a:rPr lang="en-US" sz="1600"/>
              <a:t>after Wickens (1984)</a:t>
            </a:r>
          </a:p>
        </p:txBody>
      </p:sp>
      <p:grpSp>
        <p:nvGrpSpPr>
          <p:cNvPr id="12294" name="Group 6"/>
          <p:cNvGrpSpPr>
            <a:grpSpLocks/>
          </p:cNvGrpSpPr>
          <p:nvPr/>
        </p:nvGrpSpPr>
        <p:grpSpPr bwMode="auto">
          <a:xfrm>
            <a:off x="685800" y="2513013"/>
            <a:ext cx="1917700" cy="827087"/>
            <a:chOff x="432" y="1583"/>
            <a:chExt cx="1208" cy="521"/>
          </a:xfrm>
        </p:grpSpPr>
        <p:sp>
          <p:nvSpPr>
            <p:cNvPr id="12291" name="Rectangle 3"/>
            <p:cNvSpPr>
              <a:spLocks noChangeArrowheads="1"/>
            </p:cNvSpPr>
            <p:nvPr/>
          </p:nvSpPr>
          <p:spPr bwMode="auto">
            <a:xfrm>
              <a:off x="848" y="1583"/>
              <a:ext cx="792" cy="520"/>
            </a:xfrm>
            <a:prstGeom prst="rect">
              <a:avLst/>
            </a:prstGeom>
            <a:noFill/>
            <a:ln w="9525">
              <a:noFill/>
              <a:miter lim="800000"/>
              <a:headEnd/>
              <a:tailEnd/>
            </a:ln>
            <a:effectLst/>
          </p:spPr>
          <p:txBody>
            <a:bodyPr wrap="none" lIns="92075" tIns="46038" rIns="92075" bIns="46038">
              <a:spAutoFit/>
            </a:bodyPr>
            <a:lstStyle/>
            <a:p>
              <a:pPr algn="ctr"/>
              <a:r>
                <a:rPr lang="en-US" sz="1600">
                  <a:solidFill>
                    <a:schemeClr val="tx1"/>
                  </a:solidFill>
                </a:rPr>
                <a:t>Short-Term</a:t>
              </a:r>
            </a:p>
            <a:p>
              <a:pPr algn="ctr"/>
              <a:r>
                <a:rPr lang="en-US" sz="1600">
                  <a:solidFill>
                    <a:schemeClr val="tx1"/>
                  </a:solidFill>
                </a:rPr>
                <a:t>Sensory</a:t>
              </a:r>
            </a:p>
            <a:p>
              <a:pPr algn="ctr"/>
              <a:r>
                <a:rPr lang="en-US" sz="1600">
                  <a:solidFill>
                    <a:schemeClr val="tx1"/>
                  </a:solidFill>
                </a:rPr>
                <a:t>Store</a:t>
              </a:r>
            </a:p>
          </p:txBody>
        </p:sp>
        <p:sp>
          <p:nvSpPr>
            <p:cNvPr id="12292" name="Rectangle 4"/>
            <p:cNvSpPr>
              <a:spLocks noChangeArrowheads="1"/>
            </p:cNvSpPr>
            <p:nvPr/>
          </p:nvSpPr>
          <p:spPr bwMode="auto">
            <a:xfrm>
              <a:off x="872" y="1592"/>
              <a:ext cx="752" cy="512"/>
            </a:xfrm>
            <a:prstGeom prst="rect">
              <a:avLst/>
            </a:prstGeom>
            <a:noFill/>
            <a:ln w="25400">
              <a:solidFill>
                <a:schemeClr val="tx1"/>
              </a:solidFill>
              <a:miter lim="800000"/>
              <a:headEnd/>
              <a:tailEnd/>
            </a:ln>
            <a:effectLst/>
          </p:spPr>
          <p:txBody>
            <a:bodyPr wrap="none" anchor="ctr"/>
            <a:lstStyle/>
            <a:p>
              <a:endParaRPr lang="en-US"/>
            </a:p>
          </p:txBody>
        </p:sp>
        <p:sp>
          <p:nvSpPr>
            <p:cNvPr id="12293" name="Line 5"/>
            <p:cNvSpPr>
              <a:spLocks noChangeShapeType="1"/>
            </p:cNvSpPr>
            <p:nvPr/>
          </p:nvSpPr>
          <p:spPr bwMode="auto">
            <a:xfrm>
              <a:off x="432" y="1824"/>
              <a:ext cx="432" cy="0"/>
            </a:xfrm>
            <a:prstGeom prst="line">
              <a:avLst/>
            </a:prstGeom>
            <a:noFill/>
            <a:ln w="25400">
              <a:solidFill>
                <a:schemeClr val="tx1"/>
              </a:solidFill>
              <a:round/>
              <a:headEnd type="none" w="sm" len="sm"/>
              <a:tailEnd type="stealth" w="med" len="lg"/>
            </a:ln>
            <a:effectLst/>
          </p:spPr>
          <p:txBody>
            <a:bodyPr wrap="none" anchor="ctr"/>
            <a:lstStyle/>
            <a:p>
              <a:endParaRPr lang="en-US"/>
            </a:p>
          </p:txBody>
        </p:sp>
      </p:grpSp>
      <p:grpSp>
        <p:nvGrpSpPr>
          <p:cNvPr id="12298" name="Group 10"/>
          <p:cNvGrpSpPr>
            <a:grpSpLocks/>
          </p:cNvGrpSpPr>
          <p:nvPr/>
        </p:nvGrpSpPr>
        <p:grpSpPr bwMode="auto">
          <a:xfrm>
            <a:off x="2590800" y="2603500"/>
            <a:ext cx="1847850" cy="660400"/>
            <a:chOff x="1632" y="1640"/>
            <a:chExt cx="1164" cy="416"/>
          </a:xfrm>
        </p:grpSpPr>
        <p:sp>
          <p:nvSpPr>
            <p:cNvPr id="12295" name="Rectangle 7"/>
            <p:cNvSpPr>
              <a:spLocks noChangeArrowheads="1"/>
            </p:cNvSpPr>
            <p:nvPr/>
          </p:nvSpPr>
          <p:spPr bwMode="auto">
            <a:xfrm>
              <a:off x="2054" y="1679"/>
              <a:ext cx="742" cy="212"/>
            </a:xfrm>
            <a:prstGeom prst="rect">
              <a:avLst/>
            </a:prstGeom>
            <a:noFill/>
            <a:ln w="9525">
              <a:noFill/>
              <a:miter lim="800000"/>
              <a:headEnd/>
              <a:tailEnd/>
            </a:ln>
            <a:effectLst/>
          </p:spPr>
          <p:txBody>
            <a:bodyPr wrap="none" lIns="92075" tIns="46038" rIns="92075" bIns="46038">
              <a:spAutoFit/>
            </a:bodyPr>
            <a:lstStyle/>
            <a:p>
              <a:r>
                <a:rPr lang="en-US" sz="1600">
                  <a:solidFill>
                    <a:schemeClr val="tx1"/>
                  </a:solidFill>
                </a:rPr>
                <a:t>Perception</a:t>
              </a:r>
            </a:p>
          </p:txBody>
        </p:sp>
        <p:sp>
          <p:nvSpPr>
            <p:cNvPr id="12296" name="Rectangle 8"/>
            <p:cNvSpPr>
              <a:spLocks noChangeArrowheads="1"/>
            </p:cNvSpPr>
            <p:nvPr/>
          </p:nvSpPr>
          <p:spPr bwMode="auto">
            <a:xfrm>
              <a:off x="2024" y="1640"/>
              <a:ext cx="752" cy="416"/>
            </a:xfrm>
            <a:prstGeom prst="rect">
              <a:avLst/>
            </a:prstGeom>
            <a:noFill/>
            <a:ln w="25400">
              <a:solidFill>
                <a:schemeClr val="tx1"/>
              </a:solidFill>
              <a:miter lim="800000"/>
              <a:headEnd/>
              <a:tailEnd/>
            </a:ln>
            <a:effectLst/>
          </p:spPr>
          <p:txBody>
            <a:bodyPr wrap="none" anchor="ctr"/>
            <a:lstStyle/>
            <a:p>
              <a:endParaRPr lang="en-US"/>
            </a:p>
          </p:txBody>
        </p:sp>
        <p:sp>
          <p:nvSpPr>
            <p:cNvPr id="12297" name="Line 9"/>
            <p:cNvSpPr>
              <a:spLocks noChangeShapeType="1"/>
            </p:cNvSpPr>
            <p:nvPr/>
          </p:nvSpPr>
          <p:spPr bwMode="auto">
            <a:xfrm>
              <a:off x="1632" y="1824"/>
              <a:ext cx="384" cy="0"/>
            </a:xfrm>
            <a:prstGeom prst="line">
              <a:avLst/>
            </a:prstGeom>
            <a:noFill/>
            <a:ln w="25400">
              <a:solidFill>
                <a:schemeClr val="tx1"/>
              </a:solidFill>
              <a:round/>
              <a:headEnd type="none" w="sm" len="sm"/>
              <a:tailEnd type="stealth" w="med" len="lg"/>
            </a:ln>
            <a:effectLst/>
          </p:spPr>
          <p:txBody>
            <a:bodyPr wrap="none" anchor="ctr"/>
            <a:lstStyle/>
            <a:p>
              <a:endParaRPr lang="en-US"/>
            </a:p>
          </p:txBody>
        </p:sp>
      </p:grpSp>
      <p:grpSp>
        <p:nvGrpSpPr>
          <p:cNvPr id="12302" name="Group 14"/>
          <p:cNvGrpSpPr>
            <a:grpSpLocks/>
          </p:cNvGrpSpPr>
          <p:nvPr/>
        </p:nvGrpSpPr>
        <p:grpSpPr bwMode="auto">
          <a:xfrm>
            <a:off x="4419600" y="2527300"/>
            <a:ext cx="2044700" cy="812800"/>
            <a:chOff x="2784" y="1592"/>
            <a:chExt cx="1288" cy="512"/>
          </a:xfrm>
        </p:grpSpPr>
        <p:sp>
          <p:nvSpPr>
            <p:cNvPr id="12299" name="Rectangle 11"/>
            <p:cNvSpPr>
              <a:spLocks noChangeArrowheads="1"/>
            </p:cNvSpPr>
            <p:nvPr/>
          </p:nvSpPr>
          <p:spPr bwMode="auto">
            <a:xfrm>
              <a:off x="3398" y="1631"/>
              <a:ext cx="635" cy="366"/>
            </a:xfrm>
            <a:prstGeom prst="rect">
              <a:avLst/>
            </a:prstGeom>
            <a:noFill/>
            <a:ln w="9525">
              <a:noFill/>
              <a:miter lim="800000"/>
              <a:headEnd/>
              <a:tailEnd/>
            </a:ln>
            <a:effectLst/>
          </p:spPr>
          <p:txBody>
            <a:bodyPr wrap="none" lIns="92075" tIns="46038" rIns="92075" bIns="46038">
              <a:spAutoFit/>
            </a:bodyPr>
            <a:lstStyle/>
            <a:p>
              <a:pPr algn="ctr"/>
              <a:r>
                <a:rPr lang="en-US" sz="1600">
                  <a:solidFill>
                    <a:schemeClr val="tx1"/>
                  </a:solidFill>
                </a:rPr>
                <a:t>Decision</a:t>
              </a:r>
            </a:p>
            <a:p>
              <a:pPr algn="ctr"/>
              <a:r>
                <a:rPr lang="en-US" sz="1600">
                  <a:solidFill>
                    <a:schemeClr val="tx1"/>
                  </a:solidFill>
                </a:rPr>
                <a:t>Making</a:t>
              </a:r>
            </a:p>
          </p:txBody>
        </p:sp>
        <p:sp>
          <p:nvSpPr>
            <p:cNvPr id="12300" name="Rectangle 12"/>
            <p:cNvSpPr>
              <a:spLocks noChangeArrowheads="1"/>
            </p:cNvSpPr>
            <p:nvPr/>
          </p:nvSpPr>
          <p:spPr bwMode="auto">
            <a:xfrm>
              <a:off x="3320" y="1592"/>
              <a:ext cx="752" cy="512"/>
            </a:xfrm>
            <a:prstGeom prst="rect">
              <a:avLst/>
            </a:prstGeom>
            <a:noFill/>
            <a:ln w="25400">
              <a:solidFill>
                <a:schemeClr val="tx1"/>
              </a:solidFill>
              <a:miter lim="800000"/>
              <a:headEnd/>
              <a:tailEnd/>
            </a:ln>
            <a:effectLst/>
          </p:spPr>
          <p:txBody>
            <a:bodyPr wrap="none" anchor="ctr"/>
            <a:lstStyle/>
            <a:p>
              <a:endParaRPr lang="en-US"/>
            </a:p>
          </p:txBody>
        </p:sp>
        <p:sp>
          <p:nvSpPr>
            <p:cNvPr id="12301" name="Line 13"/>
            <p:cNvSpPr>
              <a:spLocks noChangeShapeType="1"/>
            </p:cNvSpPr>
            <p:nvPr/>
          </p:nvSpPr>
          <p:spPr bwMode="auto">
            <a:xfrm>
              <a:off x="2784" y="1824"/>
              <a:ext cx="528" cy="0"/>
            </a:xfrm>
            <a:prstGeom prst="line">
              <a:avLst/>
            </a:prstGeom>
            <a:noFill/>
            <a:ln w="25400">
              <a:solidFill>
                <a:schemeClr val="tx1"/>
              </a:solidFill>
              <a:round/>
              <a:headEnd type="none" w="sm" len="sm"/>
              <a:tailEnd type="stealth" w="med" len="lg"/>
            </a:ln>
            <a:effectLst/>
          </p:spPr>
          <p:txBody>
            <a:bodyPr wrap="none" anchor="ctr"/>
            <a:lstStyle/>
            <a:p>
              <a:endParaRPr lang="en-US"/>
            </a:p>
          </p:txBody>
        </p:sp>
      </p:grpSp>
      <p:grpSp>
        <p:nvGrpSpPr>
          <p:cNvPr id="12306" name="Group 18"/>
          <p:cNvGrpSpPr>
            <a:grpSpLocks/>
          </p:cNvGrpSpPr>
          <p:nvPr/>
        </p:nvGrpSpPr>
        <p:grpSpPr bwMode="auto">
          <a:xfrm>
            <a:off x="6477000" y="2527300"/>
            <a:ext cx="1892300" cy="812800"/>
            <a:chOff x="4080" y="1592"/>
            <a:chExt cx="1192" cy="512"/>
          </a:xfrm>
        </p:grpSpPr>
        <p:sp>
          <p:nvSpPr>
            <p:cNvPr id="12303" name="Rectangle 15"/>
            <p:cNvSpPr>
              <a:spLocks noChangeArrowheads="1"/>
            </p:cNvSpPr>
            <p:nvPr/>
          </p:nvSpPr>
          <p:spPr bwMode="auto">
            <a:xfrm>
              <a:off x="4550" y="1631"/>
              <a:ext cx="692" cy="366"/>
            </a:xfrm>
            <a:prstGeom prst="rect">
              <a:avLst/>
            </a:prstGeom>
            <a:noFill/>
            <a:ln w="9525">
              <a:noFill/>
              <a:miter lim="800000"/>
              <a:headEnd/>
              <a:tailEnd/>
            </a:ln>
            <a:effectLst/>
          </p:spPr>
          <p:txBody>
            <a:bodyPr wrap="none" lIns="92075" tIns="46038" rIns="92075" bIns="46038">
              <a:spAutoFit/>
            </a:bodyPr>
            <a:lstStyle/>
            <a:p>
              <a:pPr algn="ctr"/>
              <a:r>
                <a:rPr lang="en-US" sz="1600">
                  <a:solidFill>
                    <a:schemeClr val="tx1"/>
                  </a:solidFill>
                </a:rPr>
                <a:t>Response</a:t>
              </a:r>
            </a:p>
            <a:p>
              <a:pPr algn="ctr"/>
              <a:r>
                <a:rPr lang="en-US" sz="1600">
                  <a:solidFill>
                    <a:schemeClr val="tx1"/>
                  </a:solidFill>
                </a:rPr>
                <a:t>Execution</a:t>
              </a:r>
            </a:p>
          </p:txBody>
        </p:sp>
        <p:sp>
          <p:nvSpPr>
            <p:cNvPr id="12304" name="Rectangle 16"/>
            <p:cNvSpPr>
              <a:spLocks noChangeArrowheads="1"/>
            </p:cNvSpPr>
            <p:nvPr/>
          </p:nvSpPr>
          <p:spPr bwMode="auto">
            <a:xfrm>
              <a:off x="4520" y="1592"/>
              <a:ext cx="752" cy="512"/>
            </a:xfrm>
            <a:prstGeom prst="rect">
              <a:avLst/>
            </a:prstGeom>
            <a:noFill/>
            <a:ln w="25400">
              <a:solidFill>
                <a:schemeClr val="tx1"/>
              </a:solidFill>
              <a:miter lim="800000"/>
              <a:headEnd/>
              <a:tailEnd/>
            </a:ln>
            <a:effectLst/>
          </p:spPr>
          <p:txBody>
            <a:bodyPr wrap="none" anchor="ctr"/>
            <a:lstStyle/>
            <a:p>
              <a:endParaRPr lang="en-US"/>
            </a:p>
          </p:txBody>
        </p:sp>
        <p:sp>
          <p:nvSpPr>
            <p:cNvPr id="12305" name="Line 17"/>
            <p:cNvSpPr>
              <a:spLocks noChangeShapeType="1"/>
            </p:cNvSpPr>
            <p:nvPr/>
          </p:nvSpPr>
          <p:spPr bwMode="auto">
            <a:xfrm>
              <a:off x="4080" y="1824"/>
              <a:ext cx="432" cy="0"/>
            </a:xfrm>
            <a:prstGeom prst="line">
              <a:avLst/>
            </a:prstGeom>
            <a:noFill/>
            <a:ln w="25400">
              <a:solidFill>
                <a:schemeClr val="tx1"/>
              </a:solidFill>
              <a:round/>
              <a:headEnd type="none" w="sm" len="sm"/>
              <a:tailEnd type="stealth" w="med" len="lg"/>
            </a:ln>
            <a:effectLst/>
          </p:spPr>
          <p:txBody>
            <a:bodyPr wrap="none" anchor="ctr"/>
            <a:lstStyle/>
            <a:p>
              <a:endParaRPr lang="en-US"/>
            </a:p>
          </p:txBody>
        </p:sp>
      </p:grpSp>
      <p:grpSp>
        <p:nvGrpSpPr>
          <p:cNvPr id="12313" name="Group 25"/>
          <p:cNvGrpSpPr>
            <a:grpSpLocks/>
          </p:cNvGrpSpPr>
          <p:nvPr/>
        </p:nvGrpSpPr>
        <p:grpSpPr bwMode="auto">
          <a:xfrm>
            <a:off x="1066800" y="2895600"/>
            <a:ext cx="8001000" cy="3230563"/>
            <a:chOff x="672" y="1824"/>
            <a:chExt cx="5040" cy="2035"/>
          </a:xfrm>
        </p:grpSpPr>
        <p:sp>
          <p:nvSpPr>
            <p:cNvPr id="12307" name="Line 19"/>
            <p:cNvSpPr>
              <a:spLocks noChangeShapeType="1"/>
            </p:cNvSpPr>
            <p:nvPr/>
          </p:nvSpPr>
          <p:spPr bwMode="auto">
            <a:xfrm>
              <a:off x="5280" y="1824"/>
              <a:ext cx="432" cy="0"/>
            </a:xfrm>
            <a:prstGeom prst="line">
              <a:avLst/>
            </a:prstGeom>
            <a:noFill/>
            <a:ln w="25400">
              <a:solidFill>
                <a:schemeClr val="tx1"/>
              </a:solidFill>
              <a:round/>
              <a:headEnd type="none" w="sm" len="sm"/>
              <a:tailEnd type="stealth" w="med" len="lg"/>
            </a:ln>
            <a:effectLst/>
          </p:spPr>
          <p:txBody>
            <a:bodyPr wrap="none" anchor="ctr"/>
            <a:lstStyle/>
            <a:p>
              <a:endParaRPr lang="en-US"/>
            </a:p>
          </p:txBody>
        </p:sp>
        <p:grpSp>
          <p:nvGrpSpPr>
            <p:cNvPr id="12312" name="Group 24"/>
            <p:cNvGrpSpPr>
              <a:grpSpLocks/>
            </p:cNvGrpSpPr>
            <p:nvPr/>
          </p:nvGrpSpPr>
          <p:grpSpPr bwMode="auto">
            <a:xfrm>
              <a:off x="672" y="1824"/>
              <a:ext cx="4752" cy="2035"/>
              <a:chOff x="672" y="1824"/>
              <a:chExt cx="4752" cy="2035"/>
            </a:xfrm>
          </p:grpSpPr>
          <p:sp>
            <p:nvSpPr>
              <p:cNvPr id="12308" name="Line 20"/>
              <p:cNvSpPr>
                <a:spLocks noChangeShapeType="1"/>
              </p:cNvSpPr>
              <p:nvPr/>
            </p:nvSpPr>
            <p:spPr bwMode="auto">
              <a:xfrm>
                <a:off x="5424" y="1824"/>
                <a:ext cx="0" cy="2016"/>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2309" name="Line 21"/>
              <p:cNvSpPr>
                <a:spLocks noChangeShapeType="1"/>
              </p:cNvSpPr>
              <p:nvPr/>
            </p:nvSpPr>
            <p:spPr bwMode="auto">
              <a:xfrm flipH="1">
                <a:off x="672" y="3840"/>
                <a:ext cx="4752"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2310" name="Line 22"/>
              <p:cNvSpPr>
                <a:spLocks noChangeShapeType="1"/>
              </p:cNvSpPr>
              <p:nvPr/>
            </p:nvSpPr>
            <p:spPr bwMode="auto">
              <a:xfrm flipV="1">
                <a:off x="672" y="1824"/>
                <a:ext cx="0" cy="2016"/>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311" name="Rectangle 23"/>
              <p:cNvSpPr>
                <a:spLocks noChangeArrowheads="1"/>
              </p:cNvSpPr>
              <p:nvPr/>
            </p:nvSpPr>
            <p:spPr bwMode="auto">
              <a:xfrm>
                <a:off x="770" y="3647"/>
                <a:ext cx="671" cy="212"/>
              </a:xfrm>
              <a:prstGeom prst="rect">
                <a:avLst/>
              </a:prstGeom>
              <a:noFill/>
              <a:ln w="9525">
                <a:noFill/>
                <a:miter lim="800000"/>
                <a:headEnd/>
                <a:tailEnd/>
              </a:ln>
              <a:effectLst/>
            </p:spPr>
            <p:txBody>
              <a:bodyPr wrap="none" lIns="92075" tIns="46038" rIns="92075" bIns="46038">
                <a:spAutoFit/>
              </a:bodyPr>
              <a:lstStyle/>
              <a:p>
                <a:pPr algn="ctr"/>
                <a:r>
                  <a:rPr lang="en-US" sz="1600">
                    <a:solidFill>
                      <a:schemeClr val="tx1"/>
                    </a:solidFill>
                  </a:rPr>
                  <a:t>Feedback</a:t>
                </a:r>
              </a:p>
            </p:txBody>
          </p:sp>
        </p:grpSp>
      </p:grpSp>
      <p:sp>
        <p:nvSpPr>
          <p:cNvPr id="12326" name="Line 38"/>
          <p:cNvSpPr>
            <a:spLocks noChangeShapeType="1"/>
          </p:cNvSpPr>
          <p:nvPr/>
        </p:nvSpPr>
        <p:spPr bwMode="auto">
          <a:xfrm>
            <a:off x="6172200" y="3352800"/>
            <a:ext cx="0" cy="762000"/>
          </a:xfrm>
          <a:prstGeom prst="line">
            <a:avLst/>
          </a:prstGeom>
          <a:noFill/>
          <a:ln w="25400">
            <a:solidFill>
              <a:schemeClr val="tx1"/>
            </a:solidFill>
            <a:round/>
            <a:headEnd type="none" w="sm" len="sm"/>
            <a:tailEnd type="stealth" w="med" len="med"/>
          </a:ln>
          <a:effectLst/>
        </p:spPr>
        <p:txBody>
          <a:bodyPr wrap="none" anchor="ctr"/>
          <a:lstStyle/>
          <a:p>
            <a:endParaRPr lang="en-US"/>
          </a:p>
        </p:txBody>
      </p:sp>
      <p:grpSp>
        <p:nvGrpSpPr>
          <p:cNvPr id="12334" name="Group 46"/>
          <p:cNvGrpSpPr>
            <a:grpSpLocks/>
          </p:cNvGrpSpPr>
          <p:nvPr/>
        </p:nvGrpSpPr>
        <p:grpSpPr bwMode="auto">
          <a:xfrm>
            <a:off x="4419600" y="1231900"/>
            <a:ext cx="3200400" cy="3187700"/>
            <a:chOff x="2784" y="776"/>
            <a:chExt cx="2016" cy="2008"/>
          </a:xfrm>
        </p:grpSpPr>
        <p:sp>
          <p:nvSpPr>
            <p:cNvPr id="12327" name="Rectangle 39"/>
            <p:cNvSpPr>
              <a:spLocks noChangeArrowheads="1"/>
            </p:cNvSpPr>
            <p:nvPr/>
          </p:nvSpPr>
          <p:spPr bwMode="auto">
            <a:xfrm>
              <a:off x="3014" y="815"/>
              <a:ext cx="784" cy="366"/>
            </a:xfrm>
            <a:prstGeom prst="rect">
              <a:avLst/>
            </a:prstGeom>
            <a:noFill/>
            <a:ln w="9525">
              <a:noFill/>
              <a:miter lim="800000"/>
              <a:headEnd/>
              <a:tailEnd/>
            </a:ln>
            <a:effectLst/>
          </p:spPr>
          <p:txBody>
            <a:bodyPr wrap="none" lIns="92075" tIns="46038" rIns="92075" bIns="46038">
              <a:spAutoFit/>
            </a:bodyPr>
            <a:lstStyle/>
            <a:p>
              <a:pPr algn="ctr"/>
              <a:r>
                <a:rPr lang="en-US" sz="1600">
                  <a:solidFill>
                    <a:schemeClr val="tx1"/>
                  </a:solidFill>
                </a:rPr>
                <a:t>Attentional</a:t>
              </a:r>
            </a:p>
            <a:p>
              <a:pPr algn="ctr"/>
              <a:r>
                <a:rPr lang="en-US" sz="1600">
                  <a:solidFill>
                    <a:schemeClr val="tx1"/>
                  </a:solidFill>
                </a:rPr>
                <a:t>Resources</a:t>
              </a:r>
            </a:p>
          </p:txBody>
        </p:sp>
        <p:sp>
          <p:nvSpPr>
            <p:cNvPr id="12328" name="Rectangle 40"/>
            <p:cNvSpPr>
              <a:spLocks noChangeArrowheads="1"/>
            </p:cNvSpPr>
            <p:nvPr/>
          </p:nvSpPr>
          <p:spPr bwMode="auto">
            <a:xfrm>
              <a:off x="3032" y="776"/>
              <a:ext cx="752" cy="512"/>
            </a:xfrm>
            <a:prstGeom prst="rect">
              <a:avLst/>
            </a:prstGeom>
            <a:noFill/>
            <a:ln w="25400">
              <a:solidFill>
                <a:schemeClr val="tx1"/>
              </a:solidFill>
              <a:miter lim="800000"/>
              <a:headEnd/>
              <a:tailEnd/>
            </a:ln>
            <a:effectLst/>
          </p:spPr>
          <p:txBody>
            <a:bodyPr wrap="none" anchor="ctr"/>
            <a:lstStyle/>
            <a:p>
              <a:endParaRPr lang="en-US"/>
            </a:p>
          </p:txBody>
        </p:sp>
        <p:sp>
          <p:nvSpPr>
            <p:cNvPr id="12329" name="Line 41"/>
            <p:cNvSpPr>
              <a:spLocks noChangeShapeType="1"/>
            </p:cNvSpPr>
            <p:nvPr/>
          </p:nvSpPr>
          <p:spPr bwMode="auto">
            <a:xfrm flipH="1">
              <a:off x="2784" y="1296"/>
              <a:ext cx="384" cy="336"/>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330" name="Line 42"/>
            <p:cNvSpPr>
              <a:spLocks noChangeShapeType="1"/>
            </p:cNvSpPr>
            <p:nvPr/>
          </p:nvSpPr>
          <p:spPr bwMode="auto">
            <a:xfrm>
              <a:off x="3408" y="1296"/>
              <a:ext cx="288" cy="288"/>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331" name="Line 43"/>
            <p:cNvSpPr>
              <a:spLocks noChangeShapeType="1"/>
            </p:cNvSpPr>
            <p:nvPr/>
          </p:nvSpPr>
          <p:spPr bwMode="auto">
            <a:xfrm>
              <a:off x="3792" y="1056"/>
              <a:ext cx="1008" cy="528"/>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332" name="Line 44"/>
            <p:cNvSpPr>
              <a:spLocks noChangeShapeType="1"/>
            </p:cNvSpPr>
            <p:nvPr/>
          </p:nvSpPr>
          <p:spPr bwMode="auto">
            <a:xfrm>
              <a:off x="3264" y="1296"/>
              <a:ext cx="0" cy="1488"/>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2333" name="Line 45"/>
            <p:cNvSpPr>
              <a:spLocks noChangeShapeType="1"/>
            </p:cNvSpPr>
            <p:nvPr/>
          </p:nvSpPr>
          <p:spPr bwMode="auto">
            <a:xfrm>
              <a:off x="3264" y="2784"/>
              <a:ext cx="144" cy="0"/>
            </a:xfrm>
            <a:prstGeom prst="line">
              <a:avLst/>
            </a:prstGeom>
            <a:noFill/>
            <a:ln w="25400">
              <a:solidFill>
                <a:schemeClr val="tx1"/>
              </a:solidFill>
              <a:round/>
              <a:headEnd type="none" w="sm" len="sm"/>
              <a:tailEnd type="stealth" w="med" len="med"/>
            </a:ln>
            <a:effectLst/>
          </p:spPr>
          <p:txBody>
            <a:bodyPr wrap="none" anchor="ctr"/>
            <a:lstStyle/>
            <a:p>
              <a:endParaRPr lang="en-US"/>
            </a:p>
          </p:txBody>
        </p:sp>
      </p:grpSp>
    </p:spTree>
    <p:extLst>
      <p:ext uri="{BB962C8B-B14F-4D97-AF65-F5344CB8AC3E}">
        <p14:creationId xmlns:p14="http://schemas.microsoft.com/office/powerpoint/2010/main" val="1873094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left)">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98"/>
                                        </p:tgtEl>
                                        <p:attrNameLst>
                                          <p:attrName>style.visibility</p:attrName>
                                        </p:attrNameLst>
                                      </p:cBhvr>
                                      <p:to>
                                        <p:strVal val="visible"/>
                                      </p:to>
                                    </p:set>
                                    <p:animEffect transition="in" filter="wipe(left)">
                                      <p:cBhvr>
                                        <p:cTn id="12" dur="500"/>
                                        <p:tgtEl>
                                          <p:spTgt spid="122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302"/>
                                        </p:tgtEl>
                                        <p:attrNameLst>
                                          <p:attrName>style.visibility</p:attrName>
                                        </p:attrNameLst>
                                      </p:cBhvr>
                                      <p:to>
                                        <p:strVal val="visible"/>
                                      </p:to>
                                    </p:set>
                                    <p:animEffect transition="in" filter="wipe(left)">
                                      <p:cBhvr>
                                        <p:cTn id="17" dur="500"/>
                                        <p:tgtEl>
                                          <p:spTgt spid="123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306"/>
                                        </p:tgtEl>
                                        <p:attrNameLst>
                                          <p:attrName>style.visibility</p:attrName>
                                        </p:attrNameLst>
                                      </p:cBhvr>
                                      <p:to>
                                        <p:strVal val="visible"/>
                                      </p:to>
                                    </p:set>
                                    <p:animEffect transition="in" filter="wipe(left)">
                                      <p:cBhvr>
                                        <p:cTn id="22" dur="500"/>
                                        <p:tgtEl>
                                          <p:spTgt spid="123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313"/>
                                        </p:tgtEl>
                                        <p:attrNameLst>
                                          <p:attrName>style.visibility</p:attrName>
                                        </p:attrNameLst>
                                      </p:cBhvr>
                                      <p:to>
                                        <p:strVal val="visible"/>
                                      </p:to>
                                    </p:set>
                                    <p:animEffect transition="in" filter="wipe(right)">
                                      <p:cBhvr>
                                        <p:cTn id="27" dur="500"/>
                                        <p:tgtEl>
                                          <p:spTgt spid="12313"/>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2326"/>
                                        </p:tgtEl>
                                        <p:attrNameLst>
                                          <p:attrName>style.visibility</p:attrName>
                                        </p:attrNameLst>
                                      </p:cBhvr>
                                      <p:to>
                                        <p:strVal val="visible"/>
                                      </p:to>
                                    </p:set>
                                    <p:animEffect transition="in" filter="wipe(up)">
                                      <p:cBhvr>
                                        <p:cTn id="31" dur="500"/>
                                        <p:tgtEl>
                                          <p:spTgt spid="123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2334"/>
                                        </p:tgtEl>
                                        <p:attrNameLst>
                                          <p:attrName>style.visibility</p:attrName>
                                        </p:attrNameLst>
                                      </p:cBhvr>
                                      <p:to>
                                        <p:strVal val="visible"/>
                                      </p:to>
                                    </p:set>
                                    <p:animEffect transition="in" filter="wipe(up)">
                                      <p:cBhvr>
                                        <p:cTn id="36" dur="500"/>
                                        <p:tgtEl>
                                          <p:spTgt spid="12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Memory: Capacity</a:t>
            </a:r>
          </a:p>
        </p:txBody>
      </p:sp>
      <p:graphicFrame>
        <p:nvGraphicFramePr>
          <p:cNvPr id="4" name="Content Placeholder 3">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171187403"/>
              </p:ext>
            </p:extLst>
          </p:nvPr>
        </p:nvGraphicFramePr>
        <p:xfrm>
          <a:off x="81280" y="1254760"/>
          <a:ext cx="9017000" cy="5654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2905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idx="4294967295"/>
          </p:nvPr>
        </p:nvSpPr>
        <p:spPr>
          <a:xfrm>
            <a:off x="76200" y="381000"/>
            <a:ext cx="9067800" cy="1143000"/>
          </a:xfrm>
        </p:spPr>
        <p:txBody>
          <a:bodyPr/>
          <a:lstStyle/>
          <a:p>
            <a:pPr eaLnBrk="1" hangingPunct="1"/>
            <a:r>
              <a:rPr lang="en-GB" sz="3600" dirty="0"/>
              <a:t>What some designers get up to…</a:t>
            </a:r>
          </a:p>
        </p:txBody>
      </p:sp>
      <p:sp>
        <p:nvSpPr>
          <p:cNvPr id="60421" name="Rectangle 3"/>
          <p:cNvSpPr>
            <a:spLocks noGrp="1" noChangeArrowheads="1"/>
          </p:cNvSpPr>
          <p:nvPr>
            <p:ph type="body" idx="4294967295"/>
          </p:nvPr>
        </p:nvSpPr>
        <p:spPr>
          <a:xfrm>
            <a:off x="304800" y="1676400"/>
            <a:ext cx="8458200" cy="4114800"/>
          </a:xfrm>
        </p:spPr>
        <p:txBody>
          <a:bodyPr>
            <a:normAutofit/>
          </a:bodyPr>
          <a:lstStyle/>
          <a:p>
            <a:pPr eaLnBrk="1" hangingPunct="1"/>
            <a:r>
              <a:rPr lang="en-GB" sz="2800" dirty="0"/>
              <a:t>Present only 7 options on a menu</a:t>
            </a:r>
          </a:p>
          <a:p>
            <a:pPr eaLnBrk="1" hangingPunct="1"/>
            <a:endParaRPr lang="en-GB" sz="800" dirty="0"/>
          </a:p>
          <a:p>
            <a:pPr eaLnBrk="1" hangingPunct="1"/>
            <a:r>
              <a:rPr lang="en-GB" sz="2800" dirty="0"/>
              <a:t>Display only 7 icons on a tool bar</a:t>
            </a:r>
          </a:p>
          <a:p>
            <a:pPr eaLnBrk="1" hangingPunct="1"/>
            <a:endParaRPr lang="en-GB" sz="800" dirty="0"/>
          </a:p>
          <a:p>
            <a:pPr eaLnBrk="1" hangingPunct="1"/>
            <a:r>
              <a:rPr lang="en-GB" sz="2800" dirty="0"/>
              <a:t>Have no more than 7 bullets in a list</a:t>
            </a:r>
          </a:p>
          <a:p>
            <a:pPr eaLnBrk="1" hangingPunct="1"/>
            <a:endParaRPr lang="en-GB" sz="800" dirty="0"/>
          </a:p>
          <a:p>
            <a:pPr eaLnBrk="1" hangingPunct="1"/>
            <a:r>
              <a:rPr lang="en-GB" sz="2800" dirty="0"/>
              <a:t>Place only 7 items on a pull down menu</a:t>
            </a:r>
          </a:p>
          <a:p>
            <a:pPr eaLnBrk="1" hangingPunct="1"/>
            <a:endParaRPr lang="en-GB" sz="800" dirty="0"/>
          </a:p>
          <a:p>
            <a:pPr eaLnBrk="1" hangingPunct="1"/>
            <a:r>
              <a:rPr lang="en-GB" sz="2800" dirty="0"/>
              <a:t>Place only 7 tabs on the top of a website page</a:t>
            </a:r>
          </a:p>
          <a:p>
            <a:pPr lvl="3" eaLnBrk="1" hangingPunct="1"/>
            <a:r>
              <a:rPr lang="en-GB" dirty="0"/>
              <a:t>But this is wrong? Why?</a:t>
            </a:r>
          </a:p>
        </p:txBody>
      </p:sp>
      <p:sp>
        <p:nvSpPr>
          <p:cNvPr id="60422" name="AutoShape 4"/>
          <p:cNvSpPr>
            <a:spLocks noChangeArrowheads="1"/>
          </p:cNvSpPr>
          <p:nvPr/>
        </p:nvSpPr>
        <p:spPr bwMode="auto">
          <a:xfrm>
            <a:off x="7391400" y="5329877"/>
            <a:ext cx="914400" cy="914400"/>
          </a:xfrm>
          <a:prstGeom prst="smileyFace">
            <a:avLst>
              <a:gd name="adj" fmla="val 4653"/>
            </a:avLst>
          </a:prstGeom>
          <a:solidFill>
            <a:schemeClr val="accent1"/>
          </a:solidFill>
          <a:ln w="9525">
            <a:solidFill>
              <a:schemeClr val="tx1"/>
            </a:solidFill>
            <a:round/>
            <a:headEnd/>
            <a:tailEnd/>
          </a:ln>
        </p:spPr>
        <p:txBody>
          <a:bodyPr wrap="none" anchor="ctr"/>
          <a:lstStyle/>
          <a:p>
            <a:pPr eaLnBrk="0" hangingPunct="0"/>
            <a:endParaRPr lang="en-US" sz="2400" baseline="-2500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0423" name="AutoShape 5"/>
          <p:cNvSpPr>
            <a:spLocks noChangeArrowheads="1"/>
          </p:cNvSpPr>
          <p:nvPr/>
        </p:nvSpPr>
        <p:spPr bwMode="auto">
          <a:xfrm>
            <a:off x="2895600" y="5301208"/>
            <a:ext cx="914400" cy="914400"/>
          </a:xfrm>
          <a:prstGeom prst="smileyFace">
            <a:avLst>
              <a:gd name="adj" fmla="val 4653"/>
            </a:avLst>
          </a:prstGeom>
          <a:solidFill>
            <a:srgbClr val="1822CD"/>
          </a:solidFill>
          <a:ln w="9525">
            <a:solidFill>
              <a:schemeClr val="tx1"/>
            </a:solidFill>
            <a:round/>
            <a:headEnd/>
            <a:tailEnd/>
          </a:ln>
        </p:spPr>
        <p:txBody>
          <a:bodyPr wrap="none" anchor="ctr"/>
          <a:lstStyle/>
          <a:p>
            <a:pPr eaLnBrk="0" hangingPunct="0"/>
            <a:endParaRPr lang="en-US" sz="2400" baseline="-2500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0424" name="AutoShape 6"/>
          <p:cNvSpPr>
            <a:spLocks noChangeArrowheads="1"/>
          </p:cNvSpPr>
          <p:nvPr/>
        </p:nvSpPr>
        <p:spPr bwMode="auto">
          <a:xfrm>
            <a:off x="4114800" y="5311016"/>
            <a:ext cx="914400" cy="914400"/>
          </a:xfrm>
          <a:prstGeom prst="smileyFace">
            <a:avLst>
              <a:gd name="adj" fmla="val 4653"/>
            </a:avLst>
          </a:prstGeom>
          <a:solidFill>
            <a:srgbClr val="FFCC18"/>
          </a:solidFill>
          <a:ln w="9525">
            <a:solidFill>
              <a:srgbClr val="EF1F1D"/>
            </a:solidFill>
            <a:round/>
            <a:headEnd/>
            <a:tailEnd/>
          </a:ln>
        </p:spPr>
        <p:txBody>
          <a:bodyPr wrap="none" anchor="ctr"/>
          <a:lstStyle/>
          <a:p>
            <a:pPr eaLnBrk="0" hangingPunct="0"/>
            <a:endParaRPr lang="en-US" sz="2400" baseline="-2500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0425" name="AutoShape 7"/>
          <p:cNvSpPr>
            <a:spLocks noChangeArrowheads="1"/>
          </p:cNvSpPr>
          <p:nvPr/>
        </p:nvSpPr>
        <p:spPr bwMode="auto">
          <a:xfrm>
            <a:off x="5257800" y="5320824"/>
            <a:ext cx="914400" cy="914400"/>
          </a:xfrm>
          <a:prstGeom prst="smileyFace">
            <a:avLst>
              <a:gd name="adj" fmla="val 4653"/>
            </a:avLst>
          </a:prstGeom>
          <a:solidFill>
            <a:schemeClr val="tx1"/>
          </a:solidFill>
          <a:ln w="9525">
            <a:solidFill>
              <a:schemeClr val="bg1"/>
            </a:solidFill>
            <a:round/>
            <a:headEnd/>
            <a:tailEnd/>
          </a:ln>
        </p:spPr>
        <p:txBody>
          <a:bodyPr wrap="none" anchor="ctr"/>
          <a:lstStyle/>
          <a:p>
            <a:pPr eaLnBrk="0" hangingPunct="0"/>
            <a:endParaRPr lang="en-US" sz="2400" baseline="-2500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0426" name="AutoShape 8"/>
          <p:cNvSpPr>
            <a:spLocks noChangeArrowheads="1"/>
          </p:cNvSpPr>
          <p:nvPr/>
        </p:nvSpPr>
        <p:spPr bwMode="auto">
          <a:xfrm>
            <a:off x="6324600" y="5320824"/>
            <a:ext cx="914400" cy="914400"/>
          </a:xfrm>
          <a:prstGeom prst="smileyFace">
            <a:avLst>
              <a:gd name="adj" fmla="val 4653"/>
            </a:avLst>
          </a:prstGeom>
          <a:solidFill>
            <a:schemeClr val="bg1"/>
          </a:solidFill>
          <a:ln w="9525">
            <a:solidFill>
              <a:srgbClr val="1822CD"/>
            </a:solidFill>
            <a:round/>
            <a:headEnd/>
            <a:tailEnd/>
          </a:ln>
        </p:spPr>
        <p:txBody>
          <a:bodyPr wrap="none" anchor="ctr"/>
          <a:lstStyle/>
          <a:p>
            <a:pPr eaLnBrk="0" hangingPunct="0"/>
            <a:endParaRPr lang="en-US" sz="2400" baseline="-2500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0427" name="AutoShape 9"/>
          <p:cNvSpPr>
            <a:spLocks noChangeArrowheads="1"/>
          </p:cNvSpPr>
          <p:nvPr/>
        </p:nvSpPr>
        <p:spPr bwMode="auto">
          <a:xfrm>
            <a:off x="609600" y="5301208"/>
            <a:ext cx="914400" cy="914400"/>
          </a:xfrm>
          <a:prstGeom prst="smileyFace">
            <a:avLst>
              <a:gd name="adj" fmla="val 4653"/>
            </a:avLst>
          </a:prstGeom>
          <a:solidFill>
            <a:srgbClr val="EF1F1D"/>
          </a:solidFill>
          <a:ln w="9525">
            <a:solidFill>
              <a:schemeClr val="tx1"/>
            </a:solidFill>
            <a:round/>
            <a:headEnd/>
            <a:tailEnd/>
          </a:ln>
        </p:spPr>
        <p:txBody>
          <a:bodyPr wrap="none" anchor="ctr"/>
          <a:lstStyle/>
          <a:p>
            <a:pPr eaLnBrk="0" hangingPunct="0"/>
            <a:endParaRPr lang="en-US" sz="2400" baseline="-2500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0428" name="AutoShape 10"/>
          <p:cNvSpPr>
            <a:spLocks noChangeArrowheads="1"/>
          </p:cNvSpPr>
          <p:nvPr/>
        </p:nvSpPr>
        <p:spPr bwMode="auto">
          <a:xfrm>
            <a:off x="1752600" y="5301208"/>
            <a:ext cx="914400" cy="914400"/>
          </a:xfrm>
          <a:prstGeom prst="smileyFace">
            <a:avLst>
              <a:gd name="adj" fmla="val 4653"/>
            </a:avLst>
          </a:prstGeom>
          <a:solidFill>
            <a:srgbClr val="BB56C3"/>
          </a:solidFill>
          <a:ln w="9525">
            <a:solidFill>
              <a:schemeClr val="tx1"/>
            </a:solidFill>
            <a:round/>
            <a:headEnd/>
            <a:tailEnd/>
          </a:ln>
        </p:spPr>
        <p:txBody>
          <a:bodyPr wrap="none" anchor="ctr"/>
          <a:lstStyle/>
          <a:p>
            <a:pPr eaLnBrk="0" hangingPunct="0"/>
            <a:endParaRPr lang="en-US" sz="2400" baseline="-2500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17</a:t>
            </a:fld>
            <a:endParaRPr lang="en-GB" sz="1200" dirty="0">
              <a:solidFill>
                <a:schemeClr val="accent6">
                  <a:lumMod val="75000"/>
                </a:schemeClr>
              </a:solidFill>
              <a:latin typeface="Liberation Sans"/>
            </a:endParaRPr>
          </a:p>
        </p:txBody>
      </p:sp>
    </p:spTree>
    <p:extLst>
      <p:ext uri="{BB962C8B-B14F-4D97-AF65-F5344CB8AC3E}">
        <p14:creationId xmlns:p14="http://schemas.microsoft.com/office/powerpoint/2010/main" val="218314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Memory: Duration and Function</a:t>
            </a:r>
          </a:p>
        </p:txBody>
      </p:sp>
      <p:graphicFrame>
        <p:nvGraphicFramePr>
          <p:cNvPr id="4" name="Content Placeholder 3">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898306948"/>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3828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Memory: Encoding</a:t>
            </a:r>
          </a:p>
        </p:txBody>
      </p:sp>
      <p:graphicFrame>
        <p:nvGraphicFramePr>
          <p:cNvPr id="4" name="Content Placeholder 3">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1149961715"/>
              </p:ext>
            </p:extLst>
          </p:nvPr>
        </p:nvGraphicFramePr>
        <p:xfrm>
          <a:off x="628650" y="1270000"/>
          <a:ext cx="7886700" cy="5369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694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group of people posing for a photo&#10;&#10;Description generated with very high confidence"/>
          <p:cNvPicPr>
            <a:picLocks noChangeAspect="1"/>
          </p:cNvPicPr>
          <p:nvPr/>
        </p:nvPicPr>
        <p:blipFill rotWithShape="1">
          <a:blip r:embed="rId2"/>
          <a:srcRect r="-1" b="9615"/>
          <a:stretch/>
        </p:blipFill>
        <p:spPr>
          <a:xfrm>
            <a:off x="628650" y="1904281"/>
            <a:ext cx="4727228" cy="4272681"/>
          </a:xfrm>
          <a:prstGeom prst="rect">
            <a:avLst/>
          </a:prstGeom>
        </p:spPr>
      </p:pic>
      <p:sp>
        <p:nvSpPr>
          <p:cNvPr id="2" name="Title 1"/>
          <p:cNvSpPr>
            <a:spLocks noGrp="1"/>
          </p:cNvSpPr>
          <p:nvPr>
            <p:ph type="title"/>
          </p:nvPr>
        </p:nvSpPr>
        <p:spPr>
          <a:xfrm>
            <a:off x="628650" y="365126"/>
            <a:ext cx="7886700" cy="1325563"/>
          </a:xfrm>
        </p:spPr>
        <p:txBody>
          <a:bodyPr>
            <a:normAutofit/>
          </a:bodyPr>
          <a:lstStyle/>
          <a:p>
            <a:endParaRPr lang="en-US"/>
          </a:p>
        </p:txBody>
      </p:sp>
      <p:sp>
        <p:nvSpPr>
          <p:cNvPr id="10" name="Content Placeholder 9"/>
          <p:cNvSpPr>
            <a:spLocks noGrp="1"/>
          </p:cNvSpPr>
          <p:nvPr>
            <p:ph idx="1"/>
          </p:nvPr>
        </p:nvSpPr>
        <p:spPr>
          <a:xfrm>
            <a:off x="5664708" y="1825625"/>
            <a:ext cx="2850642" cy="4351338"/>
          </a:xfrm>
        </p:spPr>
        <p:txBody>
          <a:bodyPr>
            <a:normAutofit/>
          </a:bodyPr>
          <a:lstStyle/>
          <a:p>
            <a:endParaRPr lang="en-US"/>
          </a:p>
        </p:txBody>
      </p:sp>
    </p:spTree>
    <p:extLst>
      <p:ext uri="{BB962C8B-B14F-4D97-AF65-F5344CB8AC3E}">
        <p14:creationId xmlns:p14="http://schemas.microsoft.com/office/powerpoint/2010/main" val="3586702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Memory: Storage &amp; Retrieval</a:t>
            </a:r>
          </a:p>
        </p:txBody>
      </p:sp>
      <p:graphicFrame>
        <p:nvGraphicFramePr>
          <p:cNvPr id="4" name="Content Placeholder 3">
            <a:extLst>
              <a:ext uri="{FF2B5EF4-FFF2-40B4-BE49-F238E27FC236}">
                <a16:creationId xmlns:a16="http://schemas.microsoft.com/office/drawing/2014/main" id="{A126C88B-997C-49C2-9257-811C0FF90A18}"/>
              </a:ext>
            </a:extLst>
          </p:cNvPr>
          <p:cNvGraphicFramePr>
            <a:graphicFrameLocks noGrp="1"/>
          </p:cNvGraphicFramePr>
          <p:nvPr>
            <p:ph idx="1"/>
            <p:extLst>
              <p:ext uri="{D42A27DB-BD31-4B8C-83A1-F6EECF244321}">
                <p14:modId xmlns:p14="http://schemas.microsoft.com/office/powerpoint/2010/main" val="3534878480"/>
              </p:ext>
            </p:extLst>
          </p:nvPr>
        </p:nvGraphicFramePr>
        <p:xfrm>
          <a:off x="628650" y="1356360"/>
          <a:ext cx="7886700" cy="48206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356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remember the most?</a:t>
            </a:r>
          </a:p>
        </p:txBody>
      </p:sp>
      <p:graphicFrame>
        <p:nvGraphicFramePr>
          <p:cNvPr id="4" name="Content Placeholder 3">
            <a:extLst>
              <a:ext uri="{FF2B5EF4-FFF2-40B4-BE49-F238E27FC236}">
                <a16:creationId xmlns:a16="http://schemas.microsoft.com/office/drawing/2014/main" id="{69D9E1D3-6A3E-4345-8523-5A72E0499BC7}"/>
              </a:ext>
            </a:extLst>
          </p:cNvPr>
          <p:cNvGraphicFramePr>
            <a:graphicFrameLocks noGrp="1"/>
          </p:cNvGraphicFramePr>
          <p:nvPr>
            <p:ph idx="1"/>
            <p:extLst>
              <p:ext uri="{D42A27DB-BD31-4B8C-83A1-F6EECF244321}">
                <p14:modId xmlns:p14="http://schemas.microsoft.com/office/powerpoint/2010/main" val="3324250749"/>
              </p:ext>
            </p:extLst>
          </p:nvPr>
        </p:nvGraphicFramePr>
        <p:xfrm>
          <a:off x="259080" y="1330960"/>
          <a:ext cx="8256270" cy="55270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420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Memory: Context</a:t>
            </a:r>
          </a:p>
        </p:txBody>
      </p:sp>
      <p:graphicFrame>
        <p:nvGraphicFramePr>
          <p:cNvPr id="4" name="Content Placeholder 3">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1109483960"/>
              </p:ext>
            </p:extLst>
          </p:nvPr>
        </p:nvGraphicFramePr>
        <p:xfrm>
          <a:off x="628650" y="1346200"/>
          <a:ext cx="7886700" cy="54152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2989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Serial Position Effect</a:t>
            </a:r>
          </a:p>
        </p:txBody>
      </p:sp>
      <p:graphicFrame>
        <p:nvGraphicFramePr>
          <p:cNvPr id="4" name="Content Placeholder 3">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2285994432"/>
              </p:ext>
            </p:extLst>
          </p:nvPr>
        </p:nvGraphicFramePr>
        <p:xfrm>
          <a:off x="628650" y="1224280"/>
          <a:ext cx="8439150" cy="5400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8899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from Proactive Interference</a:t>
            </a:r>
          </a:p>
        </p:txBody>
      </p:sp>
      <p:graphicFrame>
        <p:nvGraphicFramePr>
          <p:cNvPr id="4" name="Content Placeholder 3">
            <a:extLst>
              <a:ext uri="{FF2B5EF4-FFF2-40B4-BE49-F238E27FC236}">
                <a16:creationId xmlns:a16="http://schemas.microsoft.com/office/drawing/2014/main" id="{80CE4E8C-5E42-4E44-B587-BC200F6E807A}"/>
              </a:ext>
            </a:extLst>
          </p:cNvPr>
          <p:cNvGraphicFramePr>
            <a:graphicFrameLocks noGrp="1"/>
          </p:cNvGraphicFramePr>
          <p:nvPr>
            <p:ph idx="1"/>
            <p:extLst>
              <p:ext uri="{D42A27DB-BD31-4B8C-83A1-F6EECF244321}">
                <p14:modId xmlns:p14="http://schemas.microsoft.com/office/powerpoint/2010/main" val="2777192454"/>
              </p:ext>
            </p:extLst>
          </p:nvPr>
        </p:nvGraphicFramePr>
        <p:xfrm>
          <a:off x="628650" y="1280160"/>
          <a:ext cx="7886700" cy="5379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6440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6" name="Rectangle 2"/>
          <p:cNvSpPr>
            <a:spLocks noGrp="1" noChangeArrowheads="1"/>
          </p:cNvSpPr>
          <p:nvPr>
            <p:ph type="title" idx="4294967295"/>
          </p:nvPr>
        </p:nvSpPr>
        <p:spPr/>
        <p:txBody>
          <a:bodyPr/>
          <a:lstStyle/>
          <a:p>
            <a:pPr eaLnBrk="1" hangingPunct="1"/>
            <a:r>
              <a:rPr lang="en-GB" dirty="0">
                <a:latin typeface="Liberation Sans"/>
              </a:rPr>
              <a:t>Activity</a:t>
            </a:r>
          </a:p>
        </p:txBody>
      </p:sp>
      <p:sp>
        <p:nvSpPr>
          <p:cNvPr id="54277" name="Rectangle 3"/>
          <p:cNvSpPr>
            <a:spLocks noGrp="1" noChangeArrowheads="1"/>
          </p:cNvSpPr>
          <p:nvPr>
            <p:ph type="body" idx="4294967295"/>
          </p:nvPr>
        </p:nvSpPr>
        <p:spPr>
          <a:xfrm>
            <a:off x="683568" y="1916832"/>
            <a:ext cx="7772400" cy="4114800"/>
          </a:xfrm>
        </p:spPr>
        <p:txBody>
          <a:bodyPr>
            <a:normAutofit fontScale="77500" lnSpcReduction="20000"/>
          </a:bodyPr>
          <a:lstStyle/>
          <a:p>
            <a:pPr eaLnBrk="1" hangingPunct="1">
              <a:lnSpc>
                <a:spcPct val="90000"/>
              </a:lnSpc>
            </a:pPr>
            <a:r>
              <a:rPr lang="en-GB" sz="2800" dirty="0">
                <a:latin typeface="Liberation Sans"/>
              </a:rPr>
              <a:t>Try to remember the dates of your grandparents</a:t>
            </a:r>
            <a:r>
              <a:rPr lang="ja-JP" altLang="en-GB" sz="2800" dirty="0">
                <a:latin typeface="Liberation Sans"/>
              </a:rPr>
              <a:t>’</a:t>
            </a:r>
            <a:r>
              <a:rPr lang="en-GB" sz="2800" dirty="0">
                <a:latin typeface="Liberation Sans"/>
              </a:rPr>
              <a:t> birthday</a:t>
            </a:r>
          </a:p>
          <a:p>
            <a:pPr eaLnBrk="1" hangingPunct="1">
              <a:lnSpc>
                <a:spcPct val="90000"/>
              </a:lnSpc>
            </a:pPr>
            <a:endParaRPr lang="en-GB" sz="1500" dirty="0">
              <a:latin typeface="Liberation Sans"/>
            </a:endParaRPr>
          </a:p>
          <a:p>
            <a:pPr eaLnBrk="1" hangingPunct="1">
              <a:lnSpc>
                <a:spcPct val="90000"/>
              </a:lnSpc>
            </a:pPr>
            <a:r>
              <a:rPr lang="en-GB" sz="2800" dirty="0">
                <a:latin typeface="Liberation Sans"/>
              </a:rPr>
              <a:t>Try to remember the cover of the last two DVDs you bought or rented</a:t>
            </a:r>
          </a:p>
          <a:p>
            <a:pPr eaLnBrk="1" hangingPunct="1">
              <a:lnSpc>
                <a:spcPct val="90000"/>
              </a:lnSpc>
            </a:pPr>
            <a:endParaRPr lang="en-GB" sz="1500" dirty="0">
              <a:latin typeface="Liberation Sans"/>
            </a:endParaRPr>
          </a:p>
          <a:p>
            <a:pPr eaLnBrk="1" hangingPunct="1">
              <a:lnSpc>
                <a:spcPct val="90000"/>
              </a:lnSpc>
            </a:pPr>
            <a:r>
              <a:rPr lang="en-GB" sz="2800" dirty="0">
                <a:latin typeface="Liberation Sans"/>
              </a:rPr>
              <a:t>Which was easiest? Why?</a:t>
            </a:r>
          </a:p>
          <a:p>
            <a:pPr eaLnBrk="1" hangingPunct="1">
              <a:lnSpc>
                <a:spcPct val="90000"/>
              </a:lnSpc>
            </a:pPr>
            <a:endParaRPr lang="en-GB" sz="1400" dirty="0">
              <a:latin typeface="Liberation Sans"/>
            </a:endParaRPr>
          </a:p>
          <a:p>
            <a:pPr eaLnBrk="1" hangingPunct="1">
              <a:lnSpc>
                <a:spcPct val="90000"/>
              </a:lnSpc>
            </a:pPr>
            <a:r>
              <a:rPr lang="en-GB" sz="2800" dirty="0">
                <a:latin typeface="Liberation Sans"/>
              </a:rPr>
              <a:t>People are very good at remembering visual cues about things</a:t>
            </a:r>
          </a:p>
          <a:p>
            <a:pPr eaLnBrk="1" hangingPunct="1">
              <a:lnSpc>
                <a:spcPct val="90000"/>
              </a:lnSpc>
            </a:pPr>
            <a:endParaRPr lang="en-GB" sz="1000" dirty="0">
              <a:latin typeface="Liberation Sans"/>
            </a:endParaRPr>
          </a:p>
          <a:p>
            <a:pPr lvl="1" eaLnBrk="1" hangingPunct="1">
              <a:lnSpc>
                <a:spcPct val="90000"/>
              </a:lnSpc>
            </a:pPr>
            <a:r>
              <a:rPr lang="en-GB" sz="2000" dirty="0">
                <a:solidFill>
                  <a:schemeClr val="accent1"/>
                </a:solidFill>
                <a:latin typeface="Liberation Sans"/>
              </a:rPr>
              <a:t>e.g. the </a:t>
            </a:r>
            <a:r>
              <a:rPr lang="en-GB" sz="2000" dirty="0" err="1">
                <a:solidFill>
                  <a:schemeClr val="accent1"/>
                </a:solidFill>
                <a:latin typeface="Liberation Sans"/>
              </a:rPr>
              <a:t>color</a:t>
            </a:r>
            <a:r>
              <a:rPr lang="en-GB" sz="2000" dirty="0">
                <a:solidFill>
                  <a:schemeClr val="accent1"/>
                </a:solidFill>
                <a:latin typeface="Liberation Sans"/>
              </a:rPr>
              <a:t> of items, the location of objects and marks on an object</a:t>
            </a:r>
          </a:p>
          <a:p>
            <a:pPr marL="457200" lvl="1" indent="0" eaLnBrk="1" hangingPunct="1">
              <a:lnSpc>
                <a:spcPct val="90000"/>
              </a:lnSpc>
              <a:buNone/>
            </a:pPr>
            <a:r>
              <a:rPr lang="en-GB" sz="2000" dirty="0">
                <a:latin typeface="Liberation Sans"/>
              </a:rPr>
              <a:t> </a:t>
            </a:r>
          </a:p>
          <a:p>
            <a:pPr eaLnBrk="1" hangingPunct="1">
              <a:lnSpc>
                <a:spcPct val="90000"/>
              </a:lnSpc>
            </a:pPr>
            <a:r>
              <a:rPr lang="en-GB" sz="2800" dirty="0">
                <a:latin typeface="Liberation Sans"/>
              </a:rPr>
              <a:t>They find it more difficult to learn and remember arbitrary material </a:t>
            </a:r>
          </a:p>
          <a:p>
            <a:pPr eaLnBrk="1" hangingPunct="1">
              <a:lnSpc>
                <a:spcPct val="90000"/>
              </a:lnSpc>
            </a:pPr>
            <a:endParaRPr lang="en-GB" sz="1000" dirty="0">
              <a:latin typeface="Liberation Sans"/>
            </a:endParaRPr>
          </a:p>
          <a:p>
            <a:pPr lvl="1" eaLnBrk="1" hangingPunct="1">
              <a:lnSpc>
                <a:spcPct val="90000"/>
              </a:lnSpc>
            </a:pPr>
            <a:r>
              <a:rPr lang="en-GB" sz="2000" dirty="0">
                <a:solidFill>
                  <a:schemeClr val="accent1"/>
                </a:solidFill>
                <a:latin typeface="Liberation Sans"/>
              </a:rPr>
              <a:t>e.g. birthdays and phone numbers</a:t>
            </a:r>
            <a:endParaRPr lang="en-GB" sz="2400" dirty="0">
              <a:solidFill>
                <a:schemeClr val="accent1"/>
              </a:solidFill>
              <a:latin typeface="Liberation Sans"/>
            </a:endParaRPr>
          </a:p>
        </p:txBody>
      </p:sp>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25</a:t>
            </a:fld>
            <a:endParaRPr lang="en-GB" sz="1200" dirty="0">
              <a:solidFill>
                <a:schemeClr val="accent6">
                  <a:lumMod val="75000"/>
                </a:schemeClr>
              </a:solidFill>
              <a:latin typeface="Liberation Sans"/>
            </a:endParaRPr>
          </a:p>
        </p:txBody>
      </p:sp>
    </p:spTree>
    <p:extLst>
      <p:ext uri="{BB962C8B-B14F-4D97-AF65-F5344CB8AC3E}">
        <p14:creationId xmlns:p14="http://schemas.microsoft.com/office/powerpoint/2010/main" val="1772999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p:txBody>
          <a:bodyPr/>
          <a:lstStyle/>
          <a:p>
            <a:pPr eaLnBrk="1" hangingPunct="1"/>
            <a:r>
              <a:rPr lang="en-GB" dirty="0">
                <a:latin typeface="Liberation Sans"/>
              </a:rPr>
              <a:t>Recognition versus recall</a:t>
            </a:r>
          </a:p>
        </p:txBody>
      </p:sp>
      <p:sp>
        <p:nvSpPr>
          <p:cNvPr id="56325" name="Rectangle 3"/>
          <p:cNvSpPr>
            <a:spLocks noGrp="1" noChangeArrowheads="1"/>
          </p:cNvSpPr>
          <p:nvPr>
            <p:ph type="body" idx="4294967295"/>
          </p:nvPr>
        </p:nvSpPr>
        <p:spPr/>
        <p:txBody>
          <a:bodyPr>
            <a:normAutofit lnSpcReduction="10000"/>
          </a:bodyPr>
          <a:lstStyle/>
          <a:p>
            <a:pPr eaLnBrk="1" hangingPunct="1">
              <a:lnSpc>
                <a:spcPct val="90000"/>
              </a:lnSpc>
            </a:pPr>
            <a:r>
              <a:rPr lang="en-GB" sz="2800" dirty="0">
                <a:latin typeface="Liberation Sans"/>
              </a:rPr>
              <a:t>Command-based interfaces require users to recall from memory a name from a possible set of 100s</a:t>
            </a:r>
          </a:p>
          <a:p>
            <a:pPr eaLnBrk="1" hangingPunct="1">
              <a:lnSpc>
                <a:spcPct val="90000"/>
              </a:lnSpc>
            </a:pPr>
            <a:endParaRPr lang="en-GB" sz="2800" dirty="0">
              <a:latin typeface="Liberation Sans"/>
            </a:endParaRPr>
          </a:p>
          <a:p>
            <a:pPr>
              <a:lnSpc>
                <a:spcPct val="90000"/>
              </a:lnSpc>
            </a:pPr>
            <a:r>
              <a:rPr lang="en-GB" sz="2800" dirty="0">
                <a:latin typeface="Liberation Sans"/>
              </a:rPr>
              <a:t>GUIs providMP3 players visually-based options that users need only browse through until they recognize one</a:t>
            </a:r>
          </a:p>
          <a:p>
            <a:pPr>
              <a:lnSpc>
                <a:spcPct val="90000"/>
              </a:lnSpc>
            </a:pPr>
            <a:endParaRPr lang="en-GB" sz="2800" dirty="0">
              <a:latin typeface="Liberation Sans"/>
            </a:endParaRPr>
          </a:p>
          <a:p>
            <a:pPr eaLnBrk="1" hangingPunct="1">
              <a:lnSpc>
                <a:spcPct val="90000"/>
              </a:lnSpc>
            </a:pPr>
            <a:r>
              <a:rPr lang="en-GB" sz="2800" dirty="0">
                <a:latin typeface="Liberation Sans"/>
              </a:rPr>
              <a:t>Web browsers, etc., provide lists of visited URLs, song titles etc., that support recognition memory</a:t>
            </a:r>
          </a:p>
          <a:p>
            <a:pPr lvl="1" eaLnBrk="1" hangingPunct="1">
              <a:lnSpc>
                <a:spcPct val="90000"/>
              </a:lnSpc>
            </a:pPr>
            <a:endParaRPr lang="en-GB" sz="2400" dirty="0">
              <a:latin typeface="Liberation Sans"/>
            </a:endParaRPr>
          </a:p>
        </p:txBody>
      </p:sp>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26</a:t>
            </a:fld>
            <a:endParaRPr lang="en-GB" sz="1200" dirty="0">
              <a:solidFill>
                <a:schemeClr val="accent6">
                  <a:lumMod val="75000"/>
                </a:schemeClr>
              </a:solidFill>
              <a:latin typeface="Liberation Sans"/>
            </a:endParaRPr>
          </a:p>
        </p:txBody>
      </p:sp>
    </p:spTree>
    <p:extLst>
      <p:ext uri="{BB962C8B-B14F-4D97-AF65-F5344CB8AC3E}">
        <p14:creationId xmlns:p14="http://schemas.microsoft.com/office/powerpoint/2010/main" val="1397373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itle 1"/>
          <p:cNvSpPr>
            <a:spLocks noGrp="1"/>
          </p:cNvSpPr>
          <p:nvPr>
            <p:ph type="title" idx="4294967295"/>
          </p:nvPr>
        </p:nvSpPr>
        <p:spPr/>
        <p:txBody>
          <a:bodyPr/>
          <a:lstStyle/>
          <a:p>
            <a:pPr eaLnBrk="1" hangingPunct="1"/>
            <a:r>
              <a:rPr lang="en-GB">
                <a:latin typeface="Liberation Sans"/>
              </a:rPr>
              <a:t>Memory aids</a:t>
            </a:r>
          </a:p>
        </p:txBody>
      </p:sp>
      <p:sp>
        <p:nvSpPr>
          <p:cNvPr id="70661" name="Content Placeholder 2"/>
          <p:cNvSpPr>
            <a:spLocks noGrp="1"/>
          </p:cNvSpPr>
          <p:nvPr>
            <p:ph idx="4294967295"/>
          </p:nvPr>
        </p:nvSpPr>
        <p:spPr/>
        <p:txBody>
          <a:bodyPr>
            <a:normAutofit lnSpcReduction="10000"/>
          </a:bodyPr>
          <a:lstStyle/>
          <a:p>
            <a:pPr eaLnBrk="1" hangingPunct="1"/>
            <a:r>
              <a:rPr lang="en-GB" sz="2800" dirty="0" err="1">
                <a:latin typeface="Liberation Sans"/>
              </a:rPr>
              <a:t>SenseCam</a:t>
            </a:r>
            <a:r>
              <a:rPr lang="en-GB" sz="2800" dirty="0">
                <a:latin typeface="Liberation Sans"/>
              </a:rPr>
              <a:t> developed by Microsoft Research Labs (now </a:t>
            </a:r>
            <a:r>
              <a:rPr lang="en-GB" sz="2800" dirty="0" err="1">
                <a:latin typeface="Liberation Sans"/>
              </a:rPr>
              <a:t>Autographer</a:t>
            </a:r>
            <a:r>
              <a:rPr lang="en-GB" sz="2800" dirty="0">
                <a:latin typeface="Liberation Sans"/>
              </a:rPr>
              <a:t>)</a:t>
            </a:r>
          </a:p>
          <a:p>
            <a:pPr eaLnBrk="1" hangingPunct="1"/>
            <a:endParaRPr lang="en-GB" sz="1500" dirty="0">
              <a:latin typeface="Liberation Sans"/>
            </a:endParaRPr>
          </a:p>
          <a:p>
            <a:pPr eaLnBrk="1" hangingPunct="1"/>
            <a:r>
              <a:rPr lang="en-GB" sz="2800" dirty="0">
                <a:latin typeface="Liberation Sans"/>
              </a:rPr>
              <a:t>a wearable device that intermittently takes photos without any user intervention while worn </a:t>
            </a:r>
          </a:p>
          <a:p>
            <a:pPr eaLnBrk="1" hangingPunct="1"/>
            <a:endParaRPr lang="en-GB" sz="1500" dirty="0">
              <a:latin typeface="Liberation Sans"/>
            </a:endParaRPr>
          </a:p>
          <a:p>
            <a:pPr eaLnBrk="1" hangingPunct="1"/>
            <a:r>
              <a:rPr lang="en-GB" sz="2800" dirty="0">
                <a:latin typeface="Liberation Sans"/>
              </a:rPr>
              <a:t>digital images taken are stored and revisited using special software</a:t>
            </a:r>
          </a:p>
          <a:p>
            <a:pPr eaLnBrk="1" hangingPunct="1"/>
            <a:endParaRPr lang="en-GB" sz="1400" dirty="0">
              <a:latin typeface="Liberation Sans"/>
            </a:endParaRPr>
          </a:p>
          <a:p>
            <a:pPr eaLnBrk="1" hangingPunct="1"/>
            <a:r>
              <a:rPr lang="en-GB" sz="2800" dirty="0">
                <a:latin typeface="Liberation Sans"/>
              </a:rPr>
              <a:t>Has been found to improve people</a:t>
            </a:r>
            <a:r>
              <a:rPr lang="ja-JP" altLang="en-GB" sz="2800" dirty="0">
                <a:latin typeface="Liberation Sans"/>
              </a:rPr>
              <a:t>’</a:t>
            </a:r>
            <a:r>
              <a:rPr lang="en-GB" sz="2800" dirty="0">
                <a:latin typeface="Liberation Sans"/>
              </a:rPr>
              <a:t>s memory, suffering from </a:t>
            </a:r>
            <a:r>
              <a:rPr lang="en-GB" sz="2800" dirty="0" err="1">
                <a:latin typeface="Liberation Sans"/>
              </a:rPr>
              <a:t>Alzheimers</a:t>
            </a:r>
            <a:endParaRPr lang="en-GB" sz="2800" dirty="0">
              <a:latin typeface="Liberation Sans"/>
            </a:endParaRPr>
          </a:p>
        </p:txBody>
      </p:sp>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27</a:t>
            </a:fld>
            <a:endParaRPr lang="en-GB" dirty="0">
              <a:solidFill>
                <a:schemeClr val="accent6">
                  <a:lumMod val="75000"/>
                </a:schemeClr>
              </a:solidFill>
              <a:latin typeface="Liberation Sans"/>
            </a:endParaRPr>
          </a:p>
        </p:txBody>
      </p:sp>
    </p:spTree>
    <p:extLst>
      <p:ext uri="{BB962C8B-B14F-4D97-AF65-F5344CB8AC3E}">
        <p14:creationId xmlns:p14="http://schemas.microsoft.com/office/powerpoint/2010/main" val="2029807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Title 1"/>
          <p:cNvSpPr>
            <a:spLocks noGrp="1"/>
          </p:cNvSpPr>
          <p:nvPr>
            <p:ph type="title" idx="4294967295"/>
          </p:nvPr>
        </p:nvSpPr>
        <p:spPr/>
        <p:txBody>
          <a:bodyPr/>
          <a:lstStyle/>
          <a:p>
            <a:pPr eaLnBrk="1" hangingPunct="1"/>
            <a:r>
              <a:rPr lang="en-GB">
                <a:latin typeface="Verdana" charset="0"/>
              </a:rPr>
              <a:t>SenseCam</a:t>
            </a:r>
          </a:p>
        </p:txBody>
      </p:sp>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28</a:t>
            </a:fld>
            <a:endParaRPr lang="en-GB" dirty="0">
              <a:solidFill>
                <a:schemeClr val="accent6">
                  <a:lumMod val="75000"/>
                </a:schemeClr>
              </a:solidFill>
              <a:latin typeface="Liberation Sans"/>
            </a:endParaRPr>
          </a:p>
        </p:txBody>
      </p:sp>
      <p:pic>
        <p:nvPicPr>
          <p:cNvPr id="95288"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808209"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28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itle 1"/>
          <p:cNvSpPr>
            <a:spLocks noGrp="1"/>
          </p:cNvSpPr>
          <p:nvPr>
            <p:ph type="title" idx="4294967295"/>
          </p:nvPr>
        </p:nvSpPr>
        <p:spPr/>
        <p:txBody>
          <a:bodyPr>
            <a:normAutofit/>
          </a:bodyPr>
          <a:lstStyle/>
          <a:p>
            <a:pPr eaLnBrk="1" hangingPunct="1"/>
            <a:r>
              <a:rPr lang="en-GB" dirty="0">
                <a:latin typeface="Liberation Sans"/>
              </a:rPr>
              <a:t>Language</a:t>
            </a:r>
          </a:p>
        </p:txBody>
      </p:sp>
      <p:sp>
        <p:nvSpPr>
          <p:cNvPr id="76805" name="Content Placeholder 2"/>
          <p:cNvSpPr>
            <a:spLocks noGrp="1"/>
          </p:cNvSpPr>
          <p:nvPr>
            <p:ph idx="4294967295"/>
          </p:nvPr>
        </p:nvSpPr>
        <p:spPr>
          <a:xfrm>
            <a:off x="457200" y="1828800"/>
            <a:ext cx="8229600" cy="4525963"/>
          </a:xfrm>
        </p:spPr>
        <p:txBody>
          <a:bodyPr/>
          <a:lstStyle/>
          <a:p>
            <a:pPr eaLnBrk="1" hangingPunct="1"/>
            <a:r>
              <a:rPr lang="en-GB" sz="2800" dirty="0">
                <a:latin typeface="Liberation Sans"/>
              </a:rPr>
              <a:t>The ease with which people can read, listen, or speak differs</a:t>
            </a:r>
          </a:p>
          <a:p>
            <a:pPr eaLnBrk="1" hangingPunct="1"/>
            <a:endParaRPr lang="en-GB" sz="1200" dirty="0">
              <a:latin typeface="Liberation Sans"/>
            </a:endParaRPr>
          </a:p>
          <a:p>
            <a:pPr marL="342900" lvl="1" indent="0" eaLnBrk="1" hangingPunct="1">
              <a:buNone/>
            </a:pPr>
            <a:endParaRPr lang="en-GB" dirty="0">
              <a:latin typeface="Liberation Sans"/>
              <a:ea typeface="ＭＳ Ｐゴシック" charset="0"/>
            </a:endParaRPr>
          </a:p>
        </p:txBody>
      </p:sp>
      <p:sp>
        <p:nvSpPr>
          <p:cNvPr id="3" name="Footer Placeholder 2"/>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5" name="Slide Number Placeholder 4"/>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29</a:t>
            </a:fld>
            <a:endParaRPr lang="en-GB" dirty="0">
              <a:solidFill>
                <a:schemeClr val="accent6">
                  <a:lumMod val="75000"/>
                </a:schemeClr>
              </a:solidFill>
              <a:latin typeface="Liberation Sans"/>
            </a:endParaRPr>
          </a:p>
        </p:txBody>
      </p:sp>
    </p:spTree>
    <p:extLst>
      <p:ext uri="{BB962C8B-B14F-4D97-AF65-F5344CB8AC3E}">
        <p14:creationId xmlns:p14="http://schemas.microsoft.com/office/powerpoint/2010/main" val="184239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p:spPr>
        <p:txBody>
          <a:bodyPr>
            <a:normAutofit fontScale="90000"/>
          </a:bodyPr>
          <a:lstStyle/>
          <a:p>
            <a:r>
              <a:rPr lang="en-US" sz="3200" dirty="0"/>
              <a:t>Overview of Human-Computer Systems</a:t>
            </a:r>
          </a:p>
        </p:txBody>
      </p:sp>
      <p:sp>
        <p:nvSpPr>
          <p:cNvPr id="52227" name="Rectangle 3"/>
          <p:cNvSpPr>
            <a:spLocks noChangeArrowheads="1"/>
          </p:cNvSpPr>
          <p:nvPr/>
        </p:nvSpPr>
        <p:spPr bwMode="auto">
          <a:xfrm>
            <a:off x="0" y="3200400"/>
            <a:ext cx="9144000" cy="609600"/>
          </a:xfrm>
          <a:prstGeom prst="rect">
            <a:avLst/>
          </a:prstGeom>
          <a:gradFill rotWithShape="0">
            <a:gsLst>
              <a:gs pos="0">
                <a:srgbClr val="339966">
                  <a:gamma/>
                  <a:shade val="46275"/>
                  <a:invGamma/>
                </a:srgbClr>
              </a:gs>
              <a:gs pos="50000">
                <a:srgbClr val="339966"/>
              </a:gs>
              <a:gs pos="100000">
                <a:srgbClr val="339966">
                  <a:gamma/>
                  <a:shade val="46275"/>
                  <a:invGamma/>
                </a:srgbClr>
              </a:gs>
            </a:gsLst>
            <a:lin ang="5400000" scaled="1"/>
          </a:gradFill>
          <a:ln w="38100">
            <a:solidFill>
              <a:schemeClr val="tx1"/>
            </a:solidFill>
            <a:miter lim="800000"/>
            <a:headEnd type="none" w="sm" len="sm"/>
            <a:tailEnd type="none" w="sm" len="sm"/>
          </a:ln>
          <a:effectLst/>
        </p:spPr>
        <p:txBody>
          <a:bodyPr wrap="none" anchor="ctr"/>
          <a:lstStyle/>
          <a:p>
            <a:pPr algn="ctr"/>
            <a:r>
              <a:rPr lang="en-US" sz="2400" dirty="0">
                <a:solidFill>
                  <a:srgbClr val="FFFFFF"/>
                </a:solidFill>
              </a:rPr>
              <a:t>The Human-Computer Interface</a:t>
            </a:r>
            <a:endParaRPr lang="en-US" sz="2400" b="0" dirty="0">
              <a:solidFill>
                <a:schemeClr val="tx1"/>
              </a:solidFill>
            </a:endParaRPr>
          </a:p>
        </p:txBody>
      </p:sp>
      <p:sp>
        <p:nvSpPr>
          <p:cNvPr id="52228" name="Rectangle 4"/>
          <p:cNvSpPr>
            <a:spLocks noChangeArrowheads="1"/>
          </p:cNvSpPr>
          <p:nvPr/>
        </p:nvSpPr>
        <p:spPr bwMode="auto">
          <a:xfrm>
            <a:off x="3276600" y="1524000"/>
            <a:ext cx="2667000" cy="381000"/>
          </a:xfrm>
          <a:prstGeom prst="rect">
            <a:avLst/>
          </a:prstGeom>
          <a:gradFill rotWithShape="0">
            <a:gsLst>
              <a:gs pos="0">
                <a:srgbClr val="FF0000">
                  <a:gamma/>
                  <a:shade val="66275"/>
                  <a:invGamma/>
                </a:srgbClr>
              </a:gs>
              <a:gs pos="50000">
                <a:srgbClr val="FF0000"/>
              </a:gs>
              <a:gs pos="100000">
                <a:srgbClr val="FF0000">
                  <a:gamma/>
                  <a:shade val="66275"/>
                  <a:invGamma/>
                </a:srgbClr>
              </a:gs>
            </a:gsLst>
            <a:lin ang="5400000" scaled="1"/>
          </a:gradFill>
          <a:ln w="38100">
            <a:solidFill>
              <a:srgbClr val="FF0000"/>
            </a:solidFill>
            <a:miter lim="800000"/>
            <a:headEnd type="none" w="sm" len="sm"/>
            <a:tailEnd type="none" w="sm" len="sm"/>
          </a:ln>
          <a:effectLst/>
        </p:spPr>
        <p:txBody>
          <a:bodyPr wrap="none" anchor="ctr"/>
          <a:lstStyle/>
          <a:p>
            <a:pPr algn="ctr"/>
            <a:r>
              <a:rPr lang="en-US">
                <a:solidFill>
                  <a:schemeClr val="tx1"/>
                </a:solidFill>
              </a:rPr>
              <a:t>Cognitive Functions</a:t>
            </a:r>
            <a:endParaRPr lang="en-US" sz="2400" b="0">
              <a:solidFill>
                <a:schemeClr val="tx1"/>
              </a:solidFill>
            </a:endParaRPr>
          </a:p>
        </p:txBody>
      </p:sp>
      <p:sp>
        <p:nvSpPr>
          <p:cNvPr id="52229" name="Rectangle 5"/>
          <p:cNvSpPr>
            <a:spLocks noChangeArrowheads="1"/>
          </p:cNvSpPr>
          <p:nvPr/>
        </p:nvSpPr>
        <p:spPr bwMode="auto">
          <a:xfrm>
            <a:off x="6324600" y="2514600"/>
            <a:ext cx="2667000" cy="685800"/>
          </a:xfrm>
          <a:prstGeom prst="rect">
            <a:avLst/>
          </a:prstGeom>
          <a:gradFill rotWithShape="0">
            <a:gsLst>
              <a:gs pos="0">
                <a:srgbClr val="00FFFF">
                  <a:gamma/>
                  <a:shade val="46275"/>
                  <a:invGamma/>
                </a:srgbClr>
              </a:gs>
              <a:gs pos="50000">
                <a:srgbClr val="00FFFF"/>
              </a:gs>
              <a:gs pos="100000">
                <a:srgbClr val="00FFFF">
                  <a:gamma/>
                  <a:shade val="46275"/>
                  <a:invGamma/>
                </a:srgbClr>
              </a:gs>
            </a:gsLst>
            <a:lin ang="5400000" scaled="1"/>
          </a:gradFill>
          <a:ln w="38100">
            <a:solidFill>
              <a:schemeClr val="tx1"/>
            </a:solidFill>
            <a:miter lim="800000"/>
            <a:headEnd type="none" w="sm" len="sm"/>
            <a:tailEnd type="none" w="sm" len="sm"/>
          </a:ln>
          <a:effectLst/>
        </p:spPr>
        <p:txBody>
          <a:bodyPr wrap="none" anchor="ctr"/>
          <a:lstStyle/>
          <a:p>
            <a:pPr algn="ctr"/>
            <a:r>
              <a:rPr lang="en-US">
                <a:solidFill>
                  <a:schemeClr val="tx1"/>
                </a:solidFill>
              </a:rPr>
              <a:t>Motor Functions:</a:t>
            </a:r>
          </a:p>
          <a:p>
            <a:pPr algn="ctr"/>
            <a:r>
              <a:rPr lang="en-US">
                <a:solidFill>
                  <a:schemeClr val="tx1"/>
                </a:solidFill>
              </a:rPr>
              <a:t>Human Output</a:t>
            </a:r>
            <a:endParaRPr lang="en-US" sz="2400" b="0">
              <a:solidFill>
                <a:schemeClr val="tx1"/>
              </a:solidFill>
            </a:endParaRPr>
          </a:p>
        </p:txBody>
      </p:sp>
      <p:sp>
        <p:nvSpPr>
          <p:cNvPr id="52230" name="Rectangle 6"/>
          <p:cNvSpPr>
            <a:spLocks noChangeArrowheads="1"/>
          </p:cNvSpPr>
          <p:nvPr/>
        </p:nvSpPr>
        <p:spPr bwMode="auto">
          <a:xfrm>
            <a:off x="152400" y="2514600"/>
            <a:ext cx="2667000" cy="685800"/>
          </a:xfrm>
          <a:prstGeom prst="rect">
            <a:avLst/>
          </a:prstGeom>
          <a:gradFill rotWithShape="0">
            <a:gsLst>
              <a:gs pos="0">
                <a:srgbClr val="00FFFF">
                  <a:gamma/>
                  <a:shade val="46275"/>
                  <a:invGamma/>
                </a:srgbClr>
              </a:gs>
              <a:gs pos="50000">
                <a:srgbClr val="00FFFF"/>
              </a:gs>
              <a:gs pos="100000">
                <a:srgbClr val="00FFFF">
                  <a:gamma/>
                  <a:shade val="46275"/>
                  <a:invGamma/>
                </a:srgbClr>
              </a:gs>
            </a:gsLst>
            <a:lin ang="5400000" scaled="1"/>
          </a:gradFill>
          <a:ln w="38100">
            <a:solidFill>
              <a:schemeClr val="tx1"/>
            </a:solidFill>
            <a:miter lim="800000"/>
            <a:headEnd type="none" w="sm" len="sm"/>
            <a:tailEnd type="none" w="sm" len="sm"/>
          </a:ln>
          <a:effectLst/>
        </p:spPr>
        <p:txBody>
          <a:bodyPr wrap="none" anchor="ctr"/>
          <a:lstStyle/>
          <a:p>
            <a:pPr algn="ctr"/>
            <a:r>
              <a:rPr lang="en-US">
                <a:solidFill>
                  <a:schemeClr val="tx1"/>
                </a:solidFill>
              </a:rPr>
              <a:t>Sensory Systems:</a:t>
            </a:r>
          </a:p>
          <a:p>
            <a:pPr algn="ctr"/>
            <a:r>
              <a:rPr lang="en-US">
                <a:solidFill>
                  <a:schemeClr val="tx1"/>
                </a:solidFill>
              </a:rPr>
              <a:t>Human Input</a:t>
            </a:r>
            <a:endParaRPr lang="en-US" sz="2400" b="0">
              <a:solidFill>
                <a:schemeClr val="tx1"/>
              </a:solidFill>
            </a:endParaRPr>
          </a:p>
        </p:txBody>
      </p:sp>
      <p:sp>
        <p:nvSpPr>
          <p:cNvPr id="52231" name="Rectangle 7"/>
          <p:cNvSpPr>
            <a:spLocks noChangeArrowheads="1"/>
          </p:cNvSpPr>
          <p:nvPr/>
        </p:nvSpPr>
        <p:spPr bwMode="auto">
          <a:xfrm>
            <a:off x="6324600" y="3810000"/>
            <a:ext cx="2667000" cy="685800"/>
          </a:xfrm>
          <a:prstGeom prst="rect">
            <a:avLst/>
          </a:prstGeom>
          <a:gradFill rotWithShape="0">
            <a:gsLst>
              <a:gs pos="0">
                <a:srgbClr val="00FFFF">
                  <a:gamma/>
                  <a:shade val="46275"/>
                  <a:invGamma/>
                </a:srgbClr>
              </a:gs>
              <a:gs pos="50000">
                <a:srgbClr val="00FFFF"/>
              </a:gs>
              <a:gs pos="100000">
                <a:srgbClr val="00FFFF">
                  <a:gamma/>
                  <a:shade val="46275"/>
                  <a:invGamma/>
                </a:srgbClr>
              </a:gs>
            </a:gsLst>
            <a:lin ang="5400000" scaled="1"/>
          </a:gradFill>
          <a:ln w="38100">
            <a:solidFill>
              <a:schemeClr val="tx1"/>
            </a:solidFill>
            <a:miter lim="800000"/>
            <a:headEnd type="none" w="sm" len="sm"/>
            <a:tailEnd type="none" w="sm" len="sm"/>
          </a:ln>
          <a:effectLst/>
        </p:spPr>
        <p:txBody>
          <a:bodyPr wrap="none" anchor="ctr"/>
          <a:lstStyle/>
          <a:p>
            <a:pPr algn="ctr"/>
            <a:r>
              <a:rPr lang="en-US">
                <a:solidFill>
                  <a:schemeClr val="tx1"/>
                </a:solidFill>
              </a:rPr>
              <a:t>Controls:</a:t>
            </a:r>
          </a:p>
          <a:p>
            <a:pPr algn="ctr"/>
            <a:r>
              <a:rPr lang="en-US">
                <a:solidFill>
                  <a:schemeClr val="tx1"/>
                </a:solidFill>
              </a:rPr>
              <a:t>Machine Input</a:t>
            </a:r>
            <a:endParaRPr lang="en-US" sz="2400" b="0">
              <a:solidFill>
                <a:schemeClr val="tx1"/>
              </a:solidFill>
            </a:endParaRPr>
          </a:p>
        </p:txBody>
      </p:sp>
      <p:sp>
        <p:nvSpPr>
          <p:cNvPr id="52232" name="Rectangle 8"/>
          <p:cNvSpPr>
            <a:spLocks noChangeArrowheads="1"/>
          </p:cNvSpPr>
          <p:nvPr/>
        </p:nvSpPr>
        <p:spPr bwMode="auto">
          <a:xfrm>
            <a:off x="152400" y="3810000"/>
            <a:ext cx="2667000" cy="685800"/>
          </a:xfrm>
          <a:prstGeom prst="rect">
            <a:avLst/>
          </a:prstGeom>
          <a:gradFill rotWithShape="0">
            <a:gsLst>
              <a:gs pos="0">
                <a:srgbClr val="00FFFF">
                  <a:gamma/>
                  <a:shade val="46275"/>
                  <a:invGamma/>
                </a:srgbClr>
              </a:gs>
              <a:gs pos="50000">
                <a:srgbClr val="00FFFF"/>
              </a:gs>
              <a:gs pos="100000">
                <a:srgbClr val="00FFFF">
                  <a:gamma/>
                  <a:shade val="46275"/>
                  <a:invGamma/>
                </a:srgbClr>
              </a:gs>
            </a:gsLst>
            <a:lin ang="5400000" scaled="1"/>
          </a:gradFill>
          <a:ln w="38100">
            <a:solidFill>
              <a:schemeClr val="tx1"/>
            </a:solidFill>
            <a:miter lim="800000"/>
            <a:headEnd type="none" w="sm" len="sm"/>
            <a:tailEnd type="none" w="sm" len="sm"/>
          </a:ln>
          <a:effectLst/>
        </p:spPr>
        <p:txBody>
          <a:bodyPr wrap="none" anchor="ctr"/>
          <a:lstStyle/>
          <a:p>
            <a:pPr algn="ctr"/>
            <a:r>
              <a:rPr lang="en-US">
                <a:solidFill>
                  <a:schemeClr val="tx1"/>
                </a:solidFill>
              </a:rPr>
              <a:t>Displays:</a:t>
            </a:r>
          </a:p>
          <a:p>
            <a:pPr algn="ctr"/>
            <a:r>
              <a:rPr lang="en-US">
                <a:solidFill>
                  <a:schemeClr val="tx1"/>
                </a:solidFill>
              </a:rPr>
              <a:t>Machine Output</a:t>
            </a:r>
            <a:endParaRPr lang="en-US" sz="2400" b="0">
              <a:solidFill>
                <a:schemeClr val="tx1"/>
              </a:solidFill>
            </a:endParaRPr>
          </a:p>
        </p:txBody>
      </p:sp>
      <p:sp>
        <p:nvSpPr>
          <p:cNvPr id="52233" name="Rectangle 9"/>
          <p:cNvSpPr>
            <a:spLocks noChangeArrowheads="1"/>
          </p:cNvSpPr>
          <p:nvPr/>
        </p:nvSpPr>
        <p:spPr bwMode="auto">
          <a:xfrm>
            <a:off x="2590800" y="5181600"/>
            <a:ext cx="4419600" cy="762000"/>
          </a:xfrm>
          <a:prstGeom prst="rect">
            <a:avLst/>
          </a:prstGeom>
          <a:gradFill rotWithShape="0">
            <a:gsLst>
              <a:gs pos="0">
                <a:srgbClr val="00FFFF">
                  <a:gamma/>
                  <a:shade val="46275"/>
                  <a:invGamma/>
                </a:srgbClr>
              </a:gs>
              <a:gs pos="50000">
                <a:srgbClr val="00FFFF"/>
              </a:gs>
              <a:gs pos="100000">
                <a:srgbClr val="00FFFF">
                  <a:gamma/>
                  <a:shade val="46275"/>
                  <a:invGamma/>
                </a:srgbClr>
              </a:gs>
            </a:gsLst>
            <a:lin ang="5400000" scaled="1"/>
          </a:gradFill>
          <a:ln w="38100">
            <a:solidFill>
              <a:schemeClr val="tx1"/>
            </a:solidFill>
            <a:miter lim="800000"/>
            <a:headEnd type="none" w="sm" len="sm"/>
            <a:tailEnd type="none" w="sm" len="sm"/>
          </a:ln>
          <a:effectLst/>
        </p:spPr>
        <p:txBody>
          <a:bodyPr wrap="none" anchor="ctr"/>
          <a:lstStyle/>
          <a:p>
            <a:pPr algn="ctr"/>
            <a:r>
              <a:rPr lang="en-US">
                <a:solidFill>
                  <a:schemeClr val="tx1"/>
                </a:solidFill>
              </a:rPr>
              <a:t>Mechanisms of Machine:</a:t>
            </a:r>
          </a:p>
          <a:p>
            <a:pPr algn="ctr"/>
            <a:r>
              <a:rPr lang="en-US">
                <a:solidFill>
                  <a:schemeClr val="tx1"/>
                </a:solidFill>
              </a:rPr>
              <a:t>Performs Task and Determines State</a:t>
            </a:r>
            <a:endParaRPr lang="en-US" sz="2400" b="0">
              <a:solidFill>
                <a:schemeClr val="tx1"/>
              </a:solidFill>
            </a:endParaRPr>
          </a:p>
        </p:txBody>
      </p:sp>
      <p:sp>
        <p:nvSpPr>
          <p:cNvPr id="52234" name="Text Box 10"/>
          <p:cNvSpPr txBox="1">
            <a:spLocks noChangeArrowheads="1"/>
          </p:cNvSpPr>
          <p:nvPr/>
        </p:nvSpPr>
        <p:spPr bwMode="auto">
          <a:xfrm>
            <a:off x="2879725" y="4686300"/>
            <a:ext cx="2559050" cy="366713"/>
          </a:xfrm>
          <a:prstGeom prst="rect">
            <a:avLst/>
          </a:prstGeom>
          <a:noFill/>
          <a:ln w="12700">
            <a:noFill/>
            <a:miter lim="800000"/>
            <a:headEnd type="none" w="sm" len="sm"/>
            <a:tailEnd type="none" w="sm" len="sm"/>
          </a:ln>
          <a:effectLst/>
        </p:spPr>
        <p:txBody>
          <a:bodyPr wrap="none">
            <a:spAutoFit/>
          </a:bodyPr>
          <a:lstStyle/>
          <a:p>
            <a:r>
              <a:rPr lang="en-US" sz="1800" b="0">
                <a:solidFill>
                  <a:schemeClr val="tx1"/>
                </a:solidFill>
              </a:rPr>
              <a:t>Feedback within Machine</a:t>
            </a:r>
          </a:p>
        </p:txBody>
      </p:sp>
      <p:cxnSp>
        <p:nvCxnSpPr>
          <p:cNvPr id="52235" name="AutoShape 11"/>
          <p:cNvCxnSpPr>
            <a:cxnSpLocks noChangeShapeType="1"/>
            <a:stCxn id="52230" idx="0"/>
            <a:endCxn id="52228" idx="1"/>
          </p:cNvCxnSpPr>
          <p:nvPr/>
        </p:nvCxnSpPr>
        <p:spPr bwMode="auto">
          <a:xfrm rot="16200000">
            <a:off x="1981200" y="1219200"/>
            <a:ext cx="781050" cy="1771650"/>
          </a:xfrm>
          <a:prstGeom prst="bentConnector2">
            <a:avLst/>
          </a:prstGeom>
          <a:noFill/>
          <a:ln w="38100">
            <a:solidFill>
              <a:schemeClr val="tx1"/>
            </a:solidFill>
            <a:miter lim="800000"/>
            <a:headEnd type="none" w="sm" len="sm"/>
            <a:tailEnd type="triangle" w="lg" len="lg"/>
          </a:ln>
          <a:effectLst/>
        </p:spPr>
      </p:cxnSp>
      <p:cxnSp>
        <p:nvCxnSpPr>
          <p:cNvPr id="52236" name="AutoShape 12"/>
          <p:cNvCxnSpPr>
            <a:cxnSpLocks noChangeShapeType="1"/>
            <a:stCxn id="52228" idx="3"/>
            <a:endCxn id="52229" idx="0"/>
          </p:cNvCxnSpPr>
          <p:nvPr/>
        </p:nvCxnSpPr>
        <p:spPr bwMode="auto">
          <a:xfrm>
            <a:off x="5962650" y="1714500"/>
            <a:ext cx="1695450" cy="781050"/>
          </a:xfrm>
          <a:prstGeom prst="bentConnector2">
            <a:avLst/>
          </a:prstGeom>
          <a:noFill/>
          <a:ln w="38100">
            <a:solidFill>
              <a:schemeClr val="tx1"/>
            </a:solidFill>
            <a:miter lim="800000"/>
            <a:headEnd type="none" w="sm" len="sm"/>
            <a:tailEnd type="triangle" w="lg" len="lg"/>
          </a:ln>
          <a:effectLst/>
        </p:spPr>
      </p:cxnSp>
      <p:cxnSp>
        <p:nvCxnSpPr>
          <p:cNvPr id="52237" name="AutoShape 13"/>
          <p:cNvCxnSpPr>
            <a:cxnSpLocks noChangeShapeType="1"/>
            <a:stCxn id="52233" idx="1"/>
            <a:endCxn id="52232" idx="2"/>
          </p:cNvCxnSpPr>
          <p:nvPr/>
        </p:nvCxnSpPr>
        <p:spPr bwMode="auto">
          <a:xfrm rot="10800000">
            <a:off x="1485900" y="4514850"/>
            <a:ext cx="1085850" cy="1047750"/>
          </a:xfrm>
          <a:prstGeom prst="bentConnector2">
            <a:avLst/>
          </a:prstGeom>
          <a:noFill/>
          <a:ln w="38100">
            <a:solidFill>
              <a:schemeClr val="tx1"/>
            </a:solidFill>
            <a:miter lim="800000"/>
            <a:headEnd type="none" w="sm" len="sm"/>
            <a:tailEnd type="triangle" w="lg" len="lg"/>
          </a:ln>
          <a:effectLst/>
        </p:spPr>
      </p:cxnSp>
      <p:cxnSp>
        <p:nvCxnSpPr>
          <p:cNvPr id="52238" name="AutoShape 14"/>
          <p:cNvCxnSpPr>
            <a:cxnSpLocks noChangeShapeType="1"/>
            <a:stCxn id="52233" idx="3"/>
            <a:endCxn id="52231" idx="2"/>
          </p:cNvCxnSpPr>
          <p:nvPr/>
        </p:nvCxnSpPr>
        <p:spPr bwMode="auto">
          <a:xfrm flipV="1">
            <a:off x="7029450" y="4514850"/>
            <a:ext cx="628650" cy="1047750"/>
          </a:xfrm>
          <a:prstGeom prst="bentConnector2">
            <a:avLst/>
          </a:prstGeom>
          <a:noFill/>
          <a:ln w="38100">
            <a:solidFill>
              <a:schemeClr val="tx1"/>
            </a:solidFill>
            <a:miter lim="800000"/>
            <a:headEnd type="triangle" w="lg" len="lg"/>
            <a:tailEnd type="none" w="lg" len="lg"/>
          </a:ln>
          <a:effectLst/>
        </p:spPr>
      </p:cxnSp>
      <p:sp>
        <p:nvSpPr>
          <p:cNvPr id="52239" name="Line 15"/>
          <p:cNvSpPr>
            <a:spLocks noChangeShapeType="1"/>
          </p:cNvSpPr>
          <p:nvPr/>
        </p:nvSpPr>
        <p:spPr bwMode="auto">
          <a:xfrm flipV="1">
            <a:off x="8382000" y="1600200"/>
            <a:ext cx="0" cy="914400"/>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52240" name="Line 16"/>
          <p:cNvSpPr>
            <a:spLocks noChangeShapeType="1"/>
          </p:cNvSpPr>
          <p:nvPr/>
        </p:nvSpPr>
        <p:spPr bwMode="auto">
          <a:xfrm flipH="1" flipV="1">
            <a:off x="5943600" y="1600200"/>
            <a:ext cx="2438400" cy="0"/>
          </a:xfrm>
          <a:prstGeom prst="line">
            <a:avLst/>
          </a:prstGeom>
          <a:noFill/>
          <a:ln w="38100">
            <a:solidFill>
              <a:schemeClr val="tx1"/>
            </a:solidFill>
            <a:round/>
            <a:headEnd type="none" w="sm" len="sm"/>
            <a:tailEnd type="triangle" w="lg" len="lg"/>
          </a:ln>
          <a:effectLst/>
        </p:spPr>
        <p:txBody>
          <a:bodyPr wrap="none" anchor="ctr"/>
          <a:lstStyle/>
          <a:p>
            <a:endParaRPr lang="en-US"/>
          </a:p>
        </p:txBody>
      </p:sp>
      <p:sp>
        <p:nvSpPr>
          <p:cNvPr id="52241" name="Rectangle 17"/>
          <p:cNvSpPr>
            <a:spLocks noChangeArrowheads="1"/>
          </p:cNvSpPr>
          <p:nvPr/>
        </p:nvSpPr>
        <p:spPr bwMode="auto">
          <a:xfrm>
            <a:off x="6248400" y="1219200"/>
            <a:ext cx="1981200" cy="366713"/>
          </a:xfrm>
          <a:prstGeom prst="rect">
            <a:avLst/>
          </a:prstGeom>
          <a:noFill/>
          <a:ln w="12700">
            <a:noFill/>
            <a:miter lim="800000"/>
            <a:headEnd type="none" w="sm" len="sm"/>
            <a:tailEnd type="none" w="sm" len="sm"/>
          </a:ln>
          <a:effectLst/>
        </p:spPr>
        <p:txBody>
          <a:bodyPr wrap="none">
            <a:spAutoFit/>
          </a:bodyPr>
          <a:lstStyle/>
          <a:p>
            <a:r>
              <a:rPr lang="en-US" sz="1800" b="0">
                <a:solidFill>
                  <a:schemeClr val="tx1"/>
                </a:solidFill>
              </a:rPr>
              <a:t>Muscular Feedback</a:t>
            </a:r>
          </a:p>
        </p:txBody>
      </p:sp>
      <p:grpSp>
        <p:nvGrpSpPr>
          <p:cNvPr id="52242" name="Group 18"/>
          <p:cNvGrpSpPr>
            <a:grpSpLocks/>
          </p:cNvGrpSpPr>
          <p:nvPr/>
        </p:nvGrpSpPr>
        <p:grpSpPr bwMode="auto">
          <a:xfrm rot="5400000" flipH="1">
            <a:off x="5715000" y="4572000"/>
            <a:ext cx="304800" cy="914400"/>
            <a:chOff x="2208" y="2640"/>
            <a:chExt cx="1536" cy="576"/>
          </a:xfrm>
        </p:grpSpPr>
        <p:sp>
          <p:nvSpPr>
            <p:cNvPr id="52243" name="Line 19"/>
            <p:cNvSpPr>
              <a:spLocks noChangeShapeType="1"/>
            </p:cNvSpPr>
            <p:nvPr/>
          </p:nvSpPr>
          <p:spPr bwMode="auto">
            <a:xfrm flipV="1">
              <a:off x="3744" y="2640"/>
              <a:ext cx="0" cy="576"/>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52244" name="Line 20"/>
            <p:cNvSpPr>
              <a:spLocks noChangeShapeType="1"/>
            </p:cNvSpPr>
            <p:nvPr/>
          </p:nvSpPr>
          <p:spPr bwMode="auto">
            <a:xfrm flipH="1" flipV="1">
              <a:off x="2208" y="2640"/>
              <a:ext cx="1536" cy="0"/>
            </a:xfrm>
            <a:prstGeom prst="line">
              <a:avLst/>
            </a:prstGeom>
            <a:noFill/>
            <a:ln w="38100">
              <a:solidFill>
                <a:schemeClr val="tx1"/>
              </a:solidFill>
              <a:round/>
              <a:headEnd type="none" w="sm" len="sm"/>
              <a:tailEnd type="triangle" w="lg" len="lg"/>
            </a:ln>
            <a:effectLst/>
          </p:spPr>
          <p:txBody>
            <a:bodyPr wrap="none" anchor="ctr"/>
            <a:lstStyle/>
            <a:p>
              <a:endParaRPr lang="en-US"/>
            </a:p>
          </p:txBody>
        </p:sp>
      </p:grpSp>
      <p:sp>
        <p:nvSpPr>
          <p:cNvPr id="52245" name="Line 21"/>
          <p:cNvSpPr>
            <a:spLocks noChangeShapeType="1"/>
          </p:cNvSpPr>
          <p:nvPr/>
        </p:nvSpPr>
        <p:spPr bwMode="auto">
          <a:xfrm rot="16200000" flipV="1">
            <a:off x="2779713" y="4760913"/>
            <a:ext cx="0" cy="228600"/>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52246" name="Line 22"/>
          <p:cNvSpPr>
            <a:spLocks noChangeShapeType="1"/>
          </p:cNvSpPr>
          <p:nvPr/>
        </p:nvSpPr>
        <p:spPr bwMode="auto">
          <a:xfrm rot="-5400000" flipH="1" flipV="1">
            <a:off x="2513013" y="5027613"/>
            <a:ext cx="304800" cy="0"/>
          </a:xfrm>
          <a:prstGeom prst="line">
            <a:avLst/>
          </a:prstGeom>
          <a:noFill/>
          <a:ln w="38100">
            <a:solidFill>
              <a:schemeClr val="tx1"/>
            </a:solidFill>
            <a:round/>
            <a:headEnd type="none" w="sm" len="sm"/>
            <a:tailEnd type="none" w="lg" len="lg"/>
          </a:ln>
          <a:effectLst/>
        </p:spPr>
        <p:txBody>
          <a:bodyPr wrap="none" anchor="ctr"/>
          <a:lstStyle/>
          <a:p>
            <a:endParaRPr lang="en-US"/>
          </a:p>
        </p:txBody>
      </p:sp>
    </p:spTree>
    <p:extLst>
      <p:ext uri="{BB962C8B-B14F-4D97-AF65-F5344CB8AC3E}">
        <p14:creationId xmlns:p14="http://schemas.microsoft.com/office/powerpoint/2010/main" val="395656795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The sound spectrogram</a:t>
            </a:r>
          </a:p>
        </p:txBody>
      </p:sp>
      <p:pic>
        <p:nvPicPr>
          <p:cNvPr id="5" name="Content Placeholder 4" descr="A picture containing sky&#10;&#10;Description generated with very high confidence"/>
          <p:cNvPicPr>
            <a:picLocks noGrp="1" noChangeAspect="1"/>
          </p:cNvPicPr>
          <p:nvPr>
            <p:ph idx="1"/>
          </p:nvPr>
        </p:nvPicPr>
        <p:blipFill>
          <a:blip r:embed="rId2"/>
          <a:stretch>
            <a:fillRect/>
          </a:stretch>
        </p:blipFill>
        <p:spPr>
          <a:xfrm>
            <a:off x="2622" y="1819835"/>
            <a:ext cx="9141378" cy="4364170"/>
          </a:xfrm>
        </p:spPr>
      </p:pic>
    </p:spTree>
    <p:extLst>
      <p:ext uri="{BB962C8B-B14F-4D97-AF65-F5344CB8AC3E}">
        <p14:creationId xmlns:p14="http://schemas.microsoft.com/office/powerpoint/2010/main" val="153352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Ambiguity in the Speech Stimulus: Coarticulation</a:t>
            </a:r>
          </a:p>
        </p:txBody>
      </p:sp>
      <p:pic>
        <p:nvPicPr>
          <p:cNvPr id="5" name="Content Placeholder 4"/>
          <p:cNvPicPr>
            <a:picLocks noGrp="1" noChangeAspect="1"/>
          </p:cNvPicPr>
          <p:nvPr>
            <p:ph idx="1"/>
          </p:nvPr>
        </p:nvPicPr>
        <p:blipFill>
          <a:blip r:embed="rId8"/>
          <a:stretch>
            <a:fillRect/>
          </a:stretch>
        </p:blipFill>
        <p:spPr>
          <a:xfrm>
            <a:off x="260167" y="1851101"/>
            <a:ext cx="3047619" cy="3466667"/>
          </a:xfrm>
        </p:spPr>
      </p:pic>
      <p:pic>
        <p:nvPicPr>
          <p:cNvPr id="7" name="Picture 6"/>
          <p:cNvPicPr>
            <a:picLocks noChangeAspect="1"/>
          </p:cNvPicPr>
          <p:nvPr/>
        </p:nvPicPr>
        <p:blipFill>
          <a:blip r:embed="rId9"/>
          <a:stretch>
            <a:fillRect/>
          </a:stretch>
        </p:blipFill>
        <p:spPr>
          <a:xfrm>
            <a:off x="3048190" y="1851100"/>
            <a:ext cx="3047619" cy="3466667"/>
          </a:xfrm>
          <a:prstGeom prst="rect">
            <a:avLst/>
          </a:prstGeom>
        </p:spPr>
      </p:pic>
      <p:pic>
        <p:nvPicPr>
          <p:cNvPr id="9" name="Picture 8"/>
          <p:cNvPicPr>
            <a:picLocks noChangeAspect="1"/>
          </p:cNvPicPr>
          <p:nvPr/>
        </p:nvPicPr>
        <p:blipFill>
          <a:blip r:embed="rId10"/>
          <a:stretch>
            <a:fillRect/>
          </a:stretch>
        </p:blipFill>
        <p:spPr>
          <a:xfrm>
            <a:off x="5961720" y="1851101"/>
            <a:ext cx="3047619" cy="3466667"/>
          </a:xfrm>
          <a:prstGeom prst="rect">
            <a:avLst/>
          </a:prstGeom>
        </p:spPr>
      </p:pic>
      <p:pic>
        <p:nvPicPr>
          <p:cNvPr id="10" name="B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81057" y="5505074"/>
            <a:ext cx="244475" cy="244475"/>
          </a:xfrm>
          <a:prstGeom prst="rect">
            <a:avLst/>
          </a:prstGeom>
        </p:spPr>
      </p:pic>
      <p:pic>
        <p:nvPicPr>
          <p:cNvPr id="11" name="Be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4566302" y="5505074"/>
            <a:ext cx="244475" cy="244475"/>
          </a:xfrm>
          <a:prstGeom prst="rect">
            <a:avLst/>
          </a:prstGeom>
        </p:spPr>
      </p:pic>
      <p:pic>
        <p:nvPicPr>
          <p:cNvPr id="12" name="Bo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7363291" y="5505074"/>
            <a:ext cx="244475" cy="244475"/>
          </a:xfrm>
          <a:prstGeom prst="rect">
            <a:avLst/>
          </a:prstGeom>
        </p:spPr>
      </p:pic>
      <p:sp>
        <p:nvSpPr>
          <p:cNvPr id="13" name="TextBox 12"/>
          <p:cNvSpPr txBox="1"/>
          <p:nvPr/>
        </p:nvSpPr>
        <p:spPr>
          <a:xfrm>
            <a:off x="1493140" y="1873512"/>
            <a:ext cx="420308" cy="369332"/>
          </a:xfrm>
          <a:prstGeom prst="rect">
            <a:avLst/>
          </a:prstGeom>
          <a:noFill/>
        </p:spPr>
        <p:txBody>
          <a:bodyPr wrap="none" rtlCol="0">
            <a:spAutoFit/>
          </a:bodyPr>
          <a:lstStyle/>
          <a:p>
            <a:r>
              <a:rPr lang="en-US" dirty="0"/>
              <a:t>Ba</a:t>
            </a:r>
          </a:p>
        </p:txBody>
      </p:sp>
      <p:sp>
        <p:nvSpPr>
          <p:cNvPr id="14" name="TextBox 13"/>
          <p:cNvSpPr txBox="1"/>
          <p:nvPr/>
        </p:nvSpPr>
        <p:spPr>
          <a:xfrm>
            <a:off x="4297442" y="1873512"/>
            <a:ext cx="540533" cy="369332"/>
          </a:xfrm>
          <a:prstGeom prst="rect">
            <a:avLst/>
          </a:prstGeom>
          <a:noFill/>
        </p:spPr>
        <p:txBody>
          <a:bodyPr wrap="none" rtlCol="0">
            <a:spAutoFit/>
          </a:bodyPr>
          <a:lstStyle/>
          <a:p>
            <a:r>
              <a:rPr lang="en-US" dirty="0"/>
              <a:t>Bee</a:t>
            </a:r>
          </a:p>
        </p:txBody>
      </p:sp>
      <p:sp>
        <p:nvSpPr>
          <p:cNvPr id="15" name="TextBox 14"/>
          <p:cNvSpPr txBox="1"/>
          <p:nvPr/>
        </p:nvSpPr>
        <p:spPr>
          <a:xfrm>
            <a:off x="7208849" y="1873512"/>
            <a:ext cx="553357" cy="369332"/>
          </a:xfrm>
          <a:prstGeom prst="rect">
            <a:avLst/>
          </a:prstGeom>
          <a:noFill/>
        </p:spPr>
        <p:txBody>
          <a:bodyPr wrap="none" rtlCol="0">
            <a:spAutoFit/>
          </a:bodyPr>
          <a:lstStyle/>
          <a:p>
            <a:r>
              <a:rPr lang="en-US" dirty="0"/>
              <a:t>Boo</a:t>
            </a:r>
          </a:p>
        </p:txBody>
      </p:sp>
    </p:spTree>
    <p:extLst>
      <p:ext uri="{BB962C8B-B14F-4D97-AF65-F5344CB8AC3E}">
        <p14:creationId xmlns:p14="http://schemas.microsoft.com/office/powerpoint/2010/main" val="797110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0"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05"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4"/>
              </a:rPr>
              <a:t>McGurk Effect</a:t>
            </a:r>
            <a:endParaRPr lang="en-US" dirty="0"/>
          </a:p>
        </p:txBody>
      </p:sp>
      <p:pic>
        <p:nvPicPr>
          <p:cNvPr id="4" name="The McGurk Effect">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704850" y="1825625"/>
            <a:ext cx="7735888" cy="4351338"/>
          </a:xfrm>
        </p:spPr>
      </p:pic>
    </p:spTree>
    <p:extLst>
      <p:ext uri="{BB962C8B-B14F-4D97-AF65-F5344CB8AC3E}">
        <p14:creationId xmlns:p14="http://schemas.microsoft.com/office/powerpoint/2010/main" val="33516056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helps: Speech Blanking</a:t>
            </a:r>
          </a:p>
        </p:txBody>
      </p:sp>
      <p:sp>
        <p:nvSpPr>
          <p:cNvPr id="3" name="Content Placeholder 2"/>
          <p:cNvSpPr>
            <a:spLocks noGrp="1"/>
          </p:cNvSpPr>
          <p:nvPr>
            <p:ph idx="1"/>
          </p:nvPr>
        </p:nvSpPr>
        <p:spPr/>
        <p:txBody>
          <a:bodyPr/>
          <a:lstStyle/>
          <a:p>
            <a:r>
              <a:rPr lang="en-US" dirty="0">
                <a:hlinkClick r:id="rId2"/>
              </a:rPr>
              <a:t>Try this link</a:t>
            </a:r>
            <a:endParaRPr lang="en-US" dirty="0"/>
          </a:p>
        </p:txBody>
      </p:sp>
    </p:spTree>
    <p:extLst>
      <p:ext uri="{BB962C8B-B14F-4D97-AF65-F5344CB8AC3E}">
        <p14:creationId xmlns:p14="http://schemas.microsoft.com/office/powerpoint/2010/main" val="1665036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itle 1"/>
          <p:cNvSpPr>
            <a:spLocks noGrp="1"/>
          </p:cNvSpPr>
          <p:nvPr>
            <p:ph type="title" idx="4294967295"/>
          </p:nvPr>
        </p:nvSpPr>
        <p:spPr>
          <a:xfrm>
            <a:off x="685800" y="762000"/>
            <a:ext cx="7772400" cy="1143000"/>
          </a:xfrm>
        </p:spPr>
        <p:txBody>
          <a:bodyPr>
            <a:normAutofit/>
          </a:bodyPr>
          <a:lstStyle/>
          <a:p>
            <a:pPr eaLnBrk="1" hangingPunct="1"/>
            <a:r>
              <a:rPr lang="en-GB" sz="3600" dirty="0">
                <a:latin typeface="Liberation Sans"/>
              </a:rPr>
              <a:t>Problem-solving</a:t>
            </a:r>
            <a:br>
              <a:rPr lang="en-GB" b="1" dirty="0">
                <a:latin typeface="Liberation Sans"/>
              </a:rPr>
            </a:br>
            <a:endParaRPr lang="en-GB" dirty="0">
              <a:latin typeface="Liberation Sans"/>
            </a:endParaRPr>
          </a:p>
        </p:txBody>
      </p:sp>
      <p:sp>
        <p:nvSpPr>
          <p:cNvPr id="79877" name="Content Placeholder 2"/>
          <p:cNvSpPr>
            <a:spLocks noGrp="1"/>
          </p:cNvSpPr>
          <p:nvPr>
            <p:ph idx="4294967295"/>
          </p:nvPr>
        </p:nvSpPr>
        <p:spPr>
          <a:xfrm>
            <a:off x="685800" y="2133600"/>
            <a:ext cx="7772400" cy="4114800"/>
          </a:xfrm>
        </p:spPr>
        <p:txBody>
          <a:bodyPr/>
          <a:lstStyle/>
          <a:p>
            <a:pPr eaLnBrk="1" hangingPunct="1"/>
            <a:r>
              <a:rPr lang="en-GB" sz="2400" dirty="0">
                <a:latin typeface="Liberation Sans"/>
              </a:rPr>
              <a:t>All involves reflective cognition</a:t>
            </a:r>
          </a:p>
          <a:p>
            <a:pPr lvl="1" eaLnBrk="1" hangingPunct="1"/>
            <a:r>
              <a:rPr lang="en-GB" sz="2400" dirty="0">
                <a:solidFill>
                  <a:schemeClr val="accent1"/>
                </a:solidFill>
                <a:latin typeface="Liberation Sans"/>
                <a:ea typeface="ＭＳ Ｐゴシック" charset="0"/>
              </a:rPr>
              <a:t>e.g. thinking about what to do, what the options are, and the consequences </a:t>
            </a:r>
          </a:p>
          <a:p>
            <a:pPr eaLnBrk="1" hangingPunct="1"/>
            <a:r>
              <a:rPr lang="en-GB" sz="2400" dirty="0">
                <a:latin typeface="Liberation Sans"/>
              </a:rPr>
              <a:t>Often involves conscious processes, discussion with others (or oneself), and the use of artefacts </a:t>
            </a:r>
          </a:p>
          <a:p>
            <a:pPr lvl="1" eaLnBrk="1" hangingPunct="1"/>
            <a:r>
              <a:rPr lang="en-GB" sz="2400" dirty="0">
                <a:solidFill>
                  <a:schemeClr val="accent1"/>
                </a:solidFill>
                <a:latin typeface="Liberation Sans"/>
                <a:ea typeface="ＭＳ Ｐゴシック" charset="0"/>
              </a:rPr>
              <a:t>e.g. maps, books, pen and paper  </a:t>
            </a:r>
          </a:p>
          <a:p>
            <a:pPr eaLnBrk="1" hangingPunct="1"/>
            <a:r>
              <a:rPr lang="en-GB" sz="2400" dirty="0">
                <a:latin typeface="Liberation Sans"/>
              </a:rPr>
              <a:t>May involve working through different scenarios and deciding which is best option</a:t>
            </a:r>
          </a:p>
        </p:txBody>
      </p:sp>
      <p:sp>
        <p:nvSpPr>
          <p:cNvPr id="3" name="Footer Placeholder 2"/>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5" name="Slide Number Placeholder 4"/>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34</a:t>
            </a:fld>
            <a:endParaRPr lang="en-GB" dirty="0">
              <a:solidFill>
                <a:schemeClr val="accent6">
                  <a:lumMod val="75000"/>
                </a:schemeClr>
              </a:solidFill>
              <a:latin typeface="Liberation Sans"/>
            </a:endParaRPr>
          </a:p>
        </p:txBody>
      </p:sp>
    </p:spTree>
    <p:extLst>
      <p:ext uri="{BB962C8B-B14F-4D97-AF65-F5344CB8AC3E}">
        <p14:creationId xmlns:p14="http://schemas.microsoft.com/office/powerpoint/2010/main" val="3968878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455"/>
          <p:cNvSpPr>
            <a:spLocks noChangeArrowheads="1"/>
          </p:cNvSpPr>
          <p:nvPr/>
        </p:nvSpPr>
        <p:spPr bwMode="auto">
          <a:xfrm>
            <a:off x="22098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699" name="Oval 456"/>
          <p:cNvSpPr>
            <a:spLocks noChangeArrowheads="1"/>
          </p:cNvSpPr>
          <p:nvPr/>
        </p:nvSpPr>
        <p:spPr bwMode="auto">
          <a:xfrm>
            <a:off x="40386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0" name="Oval 457"/>
          <p:cNvSpPr>
            <a:spLocks noChangeArrowheads="1"/>
          </p:cNvSpPr>
          <p:nvPr/>
        </p:nvSpPr>
        <p:spPr bwMode="auto">
          <a:xfrm>
            <a:off x="58674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1" name="Oval 458"/>
          <p:cNvSpPr>
            <a:spLocks noChangeArrowheads="1"/>
          </p:cNvSpPr>
          <p:nvPr/>
        </p:nvSpPr>
        <p:spPr bwMode="auto">
          <a:xfrm>
            <a:off x="22098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2" name="Oval 459"/>
          <p:cNvSpPr>
            <a:spLocks noChangeArrowheads="1"/>
          </p:cNvSpPr>
          <p:nvPr/>
        </p:nvSpPr>
        <p:spPr bwMode="auto">
          <a:xfrm>
            <a:off x="40386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3" name="Oval 460"/>
          <p:cNvSpPr>
            <a:spLocks noChangeArrowheads="1"/>
          </p:cNvSpPr>
          <p:nvPr/>
        </p:nvSpPr>
        <p:spPr bwMode="auto">
          <a:xfrm>
            <a:off x="58674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4" name="Oval 461"/>
          <p:cNvSpPr>
            <a:spLocks noChangeArrowheads="1"/>
          </p:cNvSpPr>
          <p:nvPr/>
        </p:nvSpPr>
        <p:spPr bwMode="auto">
          <a:xfrm>
            <a:off x="22098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5" name="Oval 462"/>
          <p:cNvSpPr>
            <a:spLocks noChangeArrowheads="1"/>
          </p:cNvSpPr>
          <p:nvPr/>
        </p:nvSpPr>
        <p:spPr bwMode="auto">
          <a:xfrm>
            <a:off x="40386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6" name="Oval 463"/>
          <p:cNvSpPr>
            <a:spLocks noChangeArrowheads="1"/>
          </p:cNvSpPr>
          <p:nvPr/>
        </p:nvSpPr>
        <p:spPr bwMode="auto">
          <a:xfrm>
            <a:off x="58674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7" name="Rectangle 464"/>
          <p:cNvSpPr>
            <a:spLocks noGrp="1" noChangeArrowheads="1"/>
          </p:cNvSpPr>
          <p:nvPr>
            <p:ph type="title"/>
          </p:nvPr>
        </p:nvSpPr>
        <p:spPr/>
        <p:txBody>
          <a:bodyPr/>
          <a:lstStyle/>
          <a:p>
            <a:pPr eaLnBrk="1" hangingPunct="1"/>
            <a:r>
              <a:rPr lang="en-US" altLang="en-US"/>
              <a:t>9 dot problem</a:t>
            </a:r>
          </a:p>
        </p:txBody>
      </p:sp>
    </p:spTree>
    <p:extLst>
      <p:ext uri="{BB962C8B-B14F-4D97-AF65-F5344CB8AC3E}">
        <p14:creationId xmlns:p14="http://schemas.microsoft.com/office/powerpoint/2010/main" val="19298941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22098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3" name="Oval 3"/>
          <p:cNvSpPr>
            <a:spLocks noChangeArrowheads="1"/>
          </p:cNvSpPr>
          <p:nvPr/>
        </p:nvSpPr>
        <p:spPr bwMode="auto">
          <a:xfrm>
            <a:off x="40386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4" name="Oval 4"/>
          <p:cNvSpPr>
            <a:spLocks noChangeArrowheads="1"/>
          </p:cNvSpPr>
          <p:nvPr/>
        </p:nvSpPr>
        <p:spPr bwMode="auto">
          <a:xfrm>
            <a:off x="58674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5" name="Oval 5"/>
          <p:cNvSpPr>
            <a:spLocks noChangeArrowheads="1"/>
          </p:cNvSpPr>
          <p:nvPr/>
        </p:nvSpPr>
        <p:spPr bwMode="auto">
          <a:xfrm>
            <a:off x="22098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6" name="Oval 6"/>
          <p:cNvSpPr>
            <a:spLocks noChangeArrowheads="1"/>
          </p:cNvSpPr>
          <p:nvPr/>
        </p:nvSpPr>
        <p:spPr bwMode="auto">
          <a:xfrm>
            <a:off x="40386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7" name="Oval 7"/>
          <p:cNvSpPr>
            <a:spLocks noChangeArrowheads="1"/>
          </p:cNvSpPr>
          <p:nvPr/>
        </p:nvSpPr>
        <p:spPr bwMode="auto">
          <a:xfrm>
            <a:off x="59436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8" name="Oval 8"/>
          <p:cNvSpPr>
            <a:spLocks noChangeArrowheads="1"/>
          </p:cNvSpPr>
          <p:nvPr/>
        </p:nvSpPr>
        <p:spPr bwMode="auto">
          <a:xfrm>
            <a:off x="22098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9" name="Oval 9"/>
          <p:cNvSpPr>
            <a:spLocks noChangeArrowheads="1"/>
          </p:cNvSpPr>
          <p:nvPr/>
        </p:nvSpPr>
        <p:spPr bwMode="auto">
          <a:xfrm>
            <a:off x="40386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30" name="Oval 10"/>
          <p:cNvSpPr>
            <a:spLocks noChangeArrowheads="1"/>
          </p:cNvSpPr>
          <p:nvPr/>
        </p:nvSpPr>
        <p:spPr bwMode="auto">
          <a:xfrm>
            <a:off x="58674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31" name="Freeform 11"/>
          <p:cNvSpPr>
            <a:spLocks/>
          </p:cNvSpPr>
          <p:nvPr/>
        </p:nvSpPr>
        <p:spPr bwMode="auto">
          <a:xfrm>
            <a:off x="1066800" y="1795463"/>
            <a:ext cx="6967538" cy="4740275"/>
          </a:xfrm>
          <a:custGeom>
            <a:avLst/>
            <a:gdLst>
              <a:gd name="T0" fmla="*/ 0 w 4389"/>
              <a:gd name="T1" fmla="*/ 52924075 h 2986"/>
              <a:gd name="T2" fmla="*/ 2147483646 w 4389"/>
              <a:gd name="T3" fmla="*/ 0 h 2986"/>
              <a:gd name="T4" fmla="*/ 2084170162 w 4389"/>
              <a:gd name="T5" fmla="*/ 2147483646 h 2986"/>
              <a:gd name="T6" fmla="*/ 2096770150 w 4389"/>
              <a:gd name="T7" fmla="*/ 173891575 h 2986"/>
              <a:gd name="T8" fmla="*/ 2147483646 w 4389"/>
              <a:gd name="T9" fmla="*/ 2147483646 h 29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89" h="2986">
                <a:moveTo>
                  <a:pt x="0" y="21"/>
                </a:moveTo>
                <a:lnTo>
                  <a:pt x="4389" y="0"/>
                </a:lnTo>
                <a:lnTo>
                  <a:pt x="827" y="2986"/>
                </a:lnTo>
                <a:lnTo>
                  <a:pt x="832" y="69"/>
                </a:lnTo>
                <a:lnTo>
                  <a:pt x="3563" y="2394"/>
                </a:lnTo>
              </a:path>
            </a:pathLst>
          </a:custGeom>
          <a:noFill/>
          <a:ln w="19050">
            <a:solidFill>
              <a:schemeClr val="tx2"/>
            </a:solidFill>
            <a:round/>
            <a:headEnd type="oval" w="med" len="med"/>
            <a:tailEnd type="triangle" w="lg" len="lg"/>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7175059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632" y="274969"/>
            <a:ext cx="8228736" cy="715887"/>
          </a:xfrm>
        </p:spPr>
        <p:txBody>
          <a:bodyPr/>
          <a:lstStyle/>
          <a:p>
            <a:pPr eaLnBrk="1" hangingPunct="1"/>
            <a:r>
              <a:rPr lang="en-US" altLang="en-US"/>
              <a:t>Luchins Water Jar Problems</a:t>
            </a:r>
          </a:p>
        </p:txBody>
      </p:sp>
      <p:sp>
        <p:nvSpPr>
          <p:cNvPr id="26627" name="Rectangle 3"/>
          <p:cNvSpPr>
            <a:spLocks noChangeArrowheads="1"/>
          </p:cNvSpPr>
          <p:nvPr/>
        </p:nvSpPr>
        <p:spPr bwMode="auto">
          <a:xfrm>
            <a:off x="533825" y="1166428"/>
            <a:ext cx="8076352" cy="59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How would you use 3 jars with the indicated capacities to measure out the desired amount of water? </a:t>
            </a:r>
          </a:p>
        </p:txBody>
      </p:sp>
      <p:sp>
        <p:nvSpPr>
          <p:cNvPr id="26628" name="Rectangle 4"/>
          <p:cNvSpPr>
            <a:spLocks noChangeArrowheads="1"/>
          </p:cNvSpPr>
          <p:nvPr/>
        </p:nvSpPr>
        <p:spPr bwMode="auto">
          <a:xfrm>
            <a:off x="2329099" y="2846450"/>
            <a:ext cx="13946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A</a:t>
            </a:r>
            <a:endParaRPr lang="en-US" altLang="en-US" sz="1633"/>
          </a:p>
        </p:txBody>
      </p:sp>
      <p:sp>
        <p:nvSpPr>
          <p:cNvPr id="26629" name="Rectangle 5"/>
          <p:cNvSpPr>
            <a:spLocks noChangeArrowheads="1"/>
          </p:cNvSpPr>
          <p:nvPr/>
        </p:nvSpPr>
        <p:spPr bwMode="auto">
          <a:xfrm>
            <a:off x="3062446" y="2846450"/>
            <a:ext cx="13946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a:t>
            </a:r>
            <a:endParaRPr lang="en-US" altLang="en-US" sz="1633"/>
          </a:p>
        </p:txBody>
      </p:sp>
      <p:sp>
        <p:nvSpPr>
          <p:cNvPr id="26630" name="Rectangle 6"/>
          <p:cNvSpPr>
            <a:spLocks noChangeArrowheads="1"/>
          </p:cNvSpPr>
          <p:nvPr/>
        </p:nvSpPr>
        <p:spPr bwMode="auto">
          <a:xfrm>
            <a:off x="3789445" y="2846450"/>
            <a:ext cx="15068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C</a:t>
            </a:r>
            <a:endParaRPr lang="en-US" altLang="en-US" sz="1633"/>
          </a:p>
        </p:txBody>
      </p:sp>
      <p:sp>
        <p:nvSpPr>
          <p:cNvPr id="26631" name="Rectangle 7"/>
          <p:cNvSpPr>
            <a:spLocks noChangeArrowheads="1"/>
          </p:cNvSpPr>
          <p:nvPr/>
        </p:nvSpPr>
        <p:spPr bwMode="auto">
          <a:xfrm>
            <a:off x="4705337" y="2846450"/>
            <a:ext cx="92813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DESIRED</a:t>
            </a:r>
            <a:endParaRPr lang="en-US" altLang="en-US" sz="1633"/>
          </a:p>
        </p:txBody>
      </p:sp>
      <p:grpSp>
        <p:nvGrpSpPr>
          <p:cNvPr id="2" name="Group 1"/>
          <p:cNvGrpSpPr/>
          <p:nvPr/>
        </p:nvGrpSpPr>
        <p:grpSpPr>
          <a:xfrm>
            <a:off x="457632" y="3124232"/>
            <a:ext cx="4859527" cy="251287"/>
            <a:chOff x="457632" y="3124232"/>
            <a:chExt cx="4859527" cy="251287"/>
          </a:xfrm>
        </p:grpSpPr>
        <p:sp>
          <p:nvSpPr>
            <p:cNvPr id="26632" name="Rectangle 8"/>
            <p:cNvSpPr>
              <a:spLocks noChangeArrowheads="1"/>
            </p:cNvSpPr>
            <p:nvPr/>
          </p:nvSpPr>
          <p:spPr bwMode="auto">
            <a:xfrm>
              <a:off x="457632" y="3124232"/>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1</a:t>
              </a:r>
              <a:endParaRPr lang="en-US" altLang="en-US" sz="1633" dirty="0"/>
            </a:p>
          </p:txBody>
        </p:sp>
        <p:sp>
          <p:nvSpPr>
            <p:cNvPr id="26633" name="Rectangle 9"/>
            <p:cNvSpPr>
              <a:spLocks noChangeArrowheads="1"/>
            </p:cNvSpPr>
            <p:nvPr/>
          </p:nvSpPr>
          <p:spPr bwMode="auto">
            <a:xfrm>
              <a:off x="2340210" y="3124232"/>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3</a:t>
              </a:r>
              <a:endParaRPr lang="en-US" altLang="en-US" sz="1633" dirty="0"/>
            </a:p>
          </p:txBody>
        </p:sp>
        <p:sp>
          <p:nvSpPr>
            <p:cNvPr id="26634" name="Rectangle 10"/>
            <p:cNvSpPr>
              <a:spLocks noChangeArrowheads="1"/>
            </p:cNvSpPr>
            <p:nvPr/>
          </p:nvSpPr>
          <p:spPr bwMode="auto">
            <a:xfrm>
              <a:off x="3011651"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77</a:t>
              </a:r>
              <a:endParaRPr lang="en-US" altLang="en-US" sz="1633"/>
            </a:p>
          </p:txBody>
        </p:sp>
        <p:sp>
          <p:nvSpPr>
            <p:cNvPr id="26635" name="Rectangle 11"/>
            <p:cNvSpPr>
              <a:spLocks noChangeArrowheads="1"/>
            </p:cNvSpPr>
            <p:nvPr/>
          </p:nvSpPr>
          <p:spPr bwMode="auto">
            <a:xfrm>
              <a:off x="3743412"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sp>
          <p:nvSpPr>
            <p:cNvPr id="26636" name="Rectangle 12"/>
            <p:cNvSpPr>
              <a:spLocks noChangeArrowheads="1"/>
            </p:cNvSpPr>
            <p:nvPr/>
          </p:nvSpPr>
          <p:spPr bwMode="auto">
            <a:xfrm>
              <a:off x="5083121"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50</a:t>
              </a:r>
              <a:endParaRPr lang="en-US" altLang="en-US" sz="1633"/>
            </a:p>
          </p:txBody>
        </p:sp>
      </p:grpSp>
      <p:grpSp>
        <p:nvGrpSpPr>
          <p:cNvPr id="3" name="Group 2"/>
          <p:cNvGrpSpPr/>
          <p:nvPr/>
        </p:nvGrpSpPr>
        <p:grpSpPr>
          <a:xfrm>
            <a:off x="457632" y="3402017"/>
            <a:ext cx="4859527" cy="251287"/>
            <a:chOff x="457632" y="3402017"/>
            <a:chExt cx="4859527" cy="251287"/>
          </a:xfrm>
        </p:grpSpPr>
        <p:sp>
          <p:nvSpPr>
            <p:cNvPr id="26637" name="Rectangle 13"/>
            <p:cNvSpPr>
              <a:spLocks noChangeArrowheads="1"/>
            </p:cNvSpPr>
            <p:nvPr/>
          </p:nvSpPr>
          <p:spPr bwMode="auto">
            <a:xfrm>
              <a:off x="457632" y="3402017"/>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2</a:t>
              </a:r>
              <a:endParaRPr lang="en-US" altLang="en-US" sz="1633" dirty="0"/>
            </a:p>
          </p:txBody>
        </p:sp>
        <p:sp>
          <p:nvSpPr>
            <p:cNvPr id="26638" name="Rectangle 14"/>
            <p:cNvSpPr>
              <a:spLocks noChangeArrowheads="1"/>
            </p:cNvSpPr>
            <p:nvPr/>
          </p:nvSpPr>
          <p:spPr bwMode="auto">
            <a:xfrm>
              <a:off x="2340210" y="3402017"/>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8</a:t>
              </a:r>
              <a:endParaRPr lang="en-US" altLang="en-US" sz="1633"/>
            </a:p>
          </p:txBody>
        </p:sp>
        <p:sp>
          <p:nvSpPr>
            <p:cNvPr id="26639" name="Rectangle 15"/>
            <p:cNvSpPr>
              <a:spLocks noChangeArrowheads="1"/>
            </p:cNvSpPr>
            <p:nvPr/>
          </p:nvSpPr>
          <p:spPr bwMode="auto">
            <a:xfrm>
              <a:off x="3011651" y="3402017"/>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80</a:t>
              </a:r>
              <a:endParaRPr lang="en-US" altLang="en-US" sz="1633"/>
            </a:p>
          </p:txBody>
        </p:sp>
        <p:sp>
          <p:nvSpPr>
            <p:cNvPr id="26640" name="Rectangle 16"/>
            <p:cNvSpPr>
              <a:spLocks noChangeArrowheads="1"/>
            </p:cNvSpPr>
            <p:nvPr/>
          </p:nvSpPr>
          <p:spPr bwMode="auto">
            <a:xfrm>
              <a:off x="3806905" y="3402017"/>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a:t>
              </a:r>
              <a:endParaRPr lang="en-US" altLang="en-US" sz="1633"/>
            </a:p>
          </p:txBody>
        </p:sp>
        <p:sp>
          <p:nvSpPr>
            <p:cNvPr id="26641" name="Rectangle 17"/>
            <p:cNvSpPr>
              <a:spLocks noChangeArrowheads="1"/>
            </p:cNvSpPr>
            <p:nvPr/>
          </p:nvSpPr>
          <p:spPr bwMode="auto">
            <a:xfrm>
              <a:off x="5083121" y="3402017"/>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60</a:t>
              </a:r>
              <a:endParaRPr lang="en-US" altLang="en-US" sz="1633"/>
            </a:p>
          </p:txBody>
        </p:sp>
      </p:grpSp>
      <p:grpSp>
        <p:nvGrpSpPr>
          <p:cNvPr id="4" name="Group 3"/>
          <p:cNvGrpSpPr/>
          <p:nvPr/>
        </p:nvGrpSpPr>
        <p:grpSpPr>
          <a:xfrm>
            <a:off x="457632" y="3657576"/>
            <a:ext cx="4859527" cy="271924"/>
            <a:chOff x="457632" y="3657576"/>
            <a:chExt cx="4859527" cy="271924"/>
          </a:xfrm>
        </p:grpSpPr>
        <p:sp>
          <p:nvSpPr>
            <p:cNvPr id="26642" name="Rectangle 18"/>
            <p:cNvSpPr>
              <a:spLocks noChangeArrowheads="1"/>
            </p:cNvSpPr>
            <p:nvPr/>
          </p:nvSpPr>
          <p:spPr bwMode="auto">
            <a:xfrm>
              <a:off x="457632" y="3678213"/>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3</a:t>
              </a:r>
              <a:endParaRPr lang="en-US" altLang="en-US" sz="1633" dirty="0"/>
            </a:p>
          </p:txBody>
        </p:sp>
        <p:sp>
          <p:nvSpPr>
            <p:cNvPr id="26643" name="Rectangle 19"/>
            <p:cNvSpPr>
              <a:spLocks noChangeArrowheads="1"/>
            </p:cNvSpPr>
            <p:nvPr/>
          </p:nvSpPr>
          <p:spPr bwMode="auto">
            <a:xfrm>
              <a:off x="2349733" y="3657576"/>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5</a:t>
              </a:r>
              <a:endParaRPr lang="en-US" altLang="en-US" sz="1633" dirty="0"/>
            </a:p>
          </p:txBody>
        </p:sp>
        <p:sp>
          <p:nvSpPr>
            <p:cNvPr id="26644" name="Rectangle 20"/>
            <p:cNvSpPr>
              <a:spLocks noChangeArrowheads="1"/>
            </p:cNvSpPr>
            <p:nvPr/>
          </p:nvSpPr>
          <p:spPr bwMode="auto">
            <a:xfrm>
              <a:off x="3011651"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43</a:t>
              </a:r>
              <a:endParaRPr lang="en-US" altLang="en-US" sz="1633"/>
            </a:p>
          </p:txBody>
        </p:sp>
        <p:sp>
          <p:nvSpPr>
            <p:cNvPr id="26645" name="Rectangle 21"/>
            <p:cNvSpPr>
              <a:spLocks noChangeArrowheads="1"/>
            </p:cNvSpPr>
            <p:nvPr/>
          </p:nvSpPr>
          <p:spPr bwMode="auto">
            <a:xfrm>
              <a:off x="3743412"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12</a:t>
              </a:r>
              <a:endParaRPr lang="en-US" altLang="en-US" sz="1633"/>
            </a:p>
          </p:txBody>
        </p:sp>
        <p:sp>
          <p:nvSpPr>
            <p:cNvPr id="26646" name="Rectangle 22"/>
            <p:cNvSpPr>
              <a:spLocks noChangeArrowheads="1"/>
            </p:cNvSpPr>
            <p:nvPr/>
          </p:nvSpPr>
          <p:spPr bwMode="auto">
            <a:xfrm>
              <a:off x="5083121"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grpSp>
      <p:grpSp>
        <p:nvGrpSpPr>
          <p:cNvPr id="5" name="Group 4"/>
          <p:cNvGrpSpPr/>
          <p:nvPr/>
        </p:nvGrpSpPr>
        <p:grpSpPr>
          <a:xfrm>
            <a:off x="457632" y="3955995"/>
            <a:ext cx="4859527" cy="251287"/>
            <a:chOff x="457632" y="3955995"/>
            <a:chExt cx="4859527" cy="251287"/>
          </a:xfrm>
        </p:grpSpPr>
        <p:sp>
          <p:nvSpPr>
            <p:cNvPr id="26647" name="Rectangle 23"/>
            <p:cNvSpPr>
              <a:spLocks noChangeArrowheads="1"/>
            </p:cNvSpPr>
            <p:nvPr/>
          </p:nvSpPr>
          <p:spPr bwMode="auto">
            <a:xfrm>
              <a:off x="457632" y="3955995"/>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4</a:t>
              </a:r>
              <a:endParaRPr lang="en-US" altLang="en-US" sz="1633" dirty="0"/>
            </a:p>
          </p:txBody>
        </p:sp>
        <p:sp>
          <p:nvSpPr>
            <p:cNvPr id="26648" name="Rectangle 24"/>
            <p:cNvSpPr>
              <a:spLocks noChangeArrowheads="1"/>
            </p:cNvSpPr>
            <p:nvPr/>
          </p:nvSpPr>
          <p:spPr bwMode="auto">
            <a:xfrm>
              <a:off x="2340210" y="3955995"/>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6</a:t>
              </a:r>
              <a:endParaRPr lang="en-US" altLang="en-US" sz="1633"/>
            </a:p>
          </p:txBody>
        </p:sp>
        <p:sp>
          <p:nvSpPr>
            <p:cNvPr id="26649" name="Rectangle 25"/>
            <p:cNvSpPr>
              <a:spLocks noChangeArrowheads="1"/>
            </p:cNvSpPr>
            <p:nvPr/>
          </p:nvSpPr>
          <p:spPr bwMode="auto">
            <a:xfrm>
              <a:off x="3011651" y="3955995"/>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42</a:t>
              </a:r>
              <a:endParaRPr lang="en-US" altLang="en-US" sz="1633"/>
            </a:p>
          </p:txBody>
        </p:sp>
        <p:sp>
          <p:nvSpPr>
            <p:cNvPr id="26650" name="Rectangle 26"/>
            <p:cNvSpPr>
              <a:spLocks noChangeArrowheads="1"/>
            </p:cNvSpPr>
            <p:nvPr/>
          </p:nvSpPr>
          <p:spPr bwMode="auto">
            <a:xfrm>
              <a:off x="3806905" y="3955995"/>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9</a:t>
              </a:r>
              <a:endParaRPr lang="en-US" altLang="en-US" sz="1633"/>
            </a:p>
          </p:txBody>
        </p:sp>
        <p:sp>
          <p:nvSpPr>
            <p:cNvPr id="26651" name="Rectangle 27"/>
            <p:cNvSpPr>
              <a:spLocks noChangeArrowheads="1"/>
            </p:cNvSpPr>
            <p:nvPr/>
          </p:nvSpPr>
          <p:spPr bwMode="auto">
            <a:xfrm>
              <a:off x="5083121" y="3955995"/>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grpSp>
      <p:grpSp>
        <p:nvGrpSpPr>
          <p:cNvPr id="6" name="Group 5"/>
          <p:cNvGrpSpPr/>
          <p:nvPr/>
        </p:nvGrpSpPr>
        <p:grpSpPr>
          <a:xfrm>
            <a:off x="457632" y="4233780"/>
            <a:ext cx="4859527" cy="251287"/>
            <a:chOff x="457632" y="4233780"/>
            <a:chExt cx="4859527" cy="251287"/>
          </a:xfrm>
        </p:grpSpPr>
        <p:sp>
          <p:nvSpPr>
            <p:cNvPr id="26652" name="Rectangle 28"/>
            <p:cNvSpPr>
              <a:spLocks noChangeArrowheads="1"/>
            </p:cNvSpPr>
            <p:nvPr/>
          </p:nvSpPr>
          <p:spPr bwMode="auto">
            <a:xfrm>
              <a:off x="457632" y="4233780"/>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5</a:t>
              </a:r>
              <a:endParaRPr lang="en-US" altLang="en-US" sz="1633" dirty="0"/>
            </a:p>
          </p:txBody>
        </p:sp>
        <p:sp>
          <p:nvSpPr>
            <p:cNvPr id="26653" name="Rectangle 29"/>
            <p:cNvSpPr>
              <a:spLocks noChangeArrowheads="1"/>
            </p:cNvSpPr>
            <p:nvPr/>
          </p:nvSpPr>
          <p:spPr bwMode="auto">
            <a:xfrm>
              <a:off x="2340210" y="4233780"/>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3</a:t>
              </a:r>
              <a:endParaRPr lang="en-US" altLang="en-US" sz="1633"/>
            </a:p>
          </p:txBody>
        </p:sp>
        <p:sp>
          <p:nvSpPr>
            <p:cNvPr id="26654" name="Rectangle 30"/>
            <p:cNvSpPr>
              <a:spLocks noChangeArrowheads="1"/>
            </p:cNvSpPr>
            <p:nvPr/>
          </p:nvSpPr>
          <p:spPr bwMode="auto">
            <a:xfrm>
              <a:off x="3011651"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49</a:t>
              </a:r>
              <a:endParaRPr lang="en-US" altLang="en-US" sz="1633"/>
            </a:p>
          </p:txBody>
        </p:sp>
        <p:sp>
          <p:nvSpPr>
            <p:cNvPr id="26655" name="Rectangle 31"/>
            <p:cNvSpPr>
              <a:spLocks noChangeArrowheads="1"/>
            </p:cNvSpPr>
            <p:nvPr/>
          </p:nvSpPr>
          <p:spPr bwMode="auto">
            <a:xfrm>
              <a:off x="3743412"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23</a:t>
              </a:r>
              <a:endParaRPr lang="en-US" altLang="en-US" sz="1633"/>
            </a:p>
          </p:txBody>
        </p:sp>
        <p:sp>
          <p:nvSpPr>
            <p:cNvPr id="26656" name="Rectangle 32"/>
            <p:cNvSpPr>
              <a:spLocks noChangeArrowheads="1"/>
            </p:cNvSpPr>
            <p:nvPr/>
          </p:nvSpPr>
          <p:spPr bwMode="auto">
            <a:xfrm>
              <a:off x="5083121"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20</a:t>
              </a:r>
              <a:endParaRPr lang="en-US" altLang="en-US" sz="1633"/>
            </a:p>
          </p:txBody>
        </p:sp>
      </p:grpSp>
      <p:grpSp>
        <p:nvGrpSpPr>
          <p:cNvPr id="7" name="Group 6"/>
          <p:cNvGrpSpPr/>
          <p:nvPr/>
        </p:nvGrpSpPr>
        <p:grpSpPr>
          <a:xfrm>
            <a:off x="457632" y="4509976"/>
            <a:ext cx="4859527" cy="251287"/>
            <a:chOff x="457632" y="4509976"/>
            <a:chExt cx="4859527" cy="251287"/>
          </a:xfrm>
        </p:grpSpPr>
        <p:sp>
          <p:nvSpPr>
            <p:cNvPr id="26657" name="Rectangle 33"/>
            <p:cNvSpPr>
              <a:spLocks noChangeArrowheads="1"/>
            </p:cNvSpPr>
            <p:nvPr/>
          </p:nvSpPr>
          <p:spPr bwMode="auto">
            <a:xfrm>
              <a:off x="457632" y="4509976"/>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6</a:t>
              </a:r>
              <a:endParaRPr lang="en-US" altLang="en-US" sz="1633" dirty="0"/>
            </a:p>
          </p:txBody>
        </p:sp>
        <p:sp>
          <p:nvSpPr>
            <p:cNvPr id="26658" name="Rectangle 34"/>
            <p:cNvSpPr>
              <a:spLocks noChangeArrowheads="1"/>
            </p:cNvSpPr>
            <p:nvPr/>
          </p:nvSpPr>
          <p:spPr bwMode="auto">
            <a:xfrm>
              <a:off x="2340210" y="4509976"/>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a:t>
              </a:r>
              <a:endParaRPr lang="en-US" altLang="en-US" sz="1633"/>
            </a:p>
          </p:txBody>
        </p:sp>
        <p:sp>
          <p:nvSpPr>
            <p:cNvPr id="26659" name="Rectangle 35"/>
            <p:cNvSpPr>
              <a:spLocks noChangeArrowheads="1"/>
            </p:cNvSpPr>
            <p:nvPr/>
          </p:nvSpPr>
          <p:spPr bwMode="auto">
            <a:xfrm>
              <a:off x="3011651"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48</a:t>
              </a:r>
              <a:endParaRPr lang="en-US" altLang="en-US" sz="1633"/>
            </a:p>
          </p:txBody>
        </p:sp>
        <p:sp>
          <p:nvSpPr>
            <p:cNvPr id="26660" name="Rectangle 36"/>
            <p:cNvSpPr>
              <a:spLocks noChangeArrowheads="1"/>
            </p:cNvSpPr>
            <p:nvPr/>
          </p:nvSpPr>
          <p:spPr bwMode="auto">
            <a:xfrm>
              <a:off x="3743412"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18</a:t>
              </a:r>
              <a:endParaRPr lang="en-US" altLang="en-US" sz="1633"/>
            </a:p>
          </p:txBody>
        </p:sp>
        <p:sp>
          <p:nvSpPr>
            <p:cNvPr id="26661" name="Rectangle 37"/>
            <p:cNvSpPr>
              <a:spLocks noChangeArrowheads="1"/>
            </p:cNvSpPr>
            <p:nvPr/>
          </p:nvSpPr>
          <p:spPr bwMode="auto">
            <a:xfrm>
              <a:off x="5083121"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22</a:t>
              </a:r>
              <a:endParaRPr lang="en-US" altLang="en-US" sz="1633"/>
            </a:p>
          </p:txBody>
        </p:sp>
      </p:grpSp>
    </p:spTree>
    <p:extLst>
      <p:ext uri="{BB962C8B-B14F-4D97-AF65-F5344CB8AC3E}">
        <p14:creationId xmlns:p14="http://schemas.microsoft.com/office/powerpoint/2010/main" val="134980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632" y="274969"/>
            <a:ext cx="8228736" cy="715887"/>
          </a:xfrm>
        </p:spPr>
        <p:txBody>
          <a:bodyPr/>
          <a:lstStyle/>
          <a:p>
            <a:pPr eaLnBrk="1" hangingPunct="1"/>
            <a:r>
              <a:rPr lang="en-US" altLang="en-US"/>
              <a:t>Luchins Water Jar Problems</a:t>
            </a:r>
          </a:p>
        </p:txBody>
      </p:sp>
      <p:sp>
        <p:nvSpPr>
          <p:cNvPr id="27651" name="Rectangle 3"/>
          <p:cNvSpPr>
            <a:spLocks noChangeArrowheads="1"/>
          </p:cNvSpPr>
          <p:nvPr/>
        </p:nvSpPr>
        <p:spPr bwMode="auto">
          <a:xfrm>
            <a:off x="533825" y="1166428"/>
            <a:ext cx="8076352" cy="59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How would you use 3 jars with the indicated capacities to measure out the desired amount of water? </a:t>
            </a:r>
          </a:p>
        </p:txBody>
      </p:sp>
      <p:sp>
        <p:nvSpPr>
          <p:cNvPr id="27652" name="Rectangle 4"/>
          <p:cNvSpPr>
            <a:spLocks noChangeArrowheads="1"/>
          </p:cNvSpPr>
          <p:nvPr/>
        </p:nvSpPr>
        <p:spPr bwMode="auto">
          <a:xfrm>
            <a:off x="2329099" y="2846450"/>
            <a:ext cx="13946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A</a:t>
            </a:r>
            <a:endParaRPr lang="en-US" altLang="en-US" sz="1633"/>
          </a:p>
        </p:txBody>
      </p:sp>
      <p:sp>
        <p:nvSpPr>
          <p:cNvPr id="27653" name="Rectangle 5"/>
          <p:cNvSpPr>
            <a:spLocks noChangeArrowheads="1"/>
          </p:cNvSpPr>
          <p:nvPr/>
        </p:nvSpPr>
        <p:spPr bwMode="auto">
          <a:xfrm>
            <a:off x="3062446" y="2846450"/>
            <a:ext cx="13946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a:t>
            </a:r>
            <a:endParaRPr lang="en-US" altLang="en-US" sz="1633"/>
          </a:p>
        </p:txBody>
      </p:sp>
      <p:sp>
        <p:nvSpPr>
          <p:cNvPr id="27654" name="Rectangle 6"/>
          <p:cNvSpPr>
            <a:spLocks noChangeArrowheads="1"/>
          </p:cNvSpPr>
          <p:nvPr/>
        </p:nvSpPr>
        <p:spPr bwMode="auto">
          <a:xfrm>
            <a:off x="3789445" y="2846450"/>
            <a:ext cx="15068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C</a:t>
            </a:r>
            <a:endParaRPr lang="en-US" altLang="en-US" sz="1633"/>
          </a:p>
        </p:txBody>
      </p:sp>
      <p:sp>
        <p:nvSpPr>
          <p:cNvPr id="27655" name="Rectangle 7"/>
          <p:cNvSpPr>
            <a:spLocks noChangeArrowheads="1"/>
          </p:cNvSpPr>
          <p:nvPr/>
        </p:nvSpPr>
        <p:spPr bwMode="auto">
          <a:xfrm>
            <a:off x="4705337" y="2846450"/>
            <a:ext cx="92813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DESIRED</a:t>
            </a:r>
            <a:endParaRPr lang="en-US" altLang="en-US" sz="1633"/>
          </a:p>
        </p:txBody>
      </p:sp>
      <p:sp>
        <p:nvSpPr>
          <p:cNvPr id="27656" name="Rectangle 8"/>
          <p:cNvSpPr>
            <a:spLocks noChangeArrowheads="1"/>
          </p:cNvSpPr>
          <p:nvPr/>
        </p:nvSpPr>
        <p:spPr bwMode="auto">
          <a:xfrm>
            <a:off x="457632" y="3124232"/>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1</a:t>
            </a:r>
            <a:endParaRPr lang="en-US" altLang="en-US" sz="1633"/>
          </a:p>
        </p:txBody>
      </p:sp>
      <p:sp>
        <p:nvSpPr>
          <p:cNvPr id="27657" name="Rectangle 9"/>
          <p:cNvSpPr>
            <a:spLocks noChangeArrowheads="1"/>
          </p:cNvSpPr>
          <p:nvPr/>
        </p:nvSpPr>
        <p:spPr bwMode="auto">
          <a:xfrm>
            <a:off x="2340210" y="3124232"/>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3</a:t>
            </a:r>
            <a:endParaRPr lang="en-US" altLang="en-US" sz="1633"/>
          </a:p>
        </p:txBody>
      </p:sp>
      <p:sp>
        <p:nvSpPr>
          <p:cNvPr id="27658" name="Rectangle 10"/>
          <p:cNvSpPr>
            <a:spLocks noChangeArrowheads="1"/>
          </p:cNvSpPr>
          <p:nvPr/>
        </p:nvSpPr>
        <p:spPr bwMode="auto">
          <a:xfrm>
            <a:off x="3011651"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77</a:t>
            </a:r>
            <a:endParaRPr lang="en-US" altLang="en-US" sz="1633"/>
          </a:p>
        </p:txBody>
      </p:sp>
      <p:sp>
        <p:nvSpPr>
          <p:cNvPr id="27659" name="Rectangle 11"/>
          <p:cNvSpPr>
            <a:spLocks noChangeArrowheads="1"/>
          </p:cNvSpPr>
          <p:nvPr/>
        </p:nvSpPr>
        <p:spPr bwMode="auto">
          <a:xfrm>
            <a:off x="3743412"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sp>
        <p:nvSpPr>
          <p:cNvPr id="27660" name="Rectangle 12"/>
          <p:cNvSpPr>
            <a:spLocks noChangeArrowheads="1"/>
          </p:cNvSpPr>
          <p:nvPr/>
        </p:nvSpPr>
        <p:spPr bwMode="auto">
          <a:xfrm>
            <a:off x="5083121"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50</a:t>
            </a:r>
            <a:endParaRPr lang="en-US" altLang="en-US" sz="1633"/>
          </a:p>
        </p:txBody>
      </p:sp>
      <p:sp>
        <p:nvSpPr>
          <p:cNvPr id="27661" name="Rectangle 13"/>
          <p:cNvSpPr>
            <a:spLocks noChangeArrowheads="1"/>
          </p:cNvSpPr>
          <p:nvPr/>
        </p:nvSpPr>
        <p:spPr bwMode="auto">
          <a:xfrm>
            <a:off x="457632" y="3402017"/>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2</a:t>
            </a:r>
            <a:endParaRPr lang="en-US" altLang="en-US" sz="1633"/>
          </a:p>
        </p:txBody>
      </p:sp>
      <p:sp>
        <p:nvSpPr>
          <p:cNvPr id="27662" name="Rectangle 14"/>
          <p:cNvSpPr>
            <a:spLocks noChangeArrowheads="1"/>
          </p:cNvSpPr>
          <p:nvPr/>
        </p:nvSpPr>
        <p:spPr bwMode="auto">
          <a:xfrm>
            <a:off x="2340210" y="3402017"/>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8</a:t>
            </a:r>
            <a:endParaRPr lang="en-US" altLang="en-US" sz="1633"/>
          </a:p>
        </p:txBody>
      </p:sp>
      <p:sp>
        <p:nvSpPr>
          <p:cNvPr id="27663" name="Rectangle 15"/>
          <p:cNvSpPr>
            <a:spLocks noChangeArrowheads="1"/>
          </p:cNvSpPr>
          <p:nvPr/>
        </p:nvSpPr>
        <p:spPr bwMode="auto">
          <a:xfrm>
            <a:off x="3011651" y="3402017"/>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80</a:t>
            </a:r>
            <a:endParaRPr lang="en-US" altLang="en-US" sz="1633"/>
          </a:p>
        </p:txBody>
      </p:sp>
      <p:sp>
        <p:nvSpPr>
          <p:cNvPr id="27664" name="Rectangle 16"/>
          <p:cNvSpPr>
            <a:spLocks noChangeArrowheads="1"/>
          </p:cNvSpPr>
          <p:nvPr/>
        </p:nvSpPr>
        <p:spPr bwMode="auto">
          <a:xfrm>
            <a:off x="3806905" y="3402017"/>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a:t>
            </a:r>
            <a:endParaRPr lang="en-US" altLang="en-US" sz="1633"/>
          </a:p>
        </p:txBody>
      </p:sp>
      <p:sp>
        <p:nvSpPr>
          <p:cNvPr id="27665" name="Rectangle 17"/>
          <p:cNvSpPr>
            <a:spLocks noChangeArrowheads="1"/>
          </p:cNvSpPr>
          <p:nvPr/>
        </p:nvSpPr>
        <p:spPr bwMode="auto">
          <a:xfrm>
            <a:off x="5083121" y="3402017"/>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60</a:t>
            </a:r>
            <a:endParaRPr lang="en-US" altLang="en-US" sz="1633"/>
          </a:p>
        </p:txBody>
      </p:sp>
      <p:sp>
        <p:nvSpPr>
          <p:cNvPr id="27666" name="Rectangle 18"/>
          <p:cNvSpPr>
            <a:spLocks noChangeArrowheads="1"/>
          </p:cNvSpPr>
          <p:nvPr/>
        </p:nvSpPr>
        <p:spPr bwMode="auto">
          <a:xfrm>
            <a:off x="457632" y="3678213"/>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3</a:t>
            </a:r>
            <a:endParaRPr lang="en-US" altLang="en-US" sz="1633"/>
          </a:p>
        </p:txBody>
      </p:sp>
      <p:sp>
        <p:nvSpPr>
          <p:cNvPr id="27667" name="Rectangle 19"/>
          <p:cNvSpPr>
            <a:spLocks noChangeArrowheads="1"/>
          </p:cNvSpPr>
          <p:nvPr/>
        </p:nvSpPr>
        <p:spPr bwMode="auto">
          <a:xfrm>
            <a:off x="2349733" y="3657576"/>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5</a:t>
            </a:r>
            <a:endParaRPr lang="en-US" altLang="en-US" sz="1633"/>
          </a:p>
        </p:txBody>
      </p:sp>
      <p:sp>
        <p:nvSpPr>
          <p:cNvPr id="27668" name="Rectangle 20"/>
          <p:cNvSpPr>
            <a:spLocks noChangeArrowheads="1"/>
          </p:cNvSpPr>
          <p:nvPr/>
        </p:nvSpPr>
        <p:spPr bwMode="auto">
          <a:xfrm>
            <a:off x="3011651"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43</a:t>
            </a:r>
            <a:endParaRPr lang="en-US" altLang="en-US" sz="1633"/>
          </a:p>
        </p:txBody>
      </p:sp>
      <p:sp>
        <p:nvSpPr>
          <p:cNvPr id="27669" name="Rectangle 21"/>
          <p:cNvSpPr>
            <a:spLocks noChangeArrowheads="1"/>
          </p:cNvSpPr>
          <p:nvPr/>
        </p:nvSpPr>
        <p:spPr bwMode="auto">
          <a:xfrm>
            <a:off x="3743412"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12</a:t>
            </a:r>
            <a:endParaRPr lang="en-US" altLang="en-US" sz="1633"/>
          </a:p>
        </p:txBody>
      </p:sp>
      <p:sp>
        <p:nvSpPr>
          <p:cNvPr id="27670" name="Rectangle 22"/>
          <p:cNvSpPr>
            <a:spLocks noChangeArrowheads="1"/>
          </p:cNvSpPr>
          <p:nvPr/>
        </p:nvSpPr>
        <p:spPr bwMode="auto">
          <a:xfrm>
            <a:off x="5083121"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sp>
        <p:nvSpPr>
          <p:cNvPr id="27671" name="Rectangle 23"/>
          <p:cNvSpPr>
            <a:spLocks noChangeArrowheads="1"/>
          </p:cNvSpPr>
          <p:nvPr/>
        </p:nvSpPr>
        <p:spPr bwMode="auto">
          <a:xfrm>
            <a:off x="457632" y="3955995"/>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4</a:t>
            </a:r>
            <a:endParaRPr lang="en-US" altLang="en-US" sz="1633"/>
          </a:p>
        </p:txBody>
      </p:sp>
      <p:sp>
        <p:nvSpPr>
          <p:cNvPr id="27672" name="Rectangle 24"/>
          <p:cNvSpPr>
            <a:spLocks noChangeArrowheads="1"/>
          </p:cNvSpPr>
          <p:nvPr/>
        </p:nvSpPr>
        <p:spPr bwMode="auto">
          <a:xfrm>
            <a:off x="2340210" y="3955995"/>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6</a:t>
            </a:r>
            <a:endParaRPr lang="en-US" altLang="en-US" sz="1633"/>
          </a:p>
        </p:txBody>
      </p:sp>
      <p:sp>
        <p:nvSpPr>
          <p:cNvPr id="27673" name="Rectangle 25"/>
          <p:cNvSpPr>
            <a:spLocks noChangeArrowheads="1"/>
          </p:cNvSpPr>
          <p:nvPr/>
        </p:nvSpPr>
        <p:spPr bwMode="auto">
          <a:xfrm>
            <a:off x="3011651" y="3955995"/>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42</a:t>
            </a:r>
            <a:endParaRPr lang="en-US" altLang="en-US" sz="1633"/>
          </a:p>
        </p:txBody>
      </p:sp>
      <p:sp>
        <p:nvSpPr>
          <p:cNvPr id="27674" name="Rectangle 26"/>
          <p:cNvSpPr>
            <a:spLocks noChangeArrowheads="1"/>
          </p:cNvSpPr>
          <p:nvPr/>
        </p:nvSpPr>
        <p:spPr bwMode="auto">
          <a:xfrm>
            <a:off x="3806905" y="3955995"/>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9</a:t>
            </a:r>
            <a:endParaRPr lang="en-US" altLang="en-US" sz="1633"/>
          </a:p>
        </p:txBody>
      </p:sp>
      <p:sp>
        <p:nvSpPr>
          <p:cNvPr id="27675" name="Rectangle 27"/>
          <p:cNvSpPr>
            <a:spLocks noChangeArrowheads="1"/>
          </p:cNvSpPr>
          <p:nvPr/>
        </p:nvSpPr>
        <p:spPr bwMode="auto">
          <a:xfrm>
            <a:off x="5083121" y="3955995"/>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sp>
        <p:nvSpPr>
          <p:cNvPr id="27676" name="Rectangle 28"/>
          <p:cNvSpPr>
            <a:spLocks noChangeArrowheads="1"/>
          </p:cNvSpPr>
          <p:nvPr/>
        </p:nvSpPr>
        <p:spPr bwMode="auto">
          <a:xfrm>
            <a:off x="457632" y="4233780"/>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5</a:t>
            </a:r>
            <a:endParaRPr lang="en-US" altLang="en-US" sz="1633"/>
          </a:p>
        </p:txBody>
      </p:sp>
      <p:sp>
        <p:nvSpPr>
          <p:cNvPr id="27677" name="Rectangle 29"/>
          <p:cNvSpPr>
            <a:spLocks noChangeArrowheads="1"/>
          </p:cNvSpPr>
          <p:nvPr/>
        </p:nvSpPr>
        <p:spPr bwMode="auto">
          <a:xfrm>
            <a:off x="2340210" y="4233780"/>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3</a:t>
            </a:r>
            <a:endParaRPr lang="en-US" altLang="en-US" sz="1633"/>
          </a:p>
        </p:txBody>
      </p:sp>
      <p:sp>
        <p:nvSpPr>
          <p:cNvPr id="27678" name="Rectangle 30"/>
          <p:cNvSpPr>
            <a:spLocks noChangeArrowheads="1"/>
          </p:cNvSpPr>
          <p:nvPr/>
        </p:nvSpPr>
        <p:spPr bwMode="auto">
          <a:xfrm>
            <a:off x="3011651"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49</a:t>
            </a:r>
            <a:endParaRPr lang="en-US" altLang="en-US" sz="1633"/>
          </a:p>
        </p:txBody>
      </p:sp>
      <p:sp>
        <p:nvSpPr>
          <p:cNvPr id="27679" name="Rectangle 31"/>
          <p:cNvSpPr>
            <a:spLocks noChangeArrowheads="1"/>
          </p:cNvSpPr>
          <p:nvPr/>
        </p:nvSpPr>
        <p:spPr bwMode="auto">
          <a:xfrm>
            <a:off x="3743412"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23</a:t>
            </a:r>
            <a:endParaRPr lang="en-US" altLang="en-US" sz="1633"/>
          </a:p>
        </p:txBody>
      </p:sp>
      <p:sp>
        <p:nvSpPr>
          <p:cNvPr id="27680" name="Rectangle 32"/>
          <p:cNvSpPr>
            <a:spLocks noChangeArrowheads="1"/>
          </p:cNvSpPr>
          <p:nvPr/>
        </p:nvSpPr>
        <p:spPr bwMode="auto">
          <a:xfrm>
            <a:off x="5083121"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20</a:t>
            </a:r>
            <a:endParaRPr lang="en-US" altLang="en-US" sz="1633"/>
          </a:p>
        </p:txBody>
      </p:sp>
      <p:sp>
        <p:nvSpPr>
          <p:cNvPr id="27681" name="Rectangle 33"/>
          <p:cNvSpPr>
            <a:spLocks noChangeArrowheads="1"/>
          </p:cNvSpPr>
          <p:nvPr/>
        </p:nvSpPr>
        <p:spPr bwMode="auto">
          <a:xfrm>
            <a:off x="457632" y="4509976"/>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6</a:t>
            </a:r>
            <a:endParaRPr lang="en-US" altLang="en-US" sz="1633"/>
          </a:p>
        </p:txBody>
      </p:sp>
      <p:sp>
        <p:nvSpPr>
          <p:cNvPr id="27682" name="Rectangle 34"/>
          <p:cNvSpPr>
            <a:spLocks noChangeArrowheads="1"/>
          </p:cNvSpPr>
          <p:nvPr/>
        </p:nvSpPr>
        <p:spPr bwMode="auto">
          <a:xfrm>
            <a:off x="2340210" y="4509976"/>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a:t>
            </a:r>
            <a:endParaRPr lang="en-US" altLang="en-US" sz="1633"/>
          </a:p>
        </p:txBody>
      </p:sp>
      <p:sp>
        <p:nvSpPr>
          <p:cNvPr id="27683" name="Rectangle 35"/>
          <p:cNvSpPr>
            <a:spLocks noChangeArrowheads="1"/>
          </p:cNvSpPr>
          <p:nvPr/>
        </p:nvSpPr>
        <p:spPr bwMode="auto">
          <a:xfrm>
            <a:off x="3011651"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48</a:t>
            </a:r>
            <a:endParaRPr lang="en-US" altLang="en-US" sz="1633"/>
          </a:p>
        </p:txBody>
      </p:sp>
      <p:sp>
        <p:nvSpPr>
          <p:cNvPr id="27684" name="Rectangle 36"/>
          <p:cNvSpPr>
            <a:spLocks noChangeArrowheads="1"/>
          </p:cNvSpPr>
          <p:nvPr/>
        </p:nvSpPr>
        <p:spPr bwMode="auto">
          <a:xfrm>
            <a:off x="3743412"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18</a:t>
            </a:r>
            <a:endParaRPr lang="en-US" altLang="en-US" sz="1633"/>
          </a:p>
        </p:txBody>
      </p:sp>
      <p:sp>
        <p:nvSpPr>
          <p:cNvPr id="27685" name="Rectangle 37"/>
          <p:cNvSpPr>
            <a:spLocks noChangeArrowheads="1"/>
          </p:cNvSpPr>
          <p:nvPr/>
        </p:nvSpPr>
        <p:spPr bwMode="auto">
          <a:xfrm>
            <a:off x="5083121"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22</a:t>
            </a:r>
            <a:endParaRPr lang="en-US" altLang="en-US" sz="1633"/>
          </a:p>
        </p:txBody>
      </p:sp>
      <p:sp>
        <p:nvSpPr>
          <p:cNvPr id="27686" name="Text Box 38"/>
          <p:cNvSpPr txBox="1">
            <a:spLocks noChangeArrowheads="1"/>
          </p:cNvSpPr>
          <p:nvPr/>
        </p:nvSpPr>
        <p:spPr bwMode="auto">
          <a:xfrm>
            <a:off x="6172032" y="2743273"/>
            <a:ext cx="907621"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solution</a:t>
            </a:r>
          </a:p>
        </p:txBody>
      </p:sp>
      <p:sp>
        <p:nvSpPr>
          <p:cNvPr id="27687" name="Rectangle 39"/>
          <p:cNvSpPr>
            <a:spLocks noChangeArrowheads="1"/>
          </p:cNvSpPr>
          <p:nvPr/>
        </p:nvSpPr>
        <p:spPr bwMode="auto">
          <a:xfrm>
            <a:off x="6324417" y="3124232"/>
            <a:ext cx="68768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a:t>
            </a:r>
            <a:endParaRPr lang="en-US" altLang="en-US" sz="1633"/>
          </a:p>
        </p:txBody>
      </p:sp>
      <p:sp>
        <p:nvSpPr>
          <p:cNvPr id="27688" name="Rectangle 40"/>
          <p:cNvSpPr>
            <a:spLocks noChangeArrowheads="1"/>
          </p:cNvSpPr>
          <p:nvPr/>
        </p:nvSpPr>
        <p:spPr bwMode="auto">
          <a:xfrm>
            <a:off x="6324417" y="3429000"/>
            <a:ext cx="68768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a:t>
            </a:r>
            <a:endParaRPr lang="en-US" altLang="en-US" sz="1633"/>
          </a:p>
        </p:txBody>
      </p:sp>
      <p:sp>
        <p:nvSpPr>
          <p:cNvPr id="27689" name="Rectangle 41"/>
          <p:cNvSpPr>
            <a:spLocks noChangeArrowheads="1"/>
          </p:cNvSpPr>
          <p:nvPr/>
        </p:nvSpPr>
        <p:spPr bwMode="auto">
          <a:xfrm>
            <a:off x="6324417" y="3657576"/>
            <a:ext cx="68768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a:t>
            </a:r>
            <a:endParaRPr lang="en-US" altLang="en-US" sz="1633"/>
          </a:p>
        </p:txBody>
      </p:sp>
      <p:sp>
        <p:nvSpPr>
          <p:cNvPr id="27690" name="Rectangle 42"/>
          <p:cNvSpPr>
            <a:spLocks noChangeArrowheads="1"/>
          </p:cNvSpPr>
          <p:nvPr/>
        </p:nvSpPr>
        <p:spPr bwMode="auto">
          <a:xfrm>
            <a:off x="6338703" y="3935361"/>
            <a:ext cx="68768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a:t>
            </a:r>
            <a:endParaRPr lang="en-US" altLang="en-US" sz="1633"/>
          </a:p>
        </p:txBody>
      </p:sp>
      <p:sp>
        <p:nvSpPr>
          <p:cNvPr id="27691" name="Rectangle 43"/>
          <p:cNvSpPr>
            <a:spLocks noChangeArrowheads="1"/>
          </p:cNvSpPr>
          <p:nvPr/>
        </p:nvSpPr>
        <p:spPr bwMode="auto">
          <a:xfrm>
            <a:off x="6351401" y="4225842"/>
            <a:ext cx="1955664"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 but also C-A</a:t>
            </a:r>
            <a:endParaRPr lang="en-US" altLang="en-US" sz="1633"/>
          </a:p>
        </p:txBody>
      </p:sp>
      <p:sp>
        <p:nvSpPr>
          <p:cNvPr id="27692" name="Rectangle 44"/>
          <p:cNvSpPr>
            <a:spLocks noChangeArrowheads="1"/>
          </p:cNvSpPr>
          <p:nvPr/>
        </p:nvSpPr>
        <p:spPr bwMode="auto">
          <a:xfrm>
            <a:off x="6335528" y="4487753"/>
            <a:ext cx="1955664"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 but also C-A</a:t>
            </a:r>
            <a:endParaRPr lang="en-US" altLang="en-US" sz="1633"/>
          </a:p>
        </p:txBody>
      </p:sp>
      <p:sp>
        <p:nvSpPr>
          <p:cNvPr id="27693" name="Text Box 45"/>
          <p:cNvSpPr txBox="1">
            <a:spLocks noChangeArrowheads="1"/>
          </p:cNvSpPr>
          <p:nvPr/>
        </p:nvSpPr>
        <p:spPr bwMode="auto">
          <a:xfrm>
            <a:off x="656049" y="5605235"/>
            <a:ext cx="6662401" cy="84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A simpler solution exists for problems 5 and 6, but subjects reached a</a:t>
            </a:r>
          </a:p>
          <a:p>
            <a:pPr eaLnBrk="1" hangingPunct="1"/>
            <a:r>
              <a:rPr lang="en-US" altLang="en-US" sz="1633"/>
              <a:t>state of “Einstellung” where they kept applying old successful problem</a:t>
            </a:r>
          </a:p>
          <a:p>
            <a:pPr eaLnBrk="1" hangingPunct="1"/>
            <a:r>
              <a:rPr lang="en-US" altLang="en-US" sz="1633"/>
              <a:t>solving methods.</a:t>
            </a:r>
          </a:p>
        </p:txBody>
      </p:sp>
    </p:spTree>
    <p:extLst>
      <p:ext uri="{BB962C8B-B14F-4D97-AF65-F5344CB8AC3E}">
        <p14:creationId xmlns:p14="http://schemas.microsoft.com/office/powerpoint/2010/main" val="3862611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0016" y="152745"/>
            <a:ext cx="8228736" cy="792080"/>
          </a:xfrm>
        </p:spPr>
        <p:txBody>
          <a:bodyPr/>
          <a:lstStyle/>
          <a:p>
            <a:pPr eaLnBrk="1" hangingPunct="1"/>
            <a:r>
              <a:rPr lang="en-US" altLang="en-US"/>
              <a:t>Luchins Results</a:t>
            </a:r>
          </a:p>
        </p:txBody>
      </p:sp>
      <p:graphicFrame>
        <p:nvGraphicFramePr>
          <p:cNvPr id="63491" name="Group 3"/>
          <p:cNvGraphicFramePr>
            <a:graphicFrameLocks noGrp="1"/>
          </p:cNvGraphicFramePr>
          <p:nvPr/>
        </p:nvGraphicFramePr>
        <p:xfrm>
          <a:off x="533824" y="1752776"/>
          <a:ext cx="8609697" cy="2103217"/>
        </p:xfrm>
        <a:graphic>
          <a:graphicData uri="http://schemas.openxmlformats.org/drawingml/2006/table">
            <a:tbl>
              <a:tblPr/>
              <a:tblGrid>
                <a:gridCol w="2109567">
                  <a:extLst>
                    <a:ext uri="{9D8B030D-6E8A-4147-A177-3AD203B41FA5}">
                      <a16:colId xmlns:a16="http://schemas.microsoft.com/office/drawing/2014/main" val="20000"/>
                    </a:ext>
                  </a:extLst>
                </a:gridCol>
                <a:gridCol w="2525447">
                  <a:extLst>
                    <a:ext uri="{9D8B030D-6E8A-4147-A177-3AD203B41FA5}">
                      <a16:colId xmlns:a16="http://schemas.microsoft.com/office/drawing/2014/main" val="20001"/>
                    </a:ext>
                  </a:extLst>
                </a:gridCol>
                <a:gridCol w="2109567">
                  <a:extLst>
                    <a:ext uri="{9D8B030D-6E8A-4147-A177-3AD203B41FA5}">
                      <a16:colId xmlns:a16="http://schemas.microsoft.com/office/drawing/2014/main" val="20002"/>
                    </a:ext>
                  </a:extLst>
                </a:gridCol>
                <a:gridCol w="1865116">
                  <a:extLst>
                    <a:ext uri="{9D8B030D-6E8A-4147-A177-3AD203B41FA5}">
                      <a16:colId xmlns:a16="http://schemas.microsoft.com/office/drawing/2014/main" val="20003"/>
                    </a:ext>
                  </a:extLst>
                </a:gridCol>
              </a:tblGrid>
              <a:tr h="1188775">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3366"/>
                          </a:solidFill>
                          <a:effectLst/>
                          <a:latin typeface="Arial" charset="0"/>
                          <a:cs typeface="Arial" charset="0"/>
                        </a:rPr>
                        <a:t>Group</a:t>
                      </a:r>
                      <a:endParaRPr kumimoji="0" lang="en-US" altLang="en-US" sz="2400" b="0" i="0" u="none" strike="noStrike" cap="none" normalizeH="0" baseline="0" dirty="0">
                        <a:ln>
                          <a:noFill/>
                        </a:ln>
                        <a:solidFill>
                          <a:schemeClr val="tx1"/>
                        </a:solidFill>
                        <a:effectLst/>
                        <a:latin typeface="Arial" charset="0"/>
                      </a:endParaRPr>
                    </a:p>
                  </a:txBody>
                  <a:tcPr marL="91431" marR="91431" marT="45723" marB="45723"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marL="512763">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Einstellung Solution (percent)</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Direct Solution (percent)</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No Solution (percent)</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1">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Control </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0 </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100 </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0</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21">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3300"/>
                          </a:solidFill>
                          <a:effectLst/>
                          <a:latin typeface="Arial" charset="0"/>
                          <a:cs typeface="Arial" charset="0"/>
                        </a:rPr>
                        <a:t>Experimental </a:t>
                      </a:r>
                      <a:endParaRPr kumimoji="0" lang="en-US" altLang="en-US" sz="2400" b="1" i="0" u="none" strike="noStrike" cap="none" normalizeH="0" baseline="0">
                        <a:ln>
                          <a:noFill/>
                        </a:ln>
                        <a:solidFill>
                          <a:srgbClr val="FF3300"/>
                        </a:solidFill>
                        <a:effectLst/>
                        <a:latin typeface="Arial" charset="0"/>
                      </a:endParaRPr>
                    </a:p>
                  </a:txBody>
                  <a:tcPr marL="91431" marR="91431" marT="45723" marB="45723" anchor="ctr" horzOverflow="overflow">
                    <a:lnL cap="flat">
                      <a:noFill/>
                    </a:lnL>
                    <a:lnR>
                      <a:noFill/>
                    </a:lnR>
                    <a:lnT>
                      <a:noFill/>
                    </a:lnT>
                    <a:lnB cap="flat">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3300"/>
                          </a:solidFill>
                          <a:effectLst/>
                          <a:latin typeface="Arial" charset="0"/>
                          <a:cs typeface="Arial" charset="0"/>
                        </a:rPr>
                        <a:t>74 </a:t>
                      </a:r>
                      <a:endParaRPr kumimoji="0" lang="en-US" altLang="en-US" sz="2400" b="1" i="0" u="none" strike="noStrike" cap="none" normalizeH="0" baseline="0" dirty="0">
                        <a:ln>
                          <a:noFill/>
                        </a:ln>
                        <a:solidFill>
                          <a:srgbClr val="FF3300"/>
                        </a:solidFill>
                        <a:effectLst/>
                        <a:latin typeface="Arial" charset="0"/>
                      </a:endParaRPr>
                    </a:p>
                  </a:txBody>
                  <a:tcPr marL="91431" marR="91431" marT="45723" marB="45723" anchor="ctr" horzOverflow="overflow">
                    <a:lnL>
                      <a:noFill/>
                    </a:lnL>
                    <a:lnR>
                      <a:noFill/>
                    </a:lnR>
                    <a:lnT>
                      <a:noFill/>
                    </a:lnT>
                    <a:lnB cap="flat">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3300"/>
                          </a:solidFill>
                          <a:effectLst/>
                          <a:latin typeface="Arial" charset="0"/>
                          <a:cs typeface="Arial" charset="0"/>
                        </a:rPr>
                        <a:t>26 </a:t>
                      </a:r>
                      <a:endParaRPr kumimoji="0" lang="en-US" altLang="en-US" sz="2400" b="1" i="0" u="none" strike="noStrike" cap="none" normalizeH="0" baseline="0">
                        <a:ln>
                          <a:noFill/>
                        </a:ln>
                        <a:solidFill>
                          <a:srgbClr val="FF3300"/>
                        </a:solidFill>
                        <a:effectLst/>
                        <a:latin typeface="Arial" charset="0"/>
                      </a:endParaRPr>
                    </a:p>
                  </a:txBody>
                  <a:tcPr marL="91431" marR="91431" marT="45723" marB="45723" anchor="ctr" horzOverflow="overflow">
                    <a:lnL>
                      <a:noFill/>
                    </a:lnL>
                    <a:lnR>
                      <a:noFill/>
                    </a:lnR>
                    <a:lnT>
                      <a:noFill/>
                    </a:lnT>
                    <a:lnB cap="flat">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3300"/>
                          </a:solidFill>
                          <a:effectLst/>
                          <a:latin typeface="Arial" charset="0"/>
                          <a:cs typeface="Arial" charset="0"/>
                        </a:rPr>
                        <a:t>0</a:t>
                      </a:r>
                      <a:endParaRPr kumimoji="0" lang="en-US" altLang="en-US" sz="2400" b="1" i="0" u="none" strike="noStrike" cap="none" normalizeH="0" baseline="0">
                        <a:ln>
                          <a:noFill/>
                        </a:ln>
                        <a:solidFill>
                          <a:srgbClr val="FF3300"/>
                        </a:solidFill>
                        <a:effectLst/>
                        <a:latin typeface="Arial" charset="0"/>
                      </a:endParaRPr>
                    </a:p>
                  </a:txBody>
                  <a:tcPr marL="91431" marR="91431" marT="45723" marB="45723"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13" name="Text Box 26"/>
          <p:cNvSpPr txBox="1">
            <a:spLocks noChangeArrowheads="1"/>
          </p:cNvSpPr>
          <p:nvPr/>
        </p:nvSpPr>
        <p:spPr bwMode="auto">
          <a:xfrm>
            <a:off x="573508" y="5508407"/>
            <a:ext cx="74238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(Control subjects did not have the first four problems)</a:t>
            </a:r>
          </a:p>
        </p:txBody>
      </p:sp>
    </p:spTree>
    <p:extLst>
      <p:ext uri="{BB962C8B-B14F-4D97-AF65-F5344CB8AC3E}">
        <p14:creationId xmlns:p14="http://schemas.microsoft.com/office/powerpoint/2010/main" val="165321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19" name="Rectangle 31"/>
          <p:cNvSpPr>
            <a:spLocks noChangeArrowheads="1"/>
          </p:cNvSpPr>
          <p:nvPr/>
        </p:nvSpPr>
        <p:spPr bwMode="auto">
          <a:xfrm>
            <a:off x="2908300" y="3822700"/>
            <a:ext cx="4013200" cy="2108200"/>
          </a:xfrm>
          <a:prstGeom prst="rect">
            <a:avLst/>
          </a:prstGeom>
          <a:solidFill>
            <a:srgbClr val="C0C0C0">
              <a:alpha val="50000"/>
            </a:srgbClr>
          </a:solidFill>
          <a:ln w="25400">
            <a:solidFill>
              <a:schemeClr val="tx1"/>
            </a:solidFill>
            <a:prstDash val="lgDash"/>
            <a:miter lim="800000"/>
            <a:headEnd/>
            <a:tailEnd/>
          </a:ln>
          <a:effectLst/>
        </p:spPr>
        <p:txBody>
          <a:bodyPr wrap="none" anchor="ctr"/>
          <a:lstStyle/>
          <a:p>
            <a:endParaRPr lang="en-US"/>
          </a:p>
        </p:txBody>
      </p:sp>
      <p:sp>
        <p:nvSpPr>
          <p:cNvPr id="12314" name="Line 26"/>
          <p:cNvSpPr>
            <a:spLocks noChangeShapeType="1"/>
          </p:cNvSpPr>
          <p:nvPr/>
        </p:nvSpPr>
        <p:spPr bwMode="auto">
          <a:xfrm flipV="1">
            <a:off x="4800600" y="4724400"/>
            <a:ext cx="609600" cy="381000"/>
          </a:xfrm>
          <a:prstGeom prst="line">
            <a:avLst/>
          </a:prstGeom>
          <a:noFill/>
          <a:ln w="25400">
            <a:solidFill>
              <a:schemeClr val="tx1"/>
            </a:solidFill>
            <a:round/>
            <a:headEnd type="stealth" w="med" len="med"/>
            <a:tailEnd type="stealth" w="med" len="med"/>
          </a:ln>
          <a:effectLst/>
        </p:spPr>
        <p:txBody>
          <a:bodyPr wrap="none" anchor="ctr"/>
          <a:lstStyle/>
          <a:p>
            <a:endParaRPr lang="en-US"/>
          </a:p>
        </p:txBody>
      </p:sp>
      <p:sp>
        <p:nvSpPr>
          <p:cNvPr id="12315" name="Rectangle 27"/>
          <p:cNvSpPr>
            <a:spLocks noChangeArrowheads="1"/>
          </p:cNvSpPr>
          <p:nvPr/>
        </p:nvSpPr>
        <p:spPr bwMode="auto">
          <a:xfrm>
            <a:off x="3382962" y="4809806"/>
            <a:ext cx="1189038" cy="581025"/>
          </a:xfrm>
          <a:prstGeom prst="rect">
            <a:avLst/>
          </a:prstGeom>
          <a:solidFill>
            <a:srgbClr val="C0C0C0">
              <a:alpha val="50000"/>
            </a:srgbClr>
          </a:solidFill>
          <a:ln w="9525">
            <a:noFill/>
            <a:miter lim="800000"/>
            <a:headEnd/>
            <a:tailEnd/>
          </a:ln>
          <a:effectLst/>
        </p:spPr>
        <p:txBody>
          <a:bodyPr wrap="none" lIns="92075" tIns="46038" rIns="92075" bIns="46038">
            <a:spAutoFit/>
          </a:bodyPr>
          <a:lstStyle/>
          <a:p>
            <a:pPr algn="ctr"/>
            <a:r>
              <a:rPr lang="en-US" sz="1600" dirty="0">
                <a:solidFill>
                  <a:schemeClr val="tx1"/>
                </a:solidFill>
              </a:rPr>
              <a:t>Long-Term</a:t>
            </a:r>
          </a:p>
          <a:p>
            <a:pPr algn="ctr"/>
            <a:r>
              <a:rPr lang="en-US" sz="1600" dirty="0">
                <a:solidFill>
                  <a:schemeClr val="tx1"/>
                </a:solidFill>
              </a:rPr>
              <a:t>Memory</a:t>
            </a:r>
          </a:p>
        </p:txBody>
      </p:sp>
      <p:sp>
        <p:nvSpPr>
          <p:cNvPr id="12316" name="Rectangle 28"/>
          <p:cNvSpPr>
            <a:spLocks noChangeArrowheads="1"/>
          </p:cNvSpPr>
          <p:nvPr/>
        </p:nvSpPr>
        <p:spPr bwMode="auto">
          <a:xfrm>
            <a:off x="5447954" y="4189413"/>
            <a:ext cx="1148456" cy="1077860"/>
          </a:xfrm>
          <a:prstGeom prst="rect">
            <a:avLst/>
          </a:prstGeom>
          <a:solidFill>
            <a:srgbClr val="C0C0C0">
              <a:alpha val="50000"/>
            </a:srgbClr>
          </a:solidFill>
          <a:ln w="9525">
            <a:noFill/>
            <a:miter lim="800000"/>
            <a:headEnd/>
            <a:tailEnd/>
          </a:ln>
          <a:effectLst/>
        </p:spPr>
        <p:txBody>
          <a:bodyPr wrap="none" lIns="92075" tIns="46038" rIns="92075" bIns="46038">
            <a:spAutoFit/>
          </a:bodyPr>
          <a:lstStyle/>
          <a:p>
            <a:pPr algn="ctr"/>
            <a:r>
              <a:rPr lang="en-US" sz="1600" dirty="0">
                <a:solidFill>
                  <a:schemeClr val="tx1"/>
                </a:solidFill>
              </a:rPr>
              <a:t>Working</a:t>
            </a:r>
          </a:p>
          <a:p>
            <a:pPr algn="ctr"/>
            <a:r>
              <a:rPr lang="en-US" sz="1600" dirty="0">
                <a:solidFill>
                  <a:schemeClr val="tx1"/>
                </a:solidFill>
              </a:rPr>
              <a:t>Memory </a:t>
            </a:r>
            <a:br>
              <a:rPr lang="en-US" sz="1600" dirty="0">
                <a:solidFill>
                  <a:schemeClr val="tx1"/>
                </a:solidFill>
              </a:rPr>
            </a:br>
            <a:r>
              <a:rPr lang="en-US" sz="1600" dirty="0">
                <a:solidFill>
                  <a:schemeClr val="tx1"/>
                </a:solidFill>
              </a:rPr>
              <a:t>(Immediate</a:t>
            </a:r>
            <a:br>
              <a:rPr lang="en-US" sz="1600" dirty="0">
                <a:solidFill>
                  <a:schemeClr val="tx1"/>
                </a:solidFill>
              </a:rPr>
            </a:br>
            <a:r>
              <a:rPr lang="en-US" sz="1600" dirty="0">
                <a:solidFill>
                  <a:schemeClr val="tx1"/>
                </a:solidFill>
              </a:rPr>
              <a:t>Memory)</a:t>
            </a:r>
          </a:p>
        </p:txBody>
      </p:sp>
      <p:sp>
        <p:nvSpPr>
          <p:cNvPr id="12317" name="Rectangle 29"/>
          <p:cNvSpPr>
            <a:spLocks noChangeArrowheads="1"/>
          </p:cNvSpPr>
          <p:nvPr/>
        </p:nvSpPr>
        <p:spPr bwMode="auto">
          <a:xfrm>
            <a:off x="5422900" y="4159250"/>
            <a:ext cx="1193800" cy="1142998"/>
          </a:xfrm>
          <a:prstGeom prst="rect">
            <a:avLst/>
          </a:prstGeom>
          <a:noFill/>
          <a:ln w="25400">
            <a:solidFill>
              <a:schemeClr val="tx1"/>
            </a:solidFill>
            <a:miter lim="800000"/>
            <a:headEnd/>
            <a:tailEnd/>
          </a:ln>
          <a:effectLst/>
        </p:spPr>
        <p:txBody>
          <a:bodyPr wrap="none" anchor="ctr"/>
          <a:lstStyle/>
          <a:p>
            <a:endParaRPr lang="en-US"/>
          </a:p>
        </p:txBody>
      </p:sp>
      <p:sp>
        <p:nvSpPr>
          <p:cNvPr id="12318" name="Rectangle 30"/>
          <p:cNvSpPr>
            <a:spLocks noChangeArrowheads="1"/>
          </p:cNvSpPr>
          <p:nvPr/>
        </p:nvSpPr>
        <p:spPr bwMode="auto">
          <a:xfrm>
            <a:off x="3130551" y="3976687"/>
            <a:ext cx="1657349" cy="1900873"/>
          </a:xfrm>
          <a:prstGeom prst="rect">
            <a:avLst/>
          </a:prstGeom>
          <a:noFill/>
          <a:ln w="25400">
            <a:solidFill>
              <a:schemeClr val="tx1"/>
            </a:solidFill>
            <a:miter lim="800000"/>
            <a:headEnd/>
            <a:tailEnd/>
          </a:ln>
          <a:effectLst/>
        </p:spPr>
        <p:txBody>
          <a:bodyPr wrap="none" anchor="ctr"/>
          <a:lstStyle/>
          <a:p>
            <a:endParaRPr lang="en-US"/>
          </a:p>
        </p:txBody>
      </p:sp>
      <p:sp>
        <p:nvSpPr>
          <p:cNvPr id="12320" name="Rectangle 32"/>
          <p:cNvSpPr>
            <a:spLocks noChangeArrowheads="1"/>
          </p:cNvSpPr>
          <p:nvPr/>
        </p:nvSpPr>
        <p:spPr bwMode="auto">
          <a:xfrm>
            <a:off x="4870450" y="5408613"/>
            <a:ext cx="930275" cy="336550"/>
          </a:xfrm>
          <a:prstGeom prst="rect">
            <a:avLst/>
          </a:prstGeom>
          <a:solidFill>
            <a:srgbClr val="C0C0C0">
              <a:alpha val="50000"/>
            </a:srgbClr>
          </a:solidFill>
          <a:ln w="9525">
            <a:noFill/>
            <a:miter lim="800000"/>
            <a:headEnd/>
            <a:tailEnd/>
          </a:ln>
          <a:effectLst/>
        </p:spPr>
        <p:txBody>
          <a:bodyPr wrap="none" lIns="92075" tIns="46038" rIns="92075" bIns="46038">
            <a:spAutoFit/>
          </a:bodyPr>
          <a:lstStyle/>
          <a:p>
            <a:pPr algn="ctr"/>
            <a:r>
              <a:rPr lang="en-US" sz="1600">
                <a:solidFill>
                  <a:schemeClr val="tx1"/>
                </a:solidFill>
              </a:rPr>
              <a:t>Memory</a:t>
            </a:r>
          </a:p>
        </p:txBody>
      </p:sp>
      <p:sp>
        <p:nvSpPr>
          <p:cNvPr id="12323" name="Line 35"/>
          <p:cNvSpPr>
            <a:spLocks noChangeShapeType="1"/>
          </p:cNvSpPr>
          <p:nvPr/>
        </p:nvSpPr>
        <p:spPr bwMode="auto">
          <a:xfrm flipV="1">
            <a:off x="3962400" y="3276600"/>
            <a:ext cx="0" cy="1447800"/>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324" name="Line 36"/>
          <p:cNvSpPr>
            <a:spLocks noChangeShapeType="1"/>
          </p:cNvSpPr>
          <p:nvPr/>
        </p:nvSpPr>
        <p:spPr bwMode="auto">
          <a:xfrm flipV="1">
            <a:off x="5562600" y="3352800"/>
            <a:ext cx="0" cy="762000"/>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290" name="Rectangle 2"/>
          <p:cNvSpPr>
            <a:spLocks noGrp="1" noChangeArrowheads="1"/>
          </p:cNvSpPr>
          <p:nvPr>
            <p:ph type="title"/>
          </p:nvPr>
        </p:nvSpPr>
        <p:spPr>
          <a:noFill/>
          <a:ln/>
        </p:spPr>
        <p:txBody>
          <a:bodyPr/>
          <a:lstStyle/>
          <a:p>
            <a:r>
              <a:rPr lang="en-US" sz="2400"/>
              <a:t>A Human Information Processing Model </a:t>
            </a:r>
            <a:r>
              <a:rPr lang="en-US" sz="1600"/>
              <a:t>after Wickens (1984)</a:t>
            </a:r>
          </a:p>
        </p:txBody>
      </p:sp>
      <p:grpSp>
        <p:nvGrpSpPr>
          <p:cNvPr id="12294" name="Group 6"/>
          <p:cNvGrpSpPr>
            <a:grpSpLocks/>
          </p:cNvGrpSpPr>
          <p:nvPr/>
        </p:nvGrpSpPr>
        <p:grpSpPr bwMode="auto">
          <a:xfrm>
            <a:off x="685800" y="2513013"/>
            <a:ext cx="1917700" cy="827087"/>
            <a:chOff x="432" y="1583"/>
            <a:chExt cx="1208" cy="521"/>
          </a:xfrm>
        </p:grpSpPr>
        <p:sp>
          <p:nvSpPr>
            <p:cNvPr id="12291" name="Rectangle 3"/>
            <p:cNvSpPr>
              <a:spLocks noChangeArrowheads="1"/>
            </p:cNvSpPr>
            <p:nvPr/>
          </p:nvSpPr>
          <p:spPr bwMode="auto">
            <a:xfrm>
              <a:off x="848" y="1583"/>
              <a:ext cx="792" cy="520"/>
            </a:xfrm>
            <a:prstGeom prst="rect">
              <a:avLst/>
            </a:prstGeom>
            <a:noFill/>
            <a:ln w="9525">
              <a:noFill/>
              <a:miter lim="800000"/>
              <a:headEnd/>
              <a:tailEnd/>
            </a:ln>
            <a:effectLst/>
          </p:spPr>
          <p:txBody>
            <a:bodyPr wrap="none" lIns="92075" tIns="46038" rIns="92075" bIns="46038">
              <a:spAutoFit/>
            </a:bodyPr>
            <a:lstStyle/>
            <a:p>
              <a:pPr algn="ctr"/>
              <a:r>
                <a:rPr lang="en-US" sz="1600">
                  <a:solidFill>
                    <a:schemeClr val="tx1"/>
                  </a:solidFill>
                </a:rPr>
                <a:t>Short-Term</a:t>
              </a:r>
            </a:p>
            <a:p>
              <a:pPr algn="ctr"/>
              <a:r>
                <a:rPr lang="en-US" sz="1600">
                  <a:solidFill>
                    <a:schemeClr val="tx1"/>
                  </a:solidFill>
                </a:rPr>
                <a:t>Sensory</a:t>
              </a:r>
            </a:p>
            <a:p>
              <a:pPr algn="ctr"/>
              <a:r>
                <a:rPr lang="en-US" sz="1600">
                  <a:solidFill>
                    <a:schemeClr val="tx1"/>
                  </a:solidFill>
                </a:rPr>
                <a:t>Store</a:t>
              </a:r>
            </a:p>
          </p:txBody>
        </p:sp>
        <p:sp>
          <p:nvSpPr>
            <p:cNvPr id="12292" name="Rectangle 4"/>
            <p:cNvSpPr>
              <a:spLocks noChangeArrowheads="1"/>
            </p:cNvSpPr>
            <p:nvPr/>
          </p:nvSpPr>
          <p:spPr bwMode="auto">
            <a:xfrm>
              <a:off x="872" y="1592"/>
              <a:ext cx="752" cy="512"/>
            </a:xfrm>
            <a:prstGeom prst="rect">
              <a:avLst/>
            </a:prstGeom>
            <a:noFill/>
            <a:ln w="25400">
              <a:solidFill>
                <a:schemeClr val="tx1"/>
              </a:solidFill>
              <a:miter lim="800000"/>
              <a:headEnd/>
              <a:tailEnd/>
            </a:ln>
            <a:effectLst/>
          </p:spPr>
          <p:txBody>
            <a:bodyPr wrap="none" anchor="ctr"/>
            <a:lstStyle/>
            <a:p>
              <a:endParaRPr lang="en-US"/>
            </a:p>
          </p:txBody>
        </p:sp>
        <p:sp>
          <p:nvSpPr>
            <p:cNvPr id="12293" name="Line 5"/>
            <p:cNvSpPr>
              <a:spLocks noChangeShapeType="1"/>
            </p:cNvSpPr>
            <p:nvPr/>
          </p:nvSpPr>
          <p:spPr bwMode="auto">
            <a:xfrm>
              <a:off x="432" y="1824"/>
              <a:ext cx="432" cy="0"/>
            </a:xfrm>
            <a:prstGeom prst="line">
              <a:avLst/>
            </a:prstGeom>
            <a:noFill/>
            <a:ln w="25400">
              <a:solidFill>
                <a:schemeClr val="tx1"/>
              </a:solidFill>
              <a:round/>
              <a:headEnd type="none" w="sm" len="sm"/>
              <a:tailEnd type="stealth" w="med" len="lg"/>
            </a:ln>
            <a:effectLst/>
          </p:spPr>
          <p:txBody>
            <a:bodyPr wrap="none" anchor="ctr"/>
            <a:lstStyle/>
            <a:p>
              <a:endParaRPr lang="en-US"/>
            </a:p>
          </p:txBody>
        </p:sp>
      </p:grpSp>
      <p:grpSp>
        <p:nvGrpSpPr>
          <p:cNvPr id="12298" name="Group 10"/>
          <p:cNvGrpSpPr>
            <a:grpSpLocks/>
          </p:cNvGrpSpPr>
          <p:nvPr/>
        </p:nvGrpSpPr>
        <p:grpSpPr bwMode="auto">
          <a:xfrm>
            <a:off x="2590800" y="2603500"/>
            <a:ext cx="1847850" cy="660400"/>
            <a:chOff x="1632" y="1640"/>
            <a:chExt cx="1164" cy="416"/>
          </a:xfrm>
        </p:grpSpPr>
        <p:sp>
          <p:nvSpPr>
            <p:cNvPr id="12295" name="Rectangle 7"/>
            <p:cNvSpPr>
              <a:spLocks noChangeArrowheads="1"/>
            </p:cNvSpPr>
            <p:nvPr/>
          </p:nvSpPr>
          <p:spPr bwMode="auto">
            <a:xfrm>
              <a:off x="2054" y="1679"/>
              <a:ext cx="742" cy="212"/>
            </a:xfrm>
            <a:prstGeom prst="rect">
              <a:avLst/>
            </a:prstGeom>
            <a:noFill/>
            <a:ln w="9525">
              <a:noFill/>
              <a:miter lim="800000"/>
              <a:headEnd/>
              <a:tailEnd/>
            </a:ln>
            <a:effectLst/>
          </p:spPr>
          <p:txBody>
            <a:bodyPr wrap="none" lIns="92075" tIns="46038" rIns="92075" bIns="46038">
              <a:spAutoFit/>
            </a:bodyPr>
            <a:lstStyle/>
            <a:p>
              <a:r>
                <a:rPr lang="en-US" sz="1600">
                  <a:solidFill>
                    <a:schemeClr val="tx1"/>
                  </a:solidFill>
                </a:rPr>
                <a:t>Perception</a:t>
              </a:r>
            </a:p>
          </p:txBody>
        </p:sp>
        <p:sp>
          <p:nvSpPr>
            <p:cNvPr id="12296" name="Rectangle 8"/>
            <p:cNvSpPr>
              <a:spLocks noChangeArrowheads="1"/>
            </p:cNvSpPr>
            <p:nvPr/>
          </p:nvSpPr>
          <p:spPr bwMode="auto">
            <a:xfrm>
              <a:off x="2024" y="1640"/>
              <a:ext cx="752" cy="416"/>
            </a:xfrm>
            <a:prstGeom prst="rect">
              <a:avLst/>
            </a:prstGeom>
            <a:noFill/>
            <a:ln w="25400">
              <a:solidFill>
                <a:schemeClr val="tx1"/>
              </a:solidFill>
              <a:miter lim="800000"/>
              <a:headEnd/>
              <a:tailEnd/>
            </a:ln>
            <a:effectLst/>
          </p:spPr>
          <p:txBody>
            <a:bodyPr wrap="none" anchor="ctr"/>
            <a:lstStyle/>
            <a:p>
              <a:endParaRPr lang="en-US"/>
            </a:p>
          </p:txBody>
        </p:sp>
        <p:sp>
          <p:nvSpPr>
            <p:cNvPr id="12297" name="Line 9"/>
            <p:cNvSpPr>
              <a:spLocks noChangeShapeType="1"/>
            </p:cNvSpPr>
            <p:nvPr/>
          </p:nvSpPr>
          <p:spPr bwMode="auto">
            <a:xfrm>
              <a:off x="1632" y="1824"/>
              <a:ext cx="384" cy="0"/>
            </a:xfrm>
            <a:prstGeom prst="line">
              <a:avLst/>
            </a:prstGeom>
            <a:noFill/>
            <a:ln w="25400">
              <a:solidFill>
                <a:schemeClr val="tx1"/>
              </a:solidFill>
              <a:round/>
              <a:headEnd type="none" w="sm" len="sm"/>
              <a:tailEnd type="stealth" w="med" len="lg"/>
            </a:ln>
            <a:effectLst/>
          </p:spPr>
          <p:txBody>
            <a:bodyPr wrap="none" anchor="ctr"/>
            <a:lstStyle/>
            <a:p>
              <a:endParaRPr lang="en-US"/>
            </a:p>
          </p:txBody>
        </p:sp>
      </p:grpSp>
      <p:grpSp>
        <p:nvGrpSpPr>
          <p:cNvPr id="12302" name="Group 14"/>
          <p:cNvGrpSpPr>
            <a:grpSpLocks/>
          </p:cNvGrpSpPr>
          <p:nvPr/>
        </p:nvGrpSpPr>
        <p:grpSpPr bwMode="auto">
          <a:xfrm>
            <a:off x="4419600" y="2527300"/>
            <a:ext cx="2044700" cy="812800"/>
            <a:chOff x="2784" y="1592"/>
            <a:chExt cx="1288" cy="512"/>
          </a:xfrm>
        </p:grpSpPr>
        <p:sp>
          <p:nvSpPr>
            <p:cNvPr id="12299" name="Rectangle 11"/>
            <p:cNvSpPr>
              <a:spLocks noChangeArrowheads="1"/>
            </p:cNvSpPr>
            <p:nvPr/>
          </p:nvSpPr>
          <p:spPr bwMode="auto">
            <a:xfrm>
              <a:off x="3398" y="1631"/>
              <a:ext cx="635" cy="366"/>
            </a:xfrm>
            <a:prstGeom prst="rect">
              <a:avLst/>
            </a:prstGeom>
            <a:noFill/>
            <a:ln w="9525">
              <a:noFill/>
              <a:miter lim="800000"/>
              <a:headEnd/>
              <a:tailEnd/>
            </a:ln>
            <a:effectLst/>
          </p:spPr>
          <p:txBody>
            <a:bodyPr wrap="none" lIns="92075" tIns="46038" rIns="92075" bIns="46038">
              <a:spAutoFit/>
            </a:bodyPr>
            <a:lstStyle/>
            <a:p>
              <a:pPr algn="ctr"/>
              <a:r>
                <a:rPr lang="en-US" sz="1600">
                  <a:solidFill>
                    <a:schemeClr val="tx1"/>
                  </a:solidFill>
                </a:rPr>
                <a:t>Decision</a:t>
              </a:r>
            </a:p>
            <a:p>
              <a:pPr algn="ctr"/>
              <a:r>
                <a:rPr lang="en-US" sz="1600">
                  <a:solidFill>
                    <a:schemeClr val="tx1"/>
                  </a:solidFill>
                </a:rPr>
                <a:t>Making</a:t>
              </a:r>
            </a:p>
          </p:txBody>
        </p:sp>
        <p:sp>
          <p:nvSpPr>
            <p:cNvPr id="12300" name="Rectangle 12"/>
            <p:cNvSpPr>
              <a:spLocks noChangeArrowheads="1"/>
            </p:cNvSpPr>
            <p:nvPr/>
          </p:nvSpPr>
          <p:spPr bwMode="auto">
            <a:xfrm>
              <a:off x="3320" y="1592"/>
              <a:ext cx="752" cy="512"/>
            </a:xfrm>
            <a:prstGeom prst="rect">
              <a:avLst/>
            </a:prstGeom>
            <a:noFill/>
            <a:ln w="25400">
              <a:solidFill>
                <a:schemeClr val="tx1"/>
              </a:solidFill>
              <a:miter lim="800000"/>
              <a:headEnd/>
              <a:tailEnd/>
            </a:ln>
            <a:effectLst/>
          </p:spPr>
          <p:txBody>
            <a:bodyPr wrap="none" anchor="ctr"/>
            <a:lstStyle/>
            <a:p>
              <a:endParaRPr lang="en-US"/>
            </a:p>
          </p:txBody>
        </p:sp>
        <p:sp>
          <p:nvSpPr>
            <p:cNvPr id="12301" name="Line 13"/>
            <p:cNvSpPr>
              <a:spLocks noChangeShapeType="1"/>
            </p:cNvSpPr>
            <p:nvPr/>
          </p:nvSpPr>
          <p:spPr bwMode="auto">
            <a:xfrm>
              <a:off x="2784" y="1824"/>
              <a:ext cx="528" cy="0"/>
            </a:xfrm>
            <a:prstGeom prst="line">
              <a:avLst/>
            </a:prstGeom>
            <a:noFill/>
            <a:ln w="25400">
              <a:solidFill>
                <a:schemeClr val="tx1"/>
              </a:solidFill>
              <a:round/>
              <a:headEnd type="none" w="sm" len="sm"/>
              <a:tailEnd type="stealth" w="med" len="lg"/>
            </a:ln>
            <a:effectLst/>
          </p:spPr>
          <p:txBody>
            <a:bodyPr wrap="none" anchor="ctr"/>
            <a:lstStyle/>
            <a:p>
              <a:endParaRPr lang="en-US"/>
            </a:p>
          </p:txBody>
        </p:sp>
      </p:grpSp>
      <p:grpSp>
        <p:nvGrpSpPr>
          <p:cNvPr id="12306" name="Group 18"/>
          <p:cNvGrpSpPr>
            <a:grpSpLocks/>
          </p:cNvGrpSpPr>
          <p:nvPr/>
        </p:nvGrpSpPr>
        <p:grpSpPr bwMode="auto">
          <a:xfrm>
            <a:off x="6477000" y="2527300"/>
            <a:ext cx="1892300" cy="812800"/>
            <a:chOff x="4080" y="1592"/>
            <a:chExt cx="1192" cy="512"/>
          </a:xfrm>
        </p:grpSpPr>
        <p:sp>
          <p:nvSpPr>
            <p:cNvPr id="12303" name="Rectangle 15"/>
            <p:cNvSpPr>
              <a:spLocks noChangeArrowheads="1"/>
            </p:cNvSpPr>
            <p:nvPr/>
          </p:nvSpPr>
          <p:spPr bwMode="auto">
            <a:xfrm>
              <a:off x="4550" y="1631"/>
              <a:ext cx="692" cy="366"/>
            </a:xfrm>
            <a:prstGeom prst="rect">
              <a:avLst/>
            </a:prstGeom>
            <a:noFill/>
            <a:ln w="9525">
              <a:noFill/>
              <a:miter lim="800000"/>
              <a:headEnd/>
              <a:tailEnd/>
            </a:ln>
            <a:effectLst/>
          </p:spPr>
          <p:txBody>
            <a:bodyPr wrap="none" lIns="92075" tIns="46038" rIns="92075" bIns="46038">
              <a:spAutoFit/>
            </a:bodyPr>
            <a:lstStyle/>
            <a:p>
              <a:pPr algn="ctr"/>
              <a:r>
                <a:rPr lang="en-US" sz="1600">
                  <a:solidFill>
                    <a:schemeClr val="tx1"/>
                  </a:solidFill>
                </a:rPr>
                <a:t>Response</a:t>
              </a:r>
            </a:p>
            <a:p>
              <a:pPr algn="ctr"/>
              <a:r>
                <a:rPr lang="en-US" sz="1600">
                  <a:solidFill>
                    <a:schemeClr val="tx1"/>
                  </a:solidFill>
                </a:rPr>
                <a:t>Execution</a:t>
              </a:r>
            </a:p>
          </p:txBody>
        </p:sp>
        <p:sp>
          <p:nvSpPr>
            <p:cNvPr id="12304" name="Rectangle 16"/>
            <p:cNvSpPr>
              <a:spLocks noChangeArrowheads="1"/>
            </p:cNvSpPr>
            <p:nvPr/>
          </p:nvSpPr>
          <p:spPr bwMode="auto">
            <a:xfrm>
              <a:off x="4520" y="1592"/>
              <a:ext cx="752" cy="512"/>
            </a:xfrm>
            <a:prstGeom prst="rect">
              <a:avLst/>
            </a:prstGeom>
            <a:noFill/>
            <a:ln w="25400">
              <a:solidFill>
                <a:schemeClr val="tx1"/>
              </a:solidFill>
              <a:miter lim="800000"/>
              <a:headEnd/>
              <a:tailEnd/>
            </a:ln>
            <a:effectLst/>
          </p:spPr>
          <p:txBody>
            <a:bodyPr wrap="none" anchor="ctr"/>
            <a:lstStyle/>
            <a:p>
              <a:endParaRPr lang="en-US"/>
            </a:p>
          </p:txBody>
        </p:sp>
        <p:sp>
          <p:nvSpPr>
            <p:cNvPr id="12305" name="Line 17"/>
            <p:cNvSpPr>
              <a:spLocks noChangeShapeType="1"/>
            </p:cNvSpPr>
            <p:nvPr/>
          </p:nvSpPr>
          <p:spPr bwMode="auto">
            <a:xfrm>
              <a:off x="4080" y="1824"/>
              <a:ext cx="432" cy="0"/>
            </a:xfrm>
            <a:prstGeom prst="line">
              <a:avLst/>
            </a:prstGeom>
            <a:noFill/>
            <a:ln w="25400">
              <a:solidFill>
                <a:schemeClr val="tx1"/>
              </a:solidFill>
              <a:round/>
              <a:headEnd type="none" w="sm" len="sm"/>
              <a:tailEnd type="stealth" w="med" len="lg"/>
            </a:ln>
            <a:effectLst/>
          </p:spPr>
          <p:txBody>
            <a:bodyPr wrap="none" anchor="ctr"/>
            <a:lstStyle/>
            <a:p>
              <a:endParaRPr lang="en-US"/>
            </a:p>
          </p:txBody>
        </p:sp>
      </p:grpSp>
      <p:grpSp>
        <p:nvGrpSpPr>
          <p:cNvPr id="12313" name="Group 25"/>
          <p:cNvGrpSpPr>
            <a:grpSpLocks/>
          </p:cNvGrpSpPr>
          <p:nvPr/>
        </p:nvGrpSpPr>
        <p:grpSpPr bwMode="auto">
          <a:xfrm>
            <a:off x="1066800" y="2895600"/>
            <a:ext cx="8001000" cy="3230563"/>
            <a:chOff x="672" y="1824"/>
            <a:chExt cx="5040" cy="2035"/>
          </a:xfrm>
        </p:grpSpPr>
        <p:sp>
          <p:nvSpPr>
            <p:cNvPr id="12307" name="Line 19"/>
            <p:cNvSpPr>
              <a:spLocks noChangeShapeType="1"/>
            </p:cNvSpPr>
            <p:nvPr/>
          </p:nvSpPr>
          <p:spPr bwMode="auto">
            <a:xfrm>
              <a:off x="5280" y="1824"/>
              <a:ext cx="432" cy="0"/>
            </a:xfrm>
            <a:prstGeom prst="line">
              <a:avLst/>
            </a:prstGeom>
            <a:noFill/>
            <a:ln w="25400">
              <a:solidFill>
                <a:schemeClr val="tx1"/>
              </a:solidFill>
              <a:round/>
              <a:headEnd type="none" w="sm" len="sm"/>
              <a:tailEnd type="stealth" w="med" len="lg"/>
            </a:ln>
            <a:effectLst/>
          </p:spPr>
          <p:txBody>
            <a:bodyPr wrap="none" anchor="ctr"/>
            <a:lstStyle/>
            <a:p>
              <a:endParaRPr lang="en-US"/>
            </a:p>
          </p:txBody>
        </p:sp>
        <p:grpSp>
          <p:nvGrpSpPr>
            <p:cNvPr id="12312" name="Group 24"/>
            <p:cNvGrpSpPr>
              <a:grpSpLocks/>
            </p:cNvGrpSpPr>
            <p:nvPr/>
          </p:nvGrpSpPr>
          <p:grpSpPr bwMode="auto">
            <a:xfrm>
              <a:off x="672" y="1824"/>
              <a:ext cx="4752" cy="2035"/>
              <a:chOff x="672" y="1824"/>
              <a:chExt cx="4752" cy="2035"/>
            </a:xfrm>
          </p:grpSpPr>
          <p:sp>
            <p:nvSpPr>
              <p:cNvPr id="12308" name="Line 20"/>
              <p:cNvSpPr>
                <a:spLocks noChangeShapeType="1"/>
              </p:cNvSpPr>
              <p:nvPr/>
            </p:nvSpPr>
            <p:spPr bwMode="auto">
              <a:xfrm>
                <a:off x="5424" y="1824"/>
                <a:ext cx="0" cy="2016"/>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2309" name="Line 21"/>
              <p:cNvSpPr>
                <a:spLocks noChangeShapeType="1"/>
              </p:cNvSpPr>
              <p:nvPr/>
            </p:nvSpPr>
            <p:spPr bwMode="auto">
              <a:xfrm flipH="1">
                <a:off x="672" y="3840"/>
                <a:ext cx="4752"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2310" name="Line 22"/>
              <p:cNvSpPr>
                <a:spLocks noChangeShapeType="1"/>
              </p:cNvSpPr>
              <p:nvPr/>
            </p:nvSpPr>
            <p:spPr bwMode="auto">
              <a:xfrm flipV="1">
                <a:off x="672" y="1824"/>
                <a:ext cx="0" cy="2016"/>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311" name="Rectangle 23"/>
              <p:cNvSpPr>
                <a:spLocks noChangeArrowheads="1"/>
              </p:cNvSpPr>
              <p:nvPr/>
            </p:nvSpPr>
            <p:spPr bwMode="auto">
              <a:xfrm>
                <a:off x="770" y="3647"/>
                <a:ext cx="671" cy="212"/>
              </a:xfrm>
              <a:prstGeom prst="rect">
                <a:avLst/>
              </a:prstGeom>
              <a:noFill/>
              <a:ln w="9525">
                <a:noFill/>
                <a:miter lim="800000"/>
                <a:headEnd/>
                <a:tailEnd/>
              </a:ln>
              <a:effectLst/>
            </p:spPr>
            <p:txBody>
              <a:bodyPr wrap="none" lIns="92075" tIns="46038" rIns="92075" bIns="46038">
                <a:spAutoFit/>
              </a:bodyPr>
              <a:lstStyle/>
              <a:p>
                <a:pPr algn="ctr"/>
                <a:r>
                  <a:rPr lang="en-US" sz="1600">
                    <a:solidFill>
                      <a:schemeClr val="tx1"/>
                    </a:solidFill>
                  </a:rPr>
                  <a:t>Feedback</a:t>
                </a:r>
              </a:p>
            </p:txBody>
          </p:sp>
        </p:grpSp>
      </p:grpSp>
      <p:sp>
        <p:nvSpPr>
          <p:cNvPr id="12326" name="Line 38"/>
          <p:cNvSpPr>
            <a:spLocks noChangeShapeType="1"/>
          </p:cNvSpPr>
          <p:nvPr/>
        </p:nvSpPr>
        <p:spPr bwMode="auto">
          <a:xfrm>
            <a:off x="6172200" y="3352800"/>
            <a:ext cx="0" cy="762000"/>
          </a:xfrm>
          <a:prstGeom prst="line">
            <a:avLst/>
          </a:prstGeom>
          <a:noFill/>
          <a:ln w="25400">
            <a:solidFill>
              <a:schemeClr val="tx1"/>
            </a:solidFill>
            <a:round/>
            <a:headEnd type="none" w="sm" len="sm"/>
            <a:tailEnd type="stealth" w="med" len="med"/>
          </a:ln>
          <a:effectLst/>
        </p:spPr>
        <p:txBody>
          <a:bodyPr wrap="none" anchor="ctr"/>
          <a:lstStyle/>
          <a:p>
            <a:endParaRPr lang="en-US"/>
          </a:p>
        </p:txBody>
      </p:sp>
      <p:grpSp>
        <p:nvGrpSpPr>
          <p:cNvPr id="12334" name="Group 46"/>
          <p:cNvGrpSpPr>
            <a:grpSpLocks/>
          </p:cNvGrpSpPr>
          <p:nvPr/>
        </p:nvGrpSpPr>
        <p:grpSpPr bwMode="auto">
          <a:xfrm>
            <a:off x="4419600" y="1231900"/>
            <a:ext cx="3200400" cy="3187700"/>
            <a:chOff x="2784" y="776"/>
            <a:chExt cx="2016" cy="2008"/>
          </a:xfrm>
        </p:grpSpPr>
        <p:sp>
          <p:nvSpPr>
            <p:cNvPr id="12327" name="Rectangle 39"/>
            <p:cNvSpPr>
              <a:spLocks noChangeArrowheads="1"/>
            </p:cNvSpPr>
            <p:nvPr/>
          </p:nvSpPr>
          <p:spPr bwMode="auto">
            <a:xfrm>
              <a:off x="3014" y="815"/>
              <a:ext cx="784" cy="366"/>
            </a:xfrm>
            <a:prstGeom prst="rect">
              <a:avLst/>
            </a:prstGeom>
            <a:noFill/>
            <a:ln w="9525">
              <a:noFill/>
              <a:miter lim="800000"/>
              <a:headEnd/>
              <a:tailEnd/>
            </a:ln>
            <a:effectLst/>
          </p:spPr>
          <p:txBody>
            <a:bodyPr wrap="none" lIns="92075" tIns="46038" rIns="92075" bIns="46038">
              <a:spAutoFit/>
            </a:bodyPr>
            <a:lstStyle/>
            <a:p>
              <a:pPr algn="ctr"/>
              <a:r>
                <a:rPr lang="en-US" sz="1600">
                  <a:solidFill>
                    <a:schemeClr val="tx1"/>
                  </a:solidFill>
                </a:rPr>
                <a:t>Attentional</a:t>
              </a:r>
            </a:p>
            <a:p>
              <a:pPr algn="ctr"/>
              <a:r>
                <a:rPr lang="en-US" sz="1600">
                  <a:solidFill>
                    <a:schemeClr val="tx1"/>
                  </a:solidFill>
                </a:rPr>
                <a:t>Resources</a:t>
              </a:r>
            </a:p>
          </p:txBody>
        </p:sp>
        <p:sp>
          <p:nvSpPr>
            <p:cNvPr id="12328" name="Rectangle 40"/>
            <p:cNvSpPr>
              <a:spLocks noChangeArrowheads="1"/>
            </p:cNvSpPr>
            <p:nvPr/>
          </p:nvSpPr>
          <p:spPr bwMode="auto">
            <a:xfrm>
              <a:off x="3032" y="776"/>
              <a:ext cx="752" cy="512"/>
            </a:xfrm>
            <a:prstGeom prst="rect">
              <a:avLst/>
            </a:prstGeom>
            <a:noFill/>
            <a:ln w="25400">
              <a:solidFill>
                <a:schemeClr val="tx1"/>
              </a:solidFill>
              <a:miter lim="800000"/>
              <a:headEnd/>
              <a:tailEnd/>
            </a:ln>
            <a:effectLst/>
          </p:spPr>
          <p:txBody>
            <a:bodyPr wrap="none" anchor="ctr"/>
            <a:lstStyle/>
            <a:p>
              <a:endParaRPr lang="en-US"/>
            </a:p>
          </p:txBody>
        </p:sp>
        <p:sp>
          <p:nvSpPr>
            <p:cNvPr id="12329" name="Line 41"/>
            <p:cNvSpPr>
              <a:spLocks noChangeShapeType="1"/>
            </p:cNvSpPr>
            <p:nvPr/>
          </p:nvSpPr>
          <p:spPr bwMode="auto">
            <a:xfrm flipH="1">
              <a:off x="2784" y="1296"/>
              <a:ext cx="384" cy="336"/>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330" name="Line 42"/>
            <p:cNvSpPr>
              <a:spLocks noChangeShapeType="1"/>
            </p:cNvSpPr>
            <p:nvPr/>
          </p:nvSpPr>
          <p:spPr bwMode="auto">
            <a:xfrm>
              <a:off x="3408" y="1296"/>
              <a:ext cx="288" cy="288"/>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331" name="Line 43"/>
            <p:cNvSpPr>
              <a:spLocks noChangeShapeType="1"/>
            </p:cNvSpPr>
            <p:nvPr/>
          </p:nvSpPr>
          <p:spPr bwMode="auto">
            <a:xfrm>
              <a:off x="3792" y="1056"/>
              <a:ext cx="1008" cy="528"/>
            </a:xfrm>
            <a:prstGeom prst="line">
              <a:avLst/>
            </a:prstGeom>
            <a:noFill/>
            <a:ln w="25400">
              <a:solidFill>
                <a:schemeClr val="tx1"/>
              </a:solidFill>
              <a:round/>
              <a:headEnd type="none" w="sm" len="sm"/>
              <a:tailEnd type="stealth" w="med" len="med"/>
            </a:ln>
            <a:effectLst/>
          </p:spPr>
          <p:txBody>
            <a:bodyPr wrap="none" anchor="ctr"/>
            <a:lstStyle/>
            <a:p>
              <a:endParaRPr lang="en-US"/>
            </a:p>
          </p:txBody>
        </p:sp>
        <p:sp>
          <p:nvSpPr>
            <p:cNvPr id="12332" name="Line 44"/>
            <p:cNvSpPr>
              <a:spLocks noChangeShapeType="1"/>
            </p:cNvSpPr>
            <p:nvPr/>
          </p:nvSpPr>
          <p:spPr bwMode="auto">
            <a:xfrm>
              <a:off x="3264" y="1296"/>
              <a:ext cx="0" cy="1488"/>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2333" name="Line 45"/>
            <p:cNvSpPr>
              <a:spLocks noChangeShapeType="1"/>
            </p:cNvSpPr>
            <p:nvPr/>
          </p:nvSpPr>
          <p:spPr bwMode="auto">
            <a:xfrm>
              <a:off x="3264" y="2784"/>
              <a:ext cx="144" cy="0"/>
            </a:xfrm>
            <a:prstGeom prst="line">
              <a:avLst/>
            </a:prstGeom>
            <a:noFill/>
            <a:ln w="25400">
              <a:solidFill>
                <a:schemeClr val="tx1"/>
              </a:solidFill>
              <a:round/>
              <a:headEnd type="none" w="sm" len="sm"/>
              <a:tailEnd type="stealth" w="med" len="med"/>
            </a:ln>
            <a:effectLst/>
          </p:spPr>
          <p:txBody>
            <a:bodyPr wrap="none" anchor="ctr"/>
            <a:lstStyle/>
            <a:p>
              <a:endParaRPr lang="en-US"/>
            </a:p>
          </p:txBody>
        </p:sp>
      </p:grpSp>
    </p:spTree>
    <p:extLst>
      <p:ext uri="{BB962C8B-B14F-4D97-AF65-F5344CB8AC3E}">
        <p14:creationId xmlns:p14="http://schemas.microsoft.com/office/powerpoint/2010/main" val="3179316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left)">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98"/>
                                        </p:tgtEl>
                                        <p:attrNameLst>
                                          <p:attrName>style.visibility</p:attrName>
                                        </p:attrNameLst>
                                      </p:cBhvr>
                                      <p:to>
                                        <p:strVal val="visible"/>
                                      </p:to>
                                    </p:set>
                                    <p:animEffect transition="in" filter="wipe(left)">
                                      <p:cBhvr>
                                        <p:cTn id="12" dur="500"/>
                                        <p:tgtEl>
                                          <p:spTgt spid="122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302"/>
                                        </p:tgtEl>
                                        <p:attrNameLst>
                                          <p:attrName>style.visibility</p:attrName>
                                        </p:attrNameLst>
                                      </p:cBhvr>
                                      <p:to>
                                        <p:strVal val="visible"/>
                                      </p:to>
                                    </p:set>
                                    <p:animEffect transition="in" filter="wipe(left)">
                                      <p:cBhvr>
                                        <p:cTn id="17" dur="500"/>
                                        <p:tgtEl>
                                          <p:spTgt spid="123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306"/>
                                        </p:tgtEl>
                                        <p:attrNameLst>
                                          <p:attrName>style.visibility</p:attrName>
                                        </p:attrNameLst>
                                      </p:cBhvr>
                                      <p:to>
                                        <p:strVal val="visible"/>
                                      </p:to>
                                    </p:set>
                                    <p:animEffect transition="in" filter="wipe(left)">
                                      <p:cBhvr>
                                        <p:cTn id="22" dur="500"/>
                                        <p:tgtEl>
                                          <p:spTgt spid="123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313"/>
                                        </p:tgtEl>
                                        <p:attrNameLst>
                                          <p:attrName>style.visibility</p:attrName>
                                        </p:attrNameLst>
                                      </p:cBhvr>
                                      <p:to>
                                        <p:strVal val="visible"/>
                                      </p:to>
                                    </p:set>
                                    <p:animEffect transition="in" filter="wipe(right)">
                                      <p:cBhvr>
                                        <p:cTn id="27" dur="500"/>
                                        <p:tgtEl>
                                          <p:spTgt spid="12313"/>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2326"/>
                                        </p:tgtEl>
                                        <p:attrNameLst>
                                          <p:attrName>style.visibility</p:attrName>
                                        </p:attrNameLst>
                                      </p:cBhvr>
                                      <p:to>
                                        <p:strVal val="visible"/>
                                      </p:to>
                                    </p:set>
                                    <p:animEffect transition="in" filter="wipe(up)">
                                      <p:cBhvr>
                                        <p:cTn id="31" dur="500"/>
                                        <p:tgtEl>
                                          <p:spTgt spid="123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2334"/>
                                        </p:tgtEl>
                                        <p:attrNameLst>
                                          <p:attrName>style.visibility</p:attrName>
                                        </p:attrNameLst>
                                      </p:cBhvr>
                                      <p:to>
                                        <p:strVal val="visible"/>
                                      </p:to>
                                    </p:set>
                                    <p:animEffect transition="in" filter="wipe(up)">
                                      <p:cBhvr>
                                        <p:cTn id="36" dur="500"/>
                                        <p:tgtEl>
                                          <p:spTgt spid="12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632" y="274969"/>
            <a:ext cx="8228736" cy="715887"/>
          </a:xfrm>
        </p:spPr>
        <p:txBody>
          <a:bodyPr/>
          <a:lstStyle/>
          <a:p>
            <a:pPr eaLnBrk="1" hangingPunct="1"/>
            <a:r>
              <a:rPr lang="en-US" altLang="en-US"/>
              <a:t>True Story</a:t>
            </a:r>
          </a:p>
        </p:txBody>
      </p:sp>
      <p:sp>
        <p:nvSpPr>
          <p:cNvPr id="6147" name="Rectangle 3"/>
          <p:cNvSpPr>
            <a:spLocks noGrp="1" noChangeArrowheads="1"/>
          </p:cNvSpPr>
          <p:nvPr>
            <p:ph type="body" idx="1"/>
          </p:nvPr>
        </p:nvSpPr>
        <p:spPr>
          <a:xfrm>
            <a:off x="229056" y="1067049"/>
            <a:ext cx="8228736" cy="4184132"/>
          </a:xfrm>
        </p:spPr>
        <p:txBody>
          <a:bodyPr/>
          <a:lstStyle/>
          <a:p>
            <a:pPr marL="0" indent="0"/>
            <a:r>
              <a:rPr lang="en-US" altLang="en-US" sz="2721" dirty="0"/>
              <a:t>A professor comes to a University to give a talk. They 	 up a slide projector for him, but neglect to test it. During the talk it becomes apparent that the projector is set too low. Graduate students and professors gather around the projector trying to fix the problem. They call out for a book to raise the front end of the projector. The book turns out to be too thick. They call out for a thinner book... While everyone is searching for another book, one person comes over and quietly solves the problem... </a:t>
            </a:r>
          </a:p>
        </p:txBody>
      </p:sp>
      <p:sp>
        <p:nvSpPr>
          <p:cNvPr id="43024" name="Text Box 16"/>
          <p:cNvSpPr txBox="1">
            <a:spLocks noChangeArrowheads="1"/>
          </p:cNvSpPr>
          <p:nvPr/>
        </p:nvSpPr>
        <p:spPr bwMode="auto">
          <a:xfrm>
            <a:off x="229056" y="5251181"/>
            <a:ext cx="73144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t>Punchline. </a:t>
            </a:r>
            <a:r>
              <a:rPr lang="en-US" altLang="en-US"/>
              <a:t>All these academics in one room, and nobody knows how to </a:t>
            </a:r>
            <a:r>
              <a:rPr lang="en-US" altLang="en-US" b="1" i="1"/>
              <a:t>open </a:t>
            </a:r>
            <a:r>
              <a:rPr lang="en-US" altLang="en-US"/>
              <a:t>a book??</a:t>
            </a:r>
          </a:p>
        </p:txBody>
      </p:sp>
      <p:sp>
        <p:nvSpPr>
          <p:cNvPr id="6149" name="Text Box 17"/>
          <p:cNvSpPr txBox="1">
            <a:spLocks noChangeArrowheads="1"/>
          </p:cNvSpPr>
          <p:nvPr/>
        </p:nvSpPr>
        <p:spPr bwMode="auto">
          <a:xfrm>
            <a:off x="6705377" y="6324296"/>
            <a:ext cx="2339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(from Ashcroft, 2002)</a:t>
            </a:r>
          </a:p>
        </p:txBody>
      </p:sp>
    </p:spTree>
    <p:extLst>
      <p:ext uri="{BB962C8B-B14F-4D97-AF65-F5344CB8AC3E}">
        <p14:creationId xmlns:p14="http://schemas.microsoft.com/office/powerpoint/2010/main" val="2772212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632" y="274970"/>
            <a:ext cx="8228736" cy="563503"/>
          </a:xfrm>
        </p:spPr>
        <p:txBody>
          <a:bodyPr/>
          <a:lstStyle/>
          <a:p>
            <a:pPr eaLnBrk="1" hangingPunct="1"/>
            <a:r>
              <a:rPr lang="en-US" altLang="en-US"/>
              <a:t>Another problem</a:t>
            </a:r>
          </a:p>
        </p:txBody>
      </p:sp>
      <p:sp>
        <p:nvSpPr>
          <p:cNvPr id="6147" name="Rectangle 3"/>
          <p:cNvSpPr>
            <a:spLocks noGrp="1" noChangeArrowheads="1"/>
          </p:cNvSpPr>
          <p:nvPr>
            <p:ph type="body" idx="1"/>
          </p:nvPr>
        </p:nvSpPr>
        <p:spPr>
          <a:xfrm>
            <a:off x="457632" y="990856"/>
            <a:ext cx="8228736" cy="3657216"/>
          </a:xfrm>
        </p:spPr>
        <p:txBody>
          <a:bodyPr/>
          <a:lstStyle/>
          <a:p>
            <a:pPr eaLnBrk="1" hangingPunct="1"/>
            <a:r>
              <a:rPr lang="en-US" altLang="en-US"/>
              <a:t>A man climbs a mountain on Sat, leaving at daybreak and arriving at the top at sundown. He spends the night, gets up the next day at daybreak and heads down the mountain, following exactly the same path he climbed the day before. </a:t>
            </a:r>
          </a:p>
          <a:p>
            <a:pPr eaLnBrk="1" hangingPunct="1"/>
            <a:r>
              <a:rPr lang="en-US" altLang="en-US"/>
              <a:t>Question: will there be any time during the second day when he will be at exactly the same point on the mountain he was at that time the first day?</a:t>
            </a:r>
          </a:p>
        </p:txBody>
      </p:sp>
      <p:grpSp>
        <p:nvGrpSpPr>
          <p:cNvPr id="33860" name="Group 68"/>
          <p:cNvGrpSpPr>
            <a:grpSpLocks/>
          </p:cNvGrpSpPr>
          <p:nvPr/>
        </p:nvGrpSpPr>
        <p:grpSpPr bwMode="auto">
          <a:xfrm>
            <a:off x="533824" y="4557595"/>
            <a:ext cx="4419136" cy="1927023"/>
            <a:chOff x="336" y="2871"/>
            <a:chExt cx="2784" cy="1214"/>
          </a:xfrm>
        </p:grpSpPr>
        <p:grpSp>
          <p:nvGrpSpPr>
            <p:cNvPr id="6188" name="Group 45"/>
            <p:cNvGrpSpPr>
              <a:grpSpLocks/>
            </p:cNvGrpSpPr>
            <p:nvPr/>
          </p:nvGrpSpPr>
          <p:grpSpPr bwMode="auto">
            <a:xfrm>
              <a:off x="336" y="2871"/>
              <a:ext cx="2784" cy="1214"/>
              <a:chOff x="336" y="2871"/>
              <a:chExt cx="2784" cy="1214"/>
            </a:xfrm>
          </p:grpSpPr>
          <p:sp>
            <p:nvSpPr>
              <p:cNvPr id="6191" name="Freeform 4"/>
              <p:cNvSpPr>
                <a:spLocks/>
              </p:cNvSpPr>
              <p:nvPr/>
            </p:nvSpPr>
            <p:spPr bwMode="auto">
              <a:xfrm>
                <a:off x="480" y="3120"/>
                <a:ext cx="1248" cy="965"/>
              </a:xfrm>
              <a:custGeom>
                <a:avLst/>
                <a:gdLst>
                  <a:gd name="T0" fmla="*/ 0 w 1248"/>
                  <a:gd name="T1" fmla="*/ 965 h 965"/>
                  <a:gd name="T2" fmla="*/ 117 w 1248"/>
                  <a:gd name="T3" fmla="*/ 837 h 965"/>
                  <a:gd name="T4" fmla="*/ 240 w 1248"/>
                  <a:gd name="T5" fmla="*/ 768 h 965"/>
                  <a:gd name="T6" fmla="*/ 336 w 1248"/>
                  <a:gd name="T7" fmla="*/ 672 h 965"/>
                  <a:gd name="T8" fmla="*/ 432 w 1248"/>
                  <a:gd name="T9" fmla="*/ 576 h 965"/>
                  <a:gd name="T10" fmla="*/ 576 w 1248"/>
                  <a:gd name="T11" fmla="*/ 480 h 965"/>
                  <a:gd name="T12" fmla="*/ 720 w 1248"/>
                  <a:gd name="T13" fmla="*/ 384 h 965"/>
                  <a:gd name="T14" fmla="*/ 768 w 1248"/>
                  <a:gd name="T15" fmla="*/ 288 h 965"/>
                  <a:gd name="T16" fmla="*/ 864 w 1248"/>
                  <a:gd name="T17" fmla="*/ 144 h 965"/>
                  <a:gd name="T18" fmla="*/ 960 w 1248"/>
                  <a:gd name="T19" fmla="*/ 0 h 965"/>
                  <a:gd name="T20" fmla="*/ 1152 w 1248"/>
                  <a:gd name="T21" fmla="*/ 432 h 965"/>
                  <a:gd name="T22" fmla="*/ 1248 w 1248"/>
                  <a:gd name="T23" fmla="*/ 960 h 965"/>
                  <a:gd name="T24" fmla="*/ 0 w 1248"/>
                  <a:gd name="T25" fmla="*/ 960 h 9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8" h="965">
                    <a:moveTo>
                      <a:pt x="0" y="965"/>
                    </a:moveTo>
                    <a:lnTo>
                      <a:pt x="117" y="837"/>
                    </a:lnTo>
                    <a:lnTo>
                      <a:pt x="240" y="768"/>
                    </a:lnTo>
                    <a:lnTo>
                      <a:pt x="336" y="672"/>
                    </a:lnTo>
                    <a:lnTo>
                      <a:pt x="432" y="576"/>
                    </a:lnTo>
                    <a:lnTo>
                      <a:pt x="576" y="480"/>
                    </a:lnTo>
                    <a:lnTo>
                      <a:pt x="720" y="384"/>
                    </a:lnTo>
                    <a:lnTo>
                      <a:pt x="768" y="288"/>
                    </a:lnTo>
                    <a:lnTo>
                      <a:pt x="864" y="144"/>
                    </a:lnTo>
                    <a:lnTo>
                      <a:pt x="960" y="0"/>
                    </a:lnTo>
                    <a:lnTo>
                      <a:pt x="1152" y="432"/>
                    </a:lnTo>
                    <a:lnTo>
                      <a:pt x="1248" y="960"/>
                    </a:lnTo>
                    <a:lnTo>
                      <a:pt x="0" y="96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92" name="Freeform 5"/>
              <p:cNvSpPr>
                <a:spLocks/>
              </p:cNvSpPr>
              <p:nvPr/>
            </p:nvSpPr>
            <p:spPr bwMode="auto">
              <a:xfrm>
                <a:off x="1872" y="3120"/>
                <a:ext cx="1248" cy="965"/>
              </a:xfrm>
              <a:custGeom>
                <a:avLst/>
                <a:gdLst>
                  <a:gd name="T0" fmla="*/ 0 w 1248"/>
                  <a:gd name="T1" fmla="*/ 965 h 965"/>
                  <a:gd name="T2" fmla="*/ 96 w 1248"/>
                  <a:gd name="T3" fmla="*/ 816 h 965"/>
                  <a:gd name="T4" fmla="*/ 240 w 1248"/>
                  <a:gd name="T5" fmla="*/ 768 h 965"/>
                  <a:gd name="T6" fmla="*/ 336 w 1248"/>
                  <a:gd name="T7" fmla="*/ 672 h 965"/>
                  <a:gd name="T8" fmla="*/ 432 w 1248"/>
                  <a:gd name="T9" fmla="*/ 576 h 965"/>
                  <a:gd name="T10" fmla="*/ 576 w 1248"/>
                  <a:gd name="T11" fmla="*/ 480 h 965"/>
                  <a:gd name="T12" fmla="*/ 720 w 1248"/>
                  <a:gd name="T13" fmla="*/ 384 h 965"/>
                  <a:gd name="T14" fmla="*/ 768 w 1248"/>
                  <a:gd name="T15" fmla="*/ 288 h 965"/>
                  <a:gd name="T16" fmla="*/ 864 w 1248"/>
                  <a:gd name="T17" fmla="*/ 144 h 965"/>
                  <a:gd name="T18" fmla="*/ 960 w 1248"/>
                  <a:gd name="T19" fmla="*/ 0 h 965"/>
                  <a:gd name="T20" fmla="*/ 1152 w 1248"/>
                  <a:gd name="T21" fmla="*/ 432 h 965"/>
                  <a:gd name="T22" fmla="*/ 1248 w 1248"/>
                  <a:gd name="T23" fmla="*/ 960 h 965"/>
                  <a:gd name="T24" fmla="*/ 0 w 1248"/>
                  <a:gd name="T25" fmla="*/ 960 h 9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8" h="965">
                    <a:moveTo>
                      <a:pt x="0" y="965"/>
                    </a:moveTo>
                    <a:lnTo>
                      <a:pt x="96" y="816"/>
                    </a:lnTo>
                    <a:lnTo>
                      <a:pt x="240" y="768"/>
                    </a:lnTo>
                    <a:lnTo>
                      <a:pt x="336" y="672"/>
                    </a:lnTo>
                    <a:lnTo>
                      <a:pt x="432" y="576"/>
                    </a:lnTo>
                    <a:lnTo>
                      <a:pt x="576" y="480"/>
                    </a:lnTo>
                    <a:lnTo>
                      <a:pt x="720" y="384"/>
                    </a:lnTo>
                    <a:lnTo>
                      <a:pt x="768" y="288"/>
                    </a:lnTo>
                    <a:lnTo>
                      <a:pt x="864" y="144"/>
                    </a:lnTo>
                    <a:lnTo>
                      <a:pt x="960" y="0"/>
                    </a:lnTo>
                    <a:lnTo>
                      <a:pt x="1152" y="432"/>
                    </a:lnTo>
                    <a:lnTo>
                      <a:pt x="1248" y="960"/>
                    </a:lnTo>
                    <a:lnTo>
                      <a:pt x="0" y="96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nvGrpSpPr>
              <p:cNvPr id="6193" name="Group 16"/>
              <p:cNvGrpSpPr>
                <a:grpSpLocks/>
              </p:cNvGrpSpPr>
              <p:nvPr/>
            </p:nvGrpSpPr>
            <p:grpSpPr bwMode="auto">
              <a:xfrm rot="-2700000">
                <a:off x="336" y="3696"/>
                <a:ext cx="144" cy="336"/>
                <a:chOff x="336" y="3744"/>
                <a:chExt cx="144" cy="336"/>
              </a:xfrm>
            </p:grpSpPr>
            <p:sp>
              <p:nvSpPr>
                <p:cNvPr id="6204" name="Oval 6"/>
                <p:cNvSpPr>
                  <a:spLocks noChangeArrowheads="1"/>
                </p:cNvSpPr>
                <p:nvPr/>
              </p:nvSpPr>
              <p:spPr bwMode="auto">
                <a:xfrm>
                  <a:off x="336" y="3840"/>
                  <a:ext cx="96" cy="14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205" name="Oval 7"/>
                <p:cNvSpPr>
                  <a:spLocks noChangeArrowheads="1"/>
                </p:cNvSpPr>
                <p:nvPr/>
              </p:nvSpPr>
              <p:spPr bwMode="auto">
                <a:xfrm>
                  <a:off x="336" y="3744"/>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206" name="Line 8"/>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7" name="Line 9"/>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8" name="Line 10"/>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9" name="Line 13"/>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10" name="Line 14"/>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sp>
            <p:nvSpPr>
              <p:cNvPr id="6194" name="Line 15"/>
              <p:cNvSpPr>
                <a:spLocks noChangeShapeType="1"/>
              </p:cNvSpPr>
              <p:nvPr/>
            </p:nvSpPr>
            <p:spPr bwMode="auto">
              <a:xfrm flipV="1">
                <a:off x="528" y="3696"/>
                <a:ext cx="14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nvGrpSpPr>
              <p:cNvPr id="6195" name="Group 17"/>
              <p:cNvGrpSpPr>
                <a:grpSpLocks/>
              </p:cNvGrpSpPr>
              <p:nvPr/>
            </p:nvGrpSpPr>
            <p:grpSpPr bwMode="auto">
              <a:xfrm rot="19420390" flipH="1">
                <a:off x="2604" y="2871"/>
                <a:ext cx="126" cy="297"/>
                <a:chOff x="336" y="3744"/>
                <a:chExt cx="144" cy="336"/>
              </a:xfrm>
            </p:grpSpPr>
            <p:sp>
              <p:nvSpPr>
                <p:cNvPr id="6197" name="Oval 18"/>
                <p:cNvSpPr>
                  <a:spLocks noChangeArrowheads="1"/>
                </p:cNvSpPr>
                <p:nvPr/>
              </p:nvSpPr>
              <p:spPr bwMode="auto">
                <a:xfrm>
                  <a:off x="336" y="3840"/>
                  <a:ext cx="96" cy="14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98" name="Oval 19"/>
                <p:cNvSpPr>
                  <a:spLocks noChangeArrowheads="1"/>
                </p:cNvSpPr>
                <p:nvPr/>
              </p:nvSpPr>
              <p:spPr bwMode="auto">
                <a:xfrm>
                  <a:off x="336" y="3744"/>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99" name="Line 20"/>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0" name="Line 21"/>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1" name="Line 22"/>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2" name="Line 23"/>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3" name="Line 24"/>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sp>
            <p:nvSpPr>
              <p:cNvPr id="6196" name="Line 25"/>
              <p:cNvSpPr>
                <a:spLocks noChangeShapeType="1"/>
              </p:cNvSpPr>
              <p:nvPr/>
            </p:nvSpPr>
            <p:spPr bwMode="auto">
              <a:xfrm flipH="1">
                <a:off x="2544" y="3120"/>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sp>
          <p:nvSpPr>
            <p:cNvPr id="6189" name="Text Box 64"/>
            <p:cNvSpPr txBox="1">
              <a:spLocks noChangeArrowheads="1"/>
            </p:cNvSpPr>
            <p:nvPr/>
          </p:nvSpPr>
          <p:spPr bwMode="auto">
            <a:xfrm>
              <a:off x="960" y="3792"/>
              <a:ext cx="363"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SAT</a:t>
              </a:r>
            </a:p>
          </p:txBody>
        </p:sp>
        <p:sp>
          <p:nvSpPr>
            <p:cNvPr id="6190" name="Text Box 65"/>
            <p:cNvSpPr txBox="1">
              <a:spLocks noChangeArrowheads="1"/>
            </p:cNvSpPr>
            <p:nvPr/>
          </p:nvSpPr>
          <p:spPr bwMode="auto">
            <a:xfrm>
              <a:off x="2448" y="3792"/>
              <a:ext cx="39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SUN</a:t>
              </a:r>
            </a:p>
          </p:txBody>
        </p:sp>
      </p:grpSp>
      <p:grpSp>
        <p:nvGrpSpPr>
          <p:cNvPr id="33861" name="Group 69"/>
          <p:cNvGrpSpPr>
            <a:grpSpLocks/>
          </p:cNvGrpSpPr>
          <p:nvPr/>
        </p:nvGrpSpPr>
        <p:grpSpPr bwMode="auto">
          <a:xfrm>
            <a:off x="5791072" y="4343305"/>
            <a:ext cx="2514336" cy="2141313"/>
            <a:chOff x="3648" y="2736"/>
            <a:chExt cx="1584" cy="1349"/>
          </a:xfrm>
        </p:grpSpPr>
        <p:grpSp>
          <p:nvGrpSpPr>
            <p:cNvPr id="6150" name="Group 63"/>
            <p:cNvGrpSpPr>
              <a:grpSpLocks/>
            </p:cNvGrpSpPr>
            <p:nvPr/>
          </p:nvGrpSpPr>
          <p:grpSpPr bwMode="auto">
            <a:xfrm>
              <a:off x="3840" y="2871"/>
              <a:ext cx="1392" cy="1214"/>
              <a:chOff x="3840" y="2871"/>
              <a:chExt cx="1392" cy="1214"/>
            </a:xfrm>
          </p:grpSpPr>
          <p:sp>
            <p:nvSpPr>
              <p:cNvPr id="6153" name="Freeform 26"/>
              <p:cNvSpPr>
                <a:spLocks/>
              </p:cNvSpPr>
              <p:nvPr/>
            </p:nvSpPr>
            <p:spPr bwMode="auto">
              <a:xfrm>
                <a:off x="3984" y="3120"/>
                <a:ext cx="1248" cy="965"/>
              </a:xfrm>
              <a:custGeom>
                <a:avLst/>
                <a:gdLst>
                  <a:gd name="T0" fmla="*/ 0 w 1248"/>
                  <a:gd name="T1" fmla="*/ 965 h 965"/>
                  <a:gd name="T2" fmla="*/ 96 w 1248"/>
                  <a:gd name="T3" fmla="*/ 816 h 965"/>
                  <a:gd name="T4" fmla="*/ 240 w 1248"/>
                  <a:gd name="T5" fmla="*/ 768 h 965"/>
                  <a:gd name="T6" fmla="*/ 336 w 1248"/>
                  <a:gd name="T7" fmla="*/ 672 h 965"/>
                  <a:gd name="T8" fmla="*/ 432 w 1248"/>
                  <a:gd name="T9" fmla="*/ 576 h 965"/>
                  <a:gd name="T10" fmla="*/ 576 w 1248"/>
                  <a:gd name="T11" fmla="*/ 480 h 965"/>
                  <a:gd name="T12" fmla="*/ 720 w 1248"/>
                  <a:gd name="T13" fmla="*/ 384 h 965"/>
                  <a:gd name="T14" fmla="*/ 768 w 1248"/>
                  <a:gd name="T15" fmla="*/ 288 h 965"/>
                  <a:gd name="T16" fmla="*/ 864 w 1248"/>
                  <a:gd name="T17" fmla="*/ 144 h 965"/>
                  <a:gd name="T18" fmla="*/ 960 w 1248"/>
                  <a:gd name="T19" fmla="*/ 0 h 965"/>
                  <a:gd name="T20" fmla="*/ 1152 w 1248"/>
                  <a:gd name="T21" fmla="*/ 432 h 965"/>
                  <a:gd name="T22" fmla="*/ 1248 w 1248"/>
                  <a:gd name="T23" fmla="*/ 960 h 965"/>
                  <a:gd name="T24" fmla="*/ 0 w 1248"/>
                  <a:gd name="T25" fmla="*/ 960 h 9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8" h="965">
                    <a:moveTo>
                      <a:pt x="0" y="965"/>
                    </a:moveTo>
                    <a:lnTo>
                      <a:pt x="96" y="816"/>
                    </a:lnTo>
                    <a:lnTo>
                      <a:pt x="240" y="768"/>
                    </a:lnTo>
                    <a:lnTo>
                      <a:pt x="336" y="672"/>
                    </a:lnTo>
                    <a:lnTo>
                      <a:pt x="432" y="576"/>
                    </a:lnTo>
                    <a:lnTo>
                      <a:pt x="576" y="480"/>
                    </a:lnTo>
                    <a:lnTo>
                      <a:pt x="720" y="384"/>
                    </a:lnTo>
                    <a:lnTo>
                      <a:pt x="768" y="288"/>
                    </a:lnTo>
                    <a:lnTo>
                      <a:pt x="864" y="144"/>
                    </a:lnTo>
                    <a:lnTo>
                      <a:pt x="960" y="0"/>
                    </a:lnTo>
                    <a:lnTo>
                      <a:pt x="1152" y="432"/>
                    </a:lnTo>
                    <a:lnTo>
                      <a:pt x="1248" y="960"/>
                    </a:lnTo>
                    <a:lnTo>
                      <a:pt x="0" y="96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nvGrpSpPr>
              <p:cNvPr id="6154" name="Group 27"/>
              <p:cNvGrpSpPr>
                <a:grpSpLocks/>
              </p:cNvGrpSpPr>
              <p:nvPr/>
            </p:nvGrpSpPr>
            <p:grpSpPr bwMode="auto">
              <a:xfrm rot="19420390" flipH="1">
                <a:off x="4716" y="2871"/>
                <a:ext cx="126" cy="297"/>
                <a:chOff x="336" y="3744"/>
                <a:chExt cx="144" cy="336"/>
              </a:xfrm>
            </p:grpSpPr>
            <p:sp>
              <p:nvSpPr>
                <p:cNvPr id="6181" name="Oval 28"/>
                <p:cNvSpPr>
                  <a:spLocks noChangeArrowheads="1"/>
                </p:cNvSpPr>
                <p:nvPr/>
              </p:nvSpPr>
              <p:spPr bwMode="auto">
                <a:xfrm>
                  <a:off x="336" y="3840"/>
                  <a:ext cx="96"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82" name="Oval 29"/>
                <p:cNvSpPr>
                  <a:spLocks noChangeArrowheads="1"/>
                </p:cNvSpPr>
                <p:nvPr/>
              </p:nvSpPr>
              <p:spPr bwMode="auto">
                <a:xfrm>
                  <a:off x="336" y="374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83" name="Line 30"/>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84" name="Line 31"/>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85" name="Line 32"/>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86" name="Line 33"/>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87" name="Line 34"/>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sp>
            <p:nvSpPr>
              <p:cNvPr id="6155" name="Line 35"/>
              <p:cNvSpPr>
                <a:spLocks noChangeShapeType="1"/>
              </p:cNvSpPr>
              <p:nvPr/>
            </p:nvSpPr>
            <p:spPr bwMode="auto">
              <a:xfrm flipH="1">
                <a:off x="4656" y="3120"/>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nvGrpSpPr>
              <p:cNvPr id="6156" name="Group 36"/>
              <p:cNvGrpSpPr>
                <a:grpSpLocks/>
              </p:cNvGrpSpPr>
              <p:nvPr/>
            </p:nvGrpSpPr>
            <p:grpSpPr bwMode="auto">
              <a:xfrm rot="-2700000">
                <a:off x="3840" y="3696"/>
                <a:ext cx="144" cy="336"/>
                <a:chOff x="336" y="3744"/>
                <a:chExt cx="144" cy="336"/>
              </a:xfrm>
            </p:grpSpPr>
            <p:sp>
              <p:nvSpPr>
                <p:cNvPr id="6174" name="Oval 37"/>
                <p:cNvSpPr>
                  <a:spLocks noChangeArrowheads="1"/>
                </p:cNvSpPr>
                <p:nvPr/>
              </p:nvSpPr>
              <p:spPr bwMode="auto">
                <a:xfrm>
                  <a:off x="336" y="3840"/>
                  <a:ext cx="96" cy="14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75" name="Oval 38"/>
                <p:cNvSpPr>
                  <a:spLocks noChangeArrowheads="1"/>
                </p:cNvSpPr>
                <p:nvPr/>
              </p:nvSpPr>
              <p:spPr bwMode="auto">
                <a:xfrm>
                  <a:off x="336" y="3744"/>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76" name="Line 39"/>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7" name="Line 40"/>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8" name="Line 41"/>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9" name="Line 42"/>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80" name="Line 43"/>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sp>
            <p:nvSpPr>
              <p:cNvPr id="6157" name="Line 44"/>
              <p:cNvSpPr>
                <a:spLocks noChangeShapeType="1"/>
              </p:cNvSpPr>
              <p:nvPr/>
            </p:nvSpPr>
            <p:spPr bwMode="auto">
              <a:xfrm flipV="1">
                <a:off x="3984" y="3696"/>
                <a:ext cx="14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nvGrpSpPr>
              <p:cNvPr id="6158" name="Group 47"/>
              <p:cNvGrpSpPr>
                <a:grpSpLocks/>
              </p:cNvGrpSpPr>
              <p:nvPr/>
            </p:nvGrpSpPr>
            <p:grpSpPr bwMode="auto">
              <a:xfrm rot="-2700000">
                <a:off x="4320" y="3264"/>
                <a:ext cx="144" cy="336"/>
                <a:chOff x="336" y="3744"/>
                <a:chExt cx="144" cy="336"/>
              </a:xfrm>
            </p:grpSpPr>
            <p:sp>
              <p:nvSpPr>
                <p:cNvPr id="6167" name="Oval 48"/>
                <p:cNvSpPr>
                  <a:spLocks noChangeArrowheads="1"/>
                </p:cNvSpPr>
                <p:nvPr/>
              </p:nvSpPr>
              <p:spPr bwMode="auto">
                <a:xfrm>
                  <a:off x="336" y="3840"/>
                  <a:ext cx="96" cy="144"/>
                </a:xfrm>
                <a:prstGeom prst="ellipse">
                  <a:avLst/>
                </a:prstGeom>
                <a:solidFill>
                  <a:schemeClr val="accent2">
                    <a:alpha val="50195"/>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68" name="Oval 49"/>
                <p:cNvSpPr>
                  <a:spLocks noChangeArrowheads="1"/>
                </p:cNvSpPr>
                <p:nvPr/>
              </p:nvSpPr>
              <p:spPr bwMode="auto">
                <a:xfrm>
                  <a:off x="336" y="3744"/>
                  <a:ext cx="96" cy="96"/>
                </a:xfrm>
                <a:prstGeom prst="ellipse">
                  <a:avLst/>
                </a:prstGeom>
                <a:solidFill>
                  <a:schemeClr val="accent2">
                    <a:alpha val="50195"/>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69" name="Line 50"/>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0" name="Line 51"/>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1" name="Line 52"/>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2" name="Line 53"/>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3" name="Line 54"/>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grpSp>
            <p:nvGrpSpPr>
              <p:cNvPr id="6159" name="Group 55"/>
              <p:cNvGrpSpPr>
                <a:grpSpLocks/>
              </p:cNvGrpSpPr>
              <p:nvPr/>
            </p:nvGrpSpPr>
            <p:grpSpPr bwMode="auto">
              <a:xfrm rot="19420390" flipH="1">
                <a:off x="4320" y="3312"/>
                <a:ext cx="126" cy="297"/>
                <a:chOff x="336" y="3744"/>
                <a:chExt cx="144" cy="336"/>
              </a:xfrm>
            </p:grpSpPr>
            <p:sp>
              <p:nvSpPr>
                <p:cNvPr id="6160" name="Oval 56"/>
                <p:cNvSpPr>
                  <a:spLocks noChangeArrowheads="1"/>
                </p:cNvSpPr>
                <p:nvPr/>
              </p:nvSpPr>
              <p:spPr bwMode="auto">
                <a:xfrm>
                  <a:off x="336" y="3840"/>
                  <a:ext cx="96" cy="144"/>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61" name="Oval 57"/>
                <p:cNvSpPr>
                  <a:spLocks noChangeArrowheads="1"/>
                </p:cNvSpPr>
                <p:nvPr/>
              </p:nvSpPr>
              <p:spPr bwMode="auto">
                <a:xfrm>
                  <a:off x="336" y="3744"/>
                  <a:ext cx="96" cy="96"/>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62" name="Line 58"/>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63" name="Line 59"/>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64" name="Line 60"/>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65" name="Line 61"/>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66" name="Line 62"/>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grpSp>
        <p:sp>
          <p:nvSpPr>
            <p:cNvPr id="6151" name="Text Box 66"/>
            <p:cNvSpPr txBox="1">
              <a:spLocks noChangeArrowheads="1"/>
            </p:cNvSpPr>
            <p:nvPr/>
          </p:nvSpPr>
          <p:spPr bwMode="auto">
            <a:xfrm>
              <a:off x="3648" y="3504"/>
              <a:ext cx="20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A</a:t>
              </a:r>
            </a:p>
          </p:txBody>
        </p:sp>
        <p:sp>
          <p:nvSpPr>
            <p:cNvPr id="6152" name="Text Box 67"/>
            <p:cNvSpPr txBox="1">
              <a:spLocks noChangeArrowheads="1"/>
            </p:cNvSpPr>
            <p:nvPr/>
          </p:nvSpPr>
          <p:spPr bwMode="auto">
            <a:xfrm>
              <a:off x="4848" y="2736"/>
              <a:ext cx="20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B</a:t>
              </a:r>
            </a:p>
          </p:txBody>
        </p:sp>
      </p:grpSp>
    </p:spTree>
    <p:extLst>
      <p:ext uri="{BB962C8B-B14F-4D97-AF65-F5344CB8AC3E}">
        <p14:creationId xmlns:p14="http://schemas.microsoft.com/office/powerpoint/2010/main" val="289799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Attention </a:t>
            </a:r>
          </a:p>
        </p:txBody>
      </p:sp>
      <p:sp>
        <p:nvSpPr>
          <p:cNvPr id="4" name="Content Placeholder 3"/>
          <p:cNvSpPr>
            <a:spLocks noGrp="1"/>
          </p:cNvSpPr>
          <p:nvPr>
            <p:ph idx="1"/>
          </p:nvPr>
        </p:nvSpPr>
        <p:spPr/>
        <p:txBody>
          <a:bodyPr/>
          <a:lstStyle/>
          <a:p>
            <a:r>
              <a:rPr lang="en-US" dirty="0"/>
              <a:t>What is it?</a:t>
            </a:r>
          </a:p>
          <a:p>
            <a:r>
              <a:rPr lang="en-US" dirty="0"/>
              <a:t>Why do we say that we have attention?</a:t>
            </a:r>
          </a:p>
        </p:txBody>
      </p:sp>
    </p:spTree>
    <p:extLst>
      <p:ext uri="{BB962C8B-B14F-4D97-AF65-F5344CB8AC3E}">
        <p14:creationId xmlns:p14="http://schemas.microsoft.com/office/powerpoint/2010/main" val="155787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 and Visual Search</a:t>
            </a:r>
          </a:p>
        </p:txBody>
      </p:sp>
      <p:graphicFrame>
        <p:nvGraphicFramePr>
          <p:cNvPr id="4" name="Content Placeholder 3">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3208883427"/>
              </p:ext>
            </p:extLst>
          </p:nvPr>
        </p:nvGraphicFramePr>
        <p:xfrm>
          <a:off x="426720" y="1310640"/>
          <a:ext cx="8088630" cy="4866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780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Cuing</a:t>
            </a:r>
          </a:p>
        </p:txBody>
      </p:sp>
      <p:graphicFrame>
        <p:nvGraphicFramePr>
          <p:cNvPr id="4" name="Content Placeholder 3">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137000407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519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 and Automaticity</a:t>
            </a:r>
          </a:p>
        </p:txBody>
      </p:sp>
      <p:graphicFrame>
        <p:nvGraphicFramePr>
          <p:cNvPr id="4" name="Content Placeholder 3">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56174161"/>
              </p:ext>
            </p:extLst>
          </p:nvPr>
        </p:nvGraphicFramePr>
        <p:xfrm>
          <a:off x="970280" y="1285240"/>
          <a:ext cx="6365240" cy="5572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4124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p:spPr>
        <p:txBody>
          <a:bodyPr/>
          <a:lstStyle/>
          <a:p>
            <a:r>
              <a:rPr lang="en-US" dirty="0"/>
              <a:t>Knowledge of Results (Feedback) and Practice</a:t>
            </a:r>
          </a:p>
        </p:txBody>
      </p:sp>
      <p:sp>
        <p:nvSpPr>
          <p:cNvPr id="40963" name="Rectangle 3"/>
          <p:cNvSpPr>
            <a:spLocks noGrp="1" noChangeArrowheads="1"/>
          </p:cNvSpPr>
          <p:nvPr>
            <p:ph idx="1"/>
          </p:nvPr>
        </p:nvSpPr>
        <p:spPr>
          <a:noFill/>
          <a:ln/>
        </p:spPr>
        <p:txBody>
          <a:bodyPr/>
          <a:lstStyle/>
          <a:p>
            <a:r>
              <a:rPr lang="en-US" sz="2400"/>
              <a:t>With sufficient practice, KR can be removed without loss of performance (Newell, 1974).</a:t>
            </a:r>
          </a:p>
        </p:txBody>
      </p:sp>
      <p:pic>
        <p:nvPicPr>
          <p:cNvPr id="40964" name="Picture 4"/>
          <p:cNvPicPr>
            <a:picLocks noChangeArrowheads="1"/>
          </p:cNvPicPr>
          <p:nvPr/>
        </p:nvPicPr>
        <p:blipFill>
          <a:blip r:embed="rId3" cstate="print"/>
          <a:srcRect/>
          <a:stretch>
            <a:fillRect/>
          </a:stretch>
        </p:blipFill>
        <p:spPr bwMode="auto">
          <a:xfrm>
            <a:off x="920115" y="2641600"/>
            <a:ext cx="7172325" cy="4114800"/>
          </a:xfrm>
          <a:prstGeom prst="rect">
            <a:avLst/>
          </a:prstGeom>
          <a:noFill/>
          <a:ln w="9525">
            <a:noFill/>
            <a:miter lim="800000"/>
            <a:headEnd/>
            <a:tailEnd/>
          </a:ln>
          <a:effectLst/>
        </p:spPr>
      </p:pic>
    </p:spTree>
    <p:extLst>
      <p:ext uri="{BB962C8B-B14F-4D97-AF65-F5344CB8AC3E}">
        <p14:creationId xmlns:p14="http://schemas.microsoft.com/office/powerpoint/2010/main" val="38520015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2418</TotalTime>
  <Words>1160</Words>
  <Application>Microsoft Office PowerPoint</Application>
  <PresentationFormat>On-screen Show (4:3)</PresentationFormat>
  <Paragraphs>324</Paragraphs>
  <Slides>41</Slides>
  <Notes>9</Notes>
  <HiddenSlides>2</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游ゴシック</vt:lpstr>
      <vt:lpstr>Arial</vt:lpstr>
      <vt:lpstr>Calibri</vt:lpstr>
      <vt:lpstr>Calibri Light</vt:lpstr>
      <vt:lpstr>Liberation Sans</vt:lpstr>
      <vt:lpstr>Times</vt:lpstr>
      <vt:lpstr>Times New Roman</vt:lpstr>
      <vt:lpstr>Verdana</vt:lpstr>
      <vt:lpstr>Office Theme</vt:lpstr>
      <vt:lpstr>Human Cognition</vt:lpstr>
      <vt:lpstr>PowerPoint Presentation</vt:lpstr>
      <vt:lpstr>Overview of Human-Computer Systems</vt:lpstr>
      <vt:lpstr>A Human Information Processing Model after Wickens (1984)</vt:lpstr>
      <vt:lpstr>Attention </vt:lpstr>
      <vt:lpstr>Attention and Visual Search</vt:lpstr>
      <vt:lpstr>Spatial Cuing</vt:lpstr>
      <vt:lpstr>Attention and Automaticity</vt:lpstr>
      <vt:lpstr>Knowledge of Results (Feedback) and Practice</vt:lpstr>
      <vt:lpstr>Multitasking and attention </vt:lpstr>
      <vt:lpstr>So we sample sources of information</vt:lpstr>
      <vt:lpstr>What makes sharing easier or harder (Wickens, 1984)</vt:lpstr>
      <vt:lpstr>Design implications for attention</vt:lpstr>
      <vt:lpstr>The Process Model of Memory</vt:lpstr>
      <vt:lpstr>A Human Information Processing Model after Wickens (1984)</vt:lpstr>
      <vt:lpstr>Immediate Memory: Capacity</vt:lpstr>
      <vt:lpstr>What some designers get up to…</vt:lpstr>
      <vt:lpstr>Immediate Memory: Duration and Function</vt:lpstr>
      <vt:lpstr>Long-Term Memory: Encoding</vt:lpstr>
      <vt:lpstr>Long-Term Memory: Storage &amp; Retrieval</vt:lpstr>
      <vt:lpstr>What do you remember the most?</vt:lpstr>
      <vt:lpstr>Long-Term Memory: Context</vt:lpstr>
      <vt:lpstr>Serial Position Effect</vt:lpstr>
      <vt:lpstr>Release from Proactive Interference</vt:lpstr>
      <vt:lpstr>Activity</vt:lpstr>
      <vt:lpstr>Recognition versus recall</vt:lpstr>
      <vt:lpstr>Memory aids</vt:lpstr>
      <vt:lpstr>SenseCam</vt:lpstr>
      <vt:lpstr>Language</vt:lpstr>
      <vt:lpstr>Speech: The sound spectrogram</vt:lpstr>
      <vt:lpstr>Ambiguity in the Speech Stimulus: Coarticulation</vt:lpstr>
      <vt:lpstr>McGurk Effect</vt:lpstr>
      <vt:lpstr>Context helps: Speech Blanking</vt:lpstr>
      <vt:lpstr>Problem-solving </vt:lpstr>
      <vt:lpstr>9 dot problem</vt:lpstr>
      <vt:lpstr>PowerPoint Presentation</vt:lpstr>
      <vt:lpstr>Luchins Water Jar Problems</vt:lpstr>
      <vt:lpstr>Luchins Water Jar Problems</vt:lpstr>
      <vt:lpstr>Luchins Results</vt:lpstr>
      <vt:lpstr>True Story</vt:lpstr>
      <vt:lpstr>Another problem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Opening/Closing Title</dc:title>
  <dc:creator>Katie</dc:creator>
  <cp:lastModifiedBy>John Krantz</cp:lastModifiedBy>
  <cp:revision>155</cp:revision>
  <dcterms:created xsi:type="dcterms:W3CDTF">2015-04-14T14:31:50Z</dcterms:created>
  <dcterms:modified xsi:type="dcterms:W3CDTF">2017-05-04T18:27:49Z</dcterms:modified>
</cp:coreProperties>
</file>