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9"/>
  </p:notesMasterIdLst>
  <p:sldIdLst>
    <p:sldId id="475" r:id="rId2"/>
    <p:sldId id="477" r:id="rId3"/>
    <p:sldId id="480" r:id="rId4"/>
    <p:sldId id="482" r:id="rId5"/>
    <p:sldId id="483" r:id="rId6"/>
    <p:sldId id="492" r:id="rId7"/>
    <p:sldId id="4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0">
          <p15:clr>
            <a:srgbClr val="A4A3A4"/>
          </p15:clr>
        </p15:guide>
        <p15:guide id="2" pos="545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Sharp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4BACC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 snapToGrid="0" snapToObjects="1" showGuides="1">
      <p:cViewPr varScale="1">
        <p:scale>
          <a:sx n="81" d="100"/>
          <a:sy n="81" d="100"/>
        </p:scale>
        <p:origin x="1502" y="29"/>
      </p:cViewPr>
      <p:guideLst>
        <p:guide orient="horz" pos="490"/>
        <p:guide pos="54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B83A1-C86B-4A11-9B81-395DC2B0D2D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68C7A-E293-4D1B-820F-D27EDC2D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33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2D46C-139E-2F4F-8987-EC36C117A5B1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63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96E9-0D19-3C43-BCC0-58C11E64476D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4F57-0163-2D43-A663-D845295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1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96E9-0D19-3C43-BCC0-58C11E64476D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4F57-0163-2D43-A663-D845295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8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96E9-0D19-3C43-BCC0-58C11E64476D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4F57-0163-2D43-A663-D845295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96E9-0D19-3C43-BCC0-58C11E64476D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4F57-0163-2D43-A663-D845295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8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96E9-0D19-3C43-BCC0-58C11E64476D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4F57-0163-2D43-A663-D845295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96E9-0D19-3C43-BCC0-58C11E64476D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4F57-0163-2D43-A663-D845295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3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96E9-0D19-3C43-BCC0-58C11E64476D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4F57-0163-2D43-A663-D845295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3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96E9-0D19-3C43-BCC0-58C11E64476D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4F57-0163-2D43-A663-D845295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4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96E9-0D19-3C43-BCC0-58C11E64476D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4F57-0163-2D43-A663-D845295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5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96E9-0D19-3C43-BCC0-58C11E64476D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4F57-0163-2D43-A663-D845295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9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96E9-0D19-3C43-BCC0-58C11E64476D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4F57-0163-2D43-A663-D845295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D96E9-0D19-3C43-BCC0-58C11E64476D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24F57-0163-2D43-A663-D8452951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5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772" y="4581128"/>
            <a:ext cx="839364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GB" sz="1400" dirty="0">
              <a:solidFill>
                <a:schemeClr val="accent6">
                  <a:lumMod val="75000"/>
                </a:schemeClr>
              </a:solidFill>
              <a:latin typeface="Liberation Sans" panose="020B0604020202020204" pitchFamily="34" charset="0"/>
              <a:ea typeface="Liberation Sans" panose="020B0604020202020204" pitchFamily="34" charset="0"/>
              <a:cs typeface="Liberation Sans" panose="020B0604020202020204" pitchFamily="34" charset="0"/>
            </a:endParaRPr>
          </a:p>
          <a:p>
            <a:pPr algn="ctr"/>
            <a:r>
              <a:rPr lang="en-GB" sz="3200" dirty="0">
                <a:solidFill>
                  <a:schemeClr val="accent6">
                    <a:lumMod val="75000"/>
                  </a:schemeClr>
                </a:solidFill>
                <a:latin typeface="Liberation Sans" panose="020B0604020202020204" pitchFamily="34" charset="0"/>
                <a:ea typeface="Liberation Sans" panose="020B0604020202020204" pitchFamily="34" charset="0"/>
                <a:cs typeface="Liberation Sans" panose="020B0604020202020204" pitchFamily="34" charset="0"/>
              </a:rPr>
              <a:t>THE PROCESS OF INTERACTION DESIGN</a:t>
            </a:r>
          </a:p>
        </p:txBody>
      </p:sp>
    </p:spTree>
    <p:extLst>
      <p:ext uri="{BB962C8B-B14F-4D97-AF65-F5344CB8AC3E}">
        <p14:creationId xmlns:p14="http://schemas.microsoft.com/office/powerpoint/2010/main" val="263995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involved in Interaction Design?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</a:rPr>
              <a:t>2</a:t>
            </a:fld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0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923928" y="6381328"/>
            <a:ext cx="2133600" cy="365125"/>
          </a:xfrm>
        </p:spPr>
        <p:txBody>
          <a:bodyPr/>
          <a:lstStyle/>
          <a:p>
            <a:r>
              <a:rPr lang="en-GB" sz="1000" dirty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720" y="260648"/>
            <a:ext cx="8964488" cy="1143000"/>
          </a:xfrm>
        </p:spPr>
        <p:txBody>
          <a:bodyPr>
            <a:noAutofit/>
          </a:bodyPr>
          <a:lstStyle/>
          <a:p>
            <a:r>
              <a:rPr lang="en-GB" dirty="0"/>
              <a:t>What is a user-</a:t>
            </a:r>
            <a:r>
              <a:rPr lang="en-GB" dirty="0" err="1"/>
              <a:t>centered</a:t>
            </a:r>
            <a:r>
              <a:rPr lang="en-GB" dirty="0"/>
              <a:t> approach?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229600" cy="475252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</a:rPr>
              <a:t>3</a:t>
            </a:fld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5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82752" y="6457560"/>
            <a:ext cx="1378496" cy="244475"/>
          </a:xfrm>
        </p:spPr>
        <p:txBody>
          <a:bodyPr/>
          <a:lstStyle/>
          <a:p>
            <a:r>
              <a:rPr lang="en-GB" sz="1000" dirty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www.id-book.com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03263" y="6248400"/>
            <a:ext cx="189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Liberation Sans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65475" y="6248400"/>
            <a:ext cx="281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Liberation Sans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03263" y="6248400"/>
            <a:ext cx="189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Liberation Sans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165475" y="6248400"/>
            <a:ext cx="281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Liberation Sans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>
          <a:xfrm>
            <a:off x="703263" y="260648"/>
            <a:ext cx="7772400" cy="11874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3600" dirty="0">
                <a:latin typeface="Liberation Sans"/>
              </a:rPr>
              <a:t>A simple interaction design lifecycle model</a:t>
            </a:r>
            <a:endParaRPr lang="en-US" sz="3600" i="1" dirty="0">
              <a:latin typeface="Liberation Sans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119014" y="1723202"/>
            <a:ext cx="4878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dirty="0">
                <a:solidFill>
                  <a:srgbClr val="7030A0"/>
                </a:solidFill>
                <a:latin typeface="Liberation Sans"/>
              </a:rPr>
              <a:t>Exemplifies a user-centered design approach 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idx="1"/>
          </p:nvPr>
        </p:nvSpPr>
        <p:spPr>
          <a:xfrm>
            <a:off x="313184" y="1648762"/>
            <a:ext cx="8229600" cy="4525963"/>
          </a:xfrm>
        </p:spPr>
        <p:txBody>
          <a:bodyPr/>
          <a:lstStyle/>
          <a:p>
            <a:endParaRPr lang="en-US" dirty="0">
              <a:latin typeface="Liberation Sans"/>
            </a:endParaRPr>
          </a:p>
          <a:p>
            <a:pPr marL="0" indent="0">
              <a:buNone/>
            </a:pPr>
            <a:endParaRPr lang="en-US" dirty="0">
              <a:latin typeface="Liberation San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  <a:latin typeface="Liberation Sans"/>
              </a:rPr>
              <a:t>4</a:t>
            </a:fld>
            <a:endParaRPr lang="en-GB" sz="1000" dirty="0">
              <a:solidFill>
                <a:schemeClr val="accent6">
                  <a:lumMod val="75000"/>
                </a:schemeClr>
              </a:solidFill>
              <a:latin typeface="Liberation San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92534"/>
            <a:ext cx="7776864" cy="441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97538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en-GB" dirty="0"/>
              <a:t>Some practical issues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30000"/>
              </a:spcBef>
            </a:pPr>
            <a:r>
              <a:rPr lang="en-GB" dirty="0">
                <a:solidFill>
                  <a:srgbClr val="7030A0"/>
                </a:solidFill>
              </a:rPr>
              <a:t>Who are the users?</a:t>
            </a:r>
          </a:p>
          <a:p>
            <a:pPr>
              <a:lnSpc>
                <a:spcPct val="70000"/>
              </a:lnSpc>
            </a:pPr>
            <a:endParaRPr lang="en-GB" dirty="0">
              <a:solidFill>
                <a:srgbClr val="7030A0"/>
              </a:solidFill>
            </a:endParaRPr>
          </a:p>
          <a:p>
            <a:pPr>
              <a:lnSpc>
                <a:spcPct val="70000"/>
              </a:lnSpc>
            </a:pPr>
            <a:r>
              <a:rPr lang="en-GB" dirty="0">
                <a:solidFill>
                  <a:srgbClr val="7030A0"/>
                </a:solidFill>
              </a:rPr>
              <a:t>What do we mean by </a:t>
            </a:r>
            <a:r>
              <a:rPr lang="ja-JP" altLang="en-GB" dirty="0">
                <a:solidFill>
                  <a:srgbClr val="7030A0"/>
                </a:solidFill>
                <a:latin typeface="Arial"/>
              </a:rPr>
              <a:t>‘</a:t>
            </a:r>
            <a:r>
              <a:rPr lang="en-GB" dirty="0">
                <a:solidFill>
                  <a:srgbClr val="7030A0"/>
                </a:solidFill>
              </a:rPr>
              <a:t>needs</a:t>
            </a:r>
            <a:r>
              <a:rPr lang="ja-JP" altLang="en-GB" dirty="0">
                <a:solidFill>
                  <a:srgbClr val="7030A0"/>
                </a:solidFill>
                <a:latin typeface="Arial"/>
              </a:rPr>
              <a:t>’</a:t>
            </a:r>
            <a:r>
              <a:rPr lang="en-GB" dirty="0">
                <a:solidFill>
                  <a:srgbClr val="7030A0"/>
                </a:solidFill>
              </a:rPr>
              <a:t>?</a:t>
            </a:r>
          </a:p>
          <a:p>
            <a:pPr>
              <a:lnSpc>
                <a:spcPct val="70000"/>
              </a:lnSpc>
            </a:pPr>
            <a:endParaRPr lang="en-GB" dirty="0">
              <a:solidFill>
                <a:srgbClr val="7030A0"/>
              </a:solidFill>
            </a:endParaRPr>
          </a:p>
          <a:p>
            <a:pPr>
              <a:lnSpc>
                <a:spcPct val="70000"/>
              </a:lnSpc>
            </a:pPr>
            <a:r>
              <a:rPr lang="en-US" dirty="0">
                <a:solidFill>
                  <a:srgbClr val="7030A0"/>
                </a:solidFill>
              </a:rPr>
              <a:t>How to generate alternatives</a:t>
            </a:r>
          </a:p>
          <a:p>
            <a:pPr>
              <a:lnSpc>
                <a:spcPct val="70000"/>
              </a:lnSpc>
            </a:pPr>
            <a:endParaRPr lang="en-US" dirty="0">
              <a:solidFill>
                <a:srgbClr val="7030A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7030A0"/>
                </a:solidFill>
              </a:rPr>
              <a:t>How to choose among alternatives</a:t>
            </a:r>
          </a:p>
          <a:p>
            <a:pPr>
              <a:lnSpc>
                <a:spcPct val="70000"/>
              </a:lnSpc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</a:rPr>
              <a:t>5</a:t>
            </a:fld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399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How to integrate interaction design in other models</a:t>
            </a:r>
            <a:endParaRPr lang="en-GB" i="1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752528"/>
          </a:xfrm>
        </p:spPr>
        <p:txBody>
          <a:bodyPr>
            <a:normAutofit lnSpcReduction="10000"/>
          </a:bodyPr>
          <a:lstStyle/>
          <a:p>
            <a:pPr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2800" dirty="0">
                <a:solidFill>
                  <a:srgbClr val="7030A0"/>
                </a:solidFill>
              </a:rPr>
              <a:t>Integrating interaction design activities in lifecycle models from other disciplines needs careful planning</a:t>
            </a:r>
          </a:p>
          <a:p>
            <a:pPr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2800" dirty="0">
                <a:solidFill>
                  <a:srgbClr val="7030A0"/>
                </a:solidFill>
              </a:rPr>
              <a:t>Several software engineering lifecycle models have been considered</a:t>
            </a:r>
          </a:p>
          <a:p>
            <a:pPr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2800" dirty="0">
                <a:solidFill>
                  <a:srgbClr val="7030A0"/>
                </a:solidFill>
              </a:rPr>
              <a:t>Integrating with agile software development is promising</a:t>
            </a:r>
          </a:p>
          <a:p>
            <a:pPr lvl="1">
              <a:lnSpc>
                <a:spcPct val="110000"/>
              </a:lnSpc>
            </a:pPr>
            <a:r>
              <a:rPr lang="en-GB" sz="2400" dirty="0">
                <a:solidFill>
                  <a:schemeClr val="accent1"/>
                </a:solidFill>
              </a:rPr>
              <a:t>it stresses the importance of iteration</a:t>
            </a:r>
          </a:p>
          <a:p>
            <a:pPr lvl="1">
              <a:lnSpc>
                <a:spcPct val="110000"/>
              </a:lnSpc>
            </a:pPr>
            <a:r>
              <a:rPr lang="en-GB" sz="2400" dirty="0">
                <a:solidFill>
                  <a:schemeClr val="accent1"/>
                </a:solidFill>
              </a:rPr>
              <a:t>it champions early and regular feedback</a:t>
            </a:r>
          </a:p>
          <a:p>
            <a:pPr lvl="1">
              <a:lnSpc>
                <a:spcPct val="110000"/>
              </a:lnSpc>
            </a:pPr>
            <a:r>
              <a:rPr lang="en-GB" sz="2400" dirty="0">
                <a:solidFill>
                  <a:schemeClr val="accent1"/>
                </a:solidFill>
              </a:rPr>
              <a:t>it handles emergent requirements</a:t>
            </a:r>
          </a:p>
          <a:p>
            <a:pPr lvl="1">
              <a:lnSpc>
                <a:spcPct val="110000"/>
              </a:lnSpc>
            </a:pPr>
            <a:r>
              <a:rPr lang="en-GB" sz="2400" dirty="0">
                <a:solidFill>
                  <a:schemeClr val="accent1"/>
                </a:solidFill>
              </a:rPr>
              <a:t>it aims to strike a balance between flexibility and structure</a:t>
            </a:r>
          </a:p>
          <a:p>
            <a:pPr lvl="1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Tx/>
              <a:buChar char="—"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</a:rPr>
              <a:t>6</a:t>
            </a:fld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</a:p>
        </p:txBody>
      </p:sp>
    </p:spTree>
    <p:extLst>
      <p:ext uri="{BB962C8B-B14F-4D97-AF65-F5344CB8AC3E}">
        <p14:creationId xmlns:p14="http://schemas.microsoft.com/office/powerpoint/2010/main" val="349878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Summary</a:t>
            </a:r>
            <a:endParaRPr lang="en-GB" sz="4400" i="1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0768"/>
            <a:ext cx="7772400" cy="4968552"/>
          </a:xfrm>
        </p:spPr>
        <p:txBody>
          <a:bodyPr>
            <a:normAutofit/>
          </a:bodyPr>
          <a:lstStyle/>
          <a:p>
            <a:pPr marL="590550" indent="-533400" eaLnBrk="0" hangingPunct="0">
              <a:spcBef>
                <a:spcPts val="300"/>
              </a:spcBef>
              <a:buFontTx/>
              <a:buNone/>
            </a:pPr>
            <a:r>
              <a:rPr lang="en-US" dirty="0">
                <a:solidFill>
                  <a:srgbClr val="7030A0"/>
                </a:solidFill>
              </a:rPr>
              <a:t>Four basic activities in the design process</a:t>
            </a:r>
          </a:p>
          <a:p>
            <a:pPr marL="590550" indent="-533400" eaLnBrk="0" hangingPunct="0">
              <a:spcBef>
                <a:spcPts val="300"/>
              </a:spcBef>
              <a:buFontTx/>
              <a:buNone/>
            </a:pPr>
            <a:endParaRPr lang="en-US" sz="900" dirty="0">
              <a:solidFill>
                <a:srgbClr val="7030A0"/>
              </a:solidFill>
            </a:endParaRPr>
          </a:p>
          <a:p>
            <a:pPr marL="971550" lvl="1" indent="-457200" eaLnBrk="0" hangingPunct="0">
              <a:spcBef>
                <a:spcPts val="300"/>
              </a:spcBef>
              <a:buFontTx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Establishing requirements</a:t>
            </a:r>
          </a:p>
          <a:p>
            <a:pPr marL="971550" lvl="1" indent="-457200" eaLnBrk="0" hangingPunct="0">
              <a:spcBef>
                <a:spcPts val="300"/>
              </a:spcBef>
              <a:buFontTx/>
              <a:buAutoNum type="arabicPeriod"/>
            </a:pPr>
            <a:endParaRPr lang="en-US" sz="600" dirty="0">
              <a:solidFill>
                <a:schemeClr val="accent1"/>
              </a:solidFill>
            </a:endParaRPr>
          </a:p>
          <a:p>
            <a:pPr marL="971550" lvl="1" indent="-457200" eaLnBrk="0" hangingPunct="0">
              <a:spcBef>
                <a:spcPts val="300"/>
              </a:spcBef>
              <a:buFontTx/>
              <a:buAutoNum type="arabicPeriod"/>
            </a:pPr>
            <a:r>
              <a:rPr lang="en-GB" dirty="0">
                <a:solidFill>
                  <a:schemeClr val="accent1"/>
                </a:solidFill>
              </a:rPr>
              <a:t>Designing alternatives</a:t>
            </a:r>
          </a:p>
          <a:p>
            <a:pPr marL="971550" lvl="1" indent="-457200" eaLnBrk="0" hangingPunct="0">
              <a:spcBef>
                <a:spcPts val="300"/>
              </a:spcBef>
              <a:buFontTx/>
              <a:buAutoNum type="arabicPeriod"/>
            </a:pPr>
            <a:endParaRPr lang="en-GB" sz="600" dirty="0">
              <a:solidFill>
                <a:schemeClr val="accent1"/>
              </a:solidFill>
            </a:endParaRPr>
          </a:p>
          <a:p>
            <a:pPr marL="971550" lvl="1" indent="-457200" eaLnBrk="0" hangingPunct="0">
              <a:spcBef>
                <a:spcPts val="300"/>
              </a:spcBef>
              <a:buFontTx/>
              <a:buAutoNum type="arabicPeriod"/>
            </a:pPr>
            <a:r>
              <a:rPr lang="en-GB" dirty="0">
                <a:solidFill>
                  <a:schemeClr val="accent1"/>
                </a:solidFill>
              </a:rPr>
              <a:t>Prototyping</a:t>
            </a:r>
          </a:p>
          <a:p>
            <a:pPr marL="971550" lvl="1" indent="-457200" eaLnBrk="0" hangingPunct="0">
              <a:spcBef>
                <a:spcPts val="300"/>
              </a:spcBef>
              <a:buFontTx/>
              <a:buAutoNum type="arabicPeriod"/>
            </a:pPr>
            <a:endParaRPr lang="en-GB" sz="700" dirty="0">
              <a:solidFill>
                <a:schemeClr val="accent1"/>
              </a:solidFill>
            </a:endParaRPr>
          </a:p>
          <a:p>
            <a:pPr marL="971550" lvl="1" indent="-457200" eaLnBrk="0" hangingPunct="0">
              <a:spcBef>
                <a:spcPts val="300"/>
              </a:spcBef>
              <a:buFontTx/>
              <a:buAutoNum type="arabicPeriod"/>
            </a:pPr>
            <a:r>
              <a:rPr lang="en-GB" dirty="0">
                <a:solidFill>
                  <a:schemeClr val="accent1"/>
                </a:solidFill>
              </a:rPr>
              <a:t>Evaluating</a:t>
            </a:r>
          </a:p>
          <a:p>
            <a:pPr marL="971550" lvl="1" indent="-457200" eaLnBrk="0" hangingPunct="0">
              <a:spcBef>
                <a:spcPts val="300"/>
              </a:spcBef>
              <a:buFontTx/>
              <a:buAutoNum type="arabicPeriod"/>
            </a:pPr>
            <a:endParaRPr lang="en-GB" sz="700" dirty="0">
              <a:solidFill>
                <a:schemeClr val="accent1"/>
              </a:solidFill>
            </a:endParaRPr>
          </a:p>
          <a:p>
            <a:pPr marL="971550" lvl="1" indent="-457200" eaLnBrk="0" hangingPunct="0">
              <a:spcBef>
                <a:spcPts val="300"/>
              </a:spcBef>
              <a:buFontTx/>
              <a:buAutoNum type="arabicPeriod"/>
            </a:pPr>
            <a:endParaRPr lang="en-US" sz="1200" dirty="0"/>
          </a:p>
          <a:p>
            <a:pPr marL="590550" indent="-533400" eaLnBrk="0" hangingPunct="0">
              <a:spcBef>
                <a:spcPts val="300"/>
              </a:spcBef>
              <a:buFontTx/>
              <a:buNone/>
            </a:pPr>
            <a:r>
              <a:rPr lang="en-US" dirty="0">
                <a:solidFill>
                  <a:srgbClr val="7030A0"/>
                </a:solidFill>
              </a:rPr>
              <a:t>User-centered design rests on three principles</a:t>
            </a:r>
          </a:p>
          <a:p>
            <a:pPr marL="590550" indent="-533400" eaLnBrk="0" hangingPunct="0">
              <a:spcBef>
                <a:spcPts val="300"/>
              </a:spcBef>
              <a:buFontTx/>
              <a:buNone/>
            </a:pPr>
            <a:endParaRPr lang="en-US" sz="900" dirty="0">
              <a:solidFill>
                <a:srgbClr val="7030A0"/>
              </a:solidFill>
            </a:endParaRPr>
          </a:p>
          <a:p>
            <a:pPr marL="971550" lvl="1" indent="-457200" eaLnBrk="0" hangingPunct="0">
              <a:spcBef>
                <a:spcPts val="300"/>
              </a:spcBef>
              <a:buFontTx/>
              <a:buAutoNum type="arabicPeriod"/>
            </a:pPr>
            <a:r>
              <a:rPr lang="en-GB" dirty="0">
                <a:solidFill>
                  <a:schemeClr val="accent1"/>
                </a:solidFill>
              </a:rPr>
              <a:t>Early focus on users and tasks</a:t>
            </a:r>
          </a:p>
          <a:p>
            <a:pPr marL="971550" lvl="1" indent="-457200" eaLnBrk="0" hangingPunct="0">
              <a:spcBef>
                <a:spcPts val="300"/>
              </a:spcBef>
              <a:buFontTx/>
              <a:buAutoNum type="arabicPeriod"/>
            </a:pPr>
            <a:endParaRPr lang="en-GB" sz="700" dirty="0">
              <a:solidFill>
                <a:schemeClr val="accent1"/>
              </a:solidFill>
            </a:endParaRPr>
          </a:p>
          <a:p>
            <a:pPr marL="971550" lvl="1" indent="-457200" eaLnBrk="0" hangingPunct="0">
              <a:spcBef>
                <a:spcPts val="300"/>
              </a:spcBef>
              <a:buFontTx/>
              <a:buAutoNum type="arabicPeriod"/>
            </a:pPr>
            <a:r>
              <a:rPr lang="en-GB" dirty="0">
                <a:solidFill>
                  <a:schemeClr val="accent1"/>
                </a:solidFill>
              </a:rPr>
              <a:t>Empirical measurement using quantifiable &amp; measurable usability criteria</a:t>
            </a:r>
          </a:p>
          <a:p>
            <a:pPr marL="971550" lvl="1" indent="-457200" eaLnBrk="0" hangingPunct="0">
              <a:spcBef>
                <a:spcPts val="300"/>
              </a:spcBef>
              <a:buFontTx/>
              <a:buAutoNum type="arabicPeriod"/>
            </a:pPr>
            <a:endParaRPr lang="en-GB" sz="700" dirty="0">
              <a:solidFill>
                <a:schemeClr val="accent1"/>
              </a:solidFill>
            </a:endParaRPr>
          </a:p>
          <a:p>
            <a:pPr marL="971550" lvl="1" indent="-457200" eaLnBrk="0" hangingPunct="0">
              <a:spcBef>
                <a:spcPts val="300"/>
              </a:spcBef>
              <a:buFontTx/>
              <a:buAutoNum type="arabicPeriod"/>
            </a:pPr>
            <a:r>
              <a:rPr lang="en-GB" dirty="0">
                <a:solidFill>
                  <a:schemeClr val="accent1"/>
                </a:solidFill>
              </a:rPr>
              <a:t>Iterative design</a:t>
            </a:r>
          </a:p>
          <a:p>
            <a:pPr marL="1371600" lvl="2" indent="-457200" eaLnBrk="0" hangingPunct="0">
              <a:spcBef>
                <a:spcPts val="300"/>
              </a:spcBef>
              <a:buFontTx/>
              <a:buAutoNum type="arabicPeriod"/>
            </a:pPr>
            <a:endParaRPr lang="en-GB" sz="2000" dirty="0"/>
          </a:p>
          <a:p>
            <a:pPr marL="990600" lvl="1" indent="-533400" eaLnBrk="0" hangingPunct="0">
              <a:spcBef>
                <a:spcPts val="300"/>
              </a:spcBef>
              <a:buFontTx/>
              <a:buNone/>
            </a:pPr>
            <a:endParaRPr lang="en-US" sz="2400" dirty="0"/>
          </a:p>
          <a:p>
            <a:pPr marL="609600" indent="-609600" eaLnBrk="0" hangingPunct="0">
              <a:spcBef>
                <a:spcPct val="0"/>
              </a:spcBef>
              <a:buFontTx/>
              <a:buNone/>
            </a:pPr>
            <a:endParaRPr lang="en-US" sz="2400" dirty="0"/>
          </a:p>
          <a:p>
            <a:pPr marL="609600" indent="-609600"/>
            <a:endParaRPr lang="en-GB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D8D-44E5-43C4-BBA1-AE3E32EF0894}" type="slidenum">
              <a:rPr lang="en-GB" sz="1000" smtClean="0">
                <a:solidFill>
                  <a:schemeClr val="accent6">
                    <a:lumMod val="75000"/>
                  </a:schemeClr>
                </a:solidFill>
              </a:rPr>
              <a:t>7</a:t>
            </a:fld>
            <a:endParaRPr lang="en-GB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000" dirty="0">
                <a:solidFill>
                  <a:schemeClr val="accent6">
                    <a:lumMod val="75000"/>
                  </a:schemeClr>
                </a:solidFill>
              </a:rPr>
              <a:t>www.id-book.com</a:t>
            </a:r>
          </a:p>
        </p:txBody>
      </p:sp>
    </p:spTree>
    <p:extLst>
      <p:ext uri="{BB962C8B-B14F-4D97-AF65-F5344CB8AC3E}">
        <p14:creationId xmlns:p14="http://schemas.microsoft.com/office/powerpoint/2010/main" val="2040690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2010</TotalTime>
  <Words>180</Words>
  <Application>Microsoft Office PowerPoint</Application>
  <PresentationFormat>On-screen Show (4:3)</PresentationFormat>
  <Paragraphs>54</Paragraphs>
  <Slides>7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游ゴシック</vt:lpstr>
      <vt:lpstr>Arial</vt:lpstr>
      <vt:lpstr>Calibri</vt:lpstr>
      <vt:lpstr>Calibri Light</vt:lpstr>
      <vt:lpstr>Liberation Sans</vt:lpstr>
      <vt:lpstr>Office Theme</vt:lpstr>
      <vt:lpstr>PowerPoint Presentation</vt:lpstr>
      <vt:lpstr>What is involved in Interaction Design?</vt:lpstr>
      <vt:lpstr>What is a user-centered approach?</vt:lpstr>
      <vt:lpstr>A simple interaction design lifecycle model</vt:lpstr>
      <vt:lpstr>Some practical issues</vt:lpstr>
      <vt:lpstr>How to integrate interaction design in other models</vt:lpstr>
      <vt:lpstr>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Opening/Closing Title</dc:title>
  <dc:creator>Katie</dc:creator>
  <cp:lastModifiedBy>John Krantz</cp:lastModifiedBy>
  <cp:revision>167</cp:revision>
  <dcterms:created xsi:type="dcterms:W3CDTF">2015-04-14T14:31:50Z</dcterms:created>
  <dcterms:modified xsi:type="dcterms:W3CDTF">2017-05-21T19:42:15Z</dcterms:modified>
</cp:coreProperties>
</file>